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media/audio41.wav" ContentType="audio/x-wav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slideLayouts/slideLayout5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media/audio31.wav" ContentType="audio/x-wav"/>
  <Override PartName="/ppt/media/audio51.wav" ContentType="audio/x-wav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6" r:id="rId3"/>
    <p:sldMasterId id="2147483708" r:id="rId4"/>
    <p:sldMasterId id="2147483732" r:id="rId5"/>
  </p:sldMasterIdLst>
  <p:notesMasterIdLst>
    <p:notesMasterId r:id="rId26"/>
  </p:notesMasterIdLst>
  <p:sldIdLst>
    <p:sldId id="337" r:id="rId6"/>
    <p:sldId id="340" r:id="rId7"/>
    <p:sldId id="333" r:id="rId8"/>
    <p:sldId id="263" r:id="rId9"/>
    <p:sldId id="264" r:id="rId10"/>
    <p:sldId id="265" r:id="rId11"/>
    <p:sldId id="272" r:id="rId12"/>
    <p:sldId id="278" r:id="rId13"/>
    <p:sldId id="284" r:id="rId14"/>
    <p:sldId id="290" r:id="rId15"/>
    <p:sldId id="302" r:id="rId16"/>
    <p:sldId id="316" r:id="rId17"/>
    <p:sldId id="321" r:id="rId18"/>
    <p:sldId id="323" r:id="rId19"/>
    <p:sldId id="325" r:id="rId20"/>
    <p:sldId id="330" r:id="rId21"/>
    <p:sldId id="305" r:id="rId22"/>
    <p:sldId id="342" r:id="rId23"/>
    <p:sldId id="344" r:id="rId24"/>
    <p:sldId id="346" r:id="rId25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2" autoAdjust="0"/>
    <p:restoredTop sz="94662" autoAdjust="0"/>
  </p:normalViewPr>
  <p:slideViewPr>
    <p:cSldViewPr>
      <p:cViewPr varScale="1">
        <p:scale>
          <a:sx n="80" d="100"/>
          <a:sy n="80" d="100"/>
        </p:scale>
        <p:origin x="-672" y="-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D695A-09BC-41D3-94D2-397A8FDF06A8}" type="datetimeFigureOut">
              <a:rPr lang="pt-BR" smtClean="0"/>
              <a:pPr/>
              <a:t>23/03/2020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3FA36-5614-4814-BB3C-4BED000732F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789399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0243CF-62FF-4518-B891-220CA151CB3A}" type="slidenum">
              <a:rPr lang="pt-BR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6201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92AD9-363C-422C-8A11-AB4BC241003B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79B68-AECE-49D9-AB8B-E348A3DA2AD0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1954164463"/>
      </p:ext>
    </p:extLst>
  </p:cSld>
  <p:clrMapOvr>
    <a:masterClrMapping/>
  </p:clrMapOvr>
  <p:transition advClick="0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FC07F-2B6F-4033-88C9-14B86BD8ACF0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F5476-A756-4ACA-89EC-D61E081732D6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2132550259"/>
      </p:ext>
    </p:extLst>
  </p:cSld>
  <p:clrMapOvr>
    <a:masterClrMapping/>
  </p:clrMapOvr>
  <p:transition advClick="0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C1979-D426-4B70-AD03-6DD39BD2759A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982AB-2561-4D05-A86E-54A286EE1C69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3498557682"/>
      </p:ext>
    </p:extLst>
  </p:cSld>
  <p:clrMapOvr>
    <a:masterClrMapping/>
  </p:clrMapOvr>
  <p:transition advClick="0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F8E7-A61F-4392-9025-0352A2AA4A47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99EEF9-9F91-4EDC-A7EA-0551196B0865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592418802"/>
      </p:ext>
    </p:extLst>
  </p:cSld>
  <p:clrMapOvr>
    <a:masterClrMapping/>
  </p:clrMapOvr>
  <p:transition advClick="0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EF7D6-7813-41D2-BC6E-7A4C39FE7933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E395A-21C5-47BF-8F4C-E7887774E31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653661948"/>
      </p:ext>
    </p:extLst>
  </p:cSld>
  <p:clrMapOvr>
    <a:masterClrMapping/>
  </p:clrMapOvr>
  <p:transition advClick="0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19954-ED2B-4840-8953-2EBAF09604EF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4BB52-EC4C-492C-9CA0-A18F1C2E5885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2754917682"/>
      </p:ext>
    </p:extLst>
  </p:cSld>
  <p:clrMapOvr>
    <a:masterClrMapping/>
  </p:clrMapOvr>
  <p:transition advClick="0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54096-81E4-4FA5-A609-B62BB26CF8D1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E0073-7B35-448D-89AD-1D53D2805112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3042265156"/>
      </p:ext>
    </p:extLst>
  </p:cSld>
  <p:clrMapOvr>
    <a:masterClrMapping/>
  </p:clrMapOvr>
  <p:transition advClick="0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46C3-C73E-456F-A5B0-FCC1A753B543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73FF4-E1E2-4299-989C-6760DDAEF961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1005522738"/>
      </p:ext>
    </p:extLst>
  </p:cSld>
  <p:clrMapOvr>
    <a:masterClrMapping/>
  </p:clrMapOvr>
  <p:transition advClick="0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A701F-85DF-4E33-B8B0-4BAF6414BBA3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89524-CDED-431C-9245-501F82042FCE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107623288"/>
      </p:ext>
    </p:extLst>
  </p:cSld>
  <p:clrMapOvr>
    <a:masterClrMapping/>
  </p:clrMapOvr>
  <p:transition advClick="0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28985-924D-4F7A-B685-2A218822E73B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2E20F2-8F3D-47F6-814F-07BA6981C70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1651377171"/>
      </p:ext>
    </p:extLst>
  </p:cSld>
  <p:clrMapOvr>
    <a:masterClrMapping/>
  </p:clrMapOvr>
  <p:transition advClick="0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1612C-D31A-4D9E-AE58-9730B9460969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F4B2F8-2D9D-46F1-9C01-ED2AAFF3A408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="" xmlns:p14="http://schemas.microsoft.com/office/powerpoint/2010/main" val="2243775773"/>
      </p:ext>
    </p:extLst>
  </p:cSld>
  <p:clrMapOvr>
    <a:masterClrMapping/>
  </p:clrMapOvr>
  <p:transition advClick="0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5861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6884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189" indent="0">
              <a:buNone/>
              <a:defRPr sz="2000"/>
            </a:lvl2pPr>
            <a:lvl3pPr marL="914377" indent="0">
              <a:buNone/>
              <a:defRPr sz="18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8138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67796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70051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1298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4071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40319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340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40319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0360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32814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98481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73512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9595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43375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25622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18017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10876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23029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50821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84197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88537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23082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859280"/>
            <a:ext cx="8534400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12192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429000"/>
            <a:ext cx="85344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83502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438402"/>
            <a:ext cx="8534400" cy="304800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571303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3"/>
            <a:ext cx="12192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400" y="3410268"/>
            <a:ext cx="83312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00" y="1503686"/>
            <a:ext cx="8331200" cy="1566863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1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3"/>
            <a:ext cx="12192000" cy="9326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142496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828800" y="2438400"/>
            <a:ext cx="4165600" cy="3124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6197600" y="2438400"/>
            <a:ext cx="4165600" cy="3124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46225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828800" y="2819400"/>
            <a:ext cx="4165600" cy="2743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7600" y="2819400"/>
            <a:ext cx="4165600" cy="2743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3" y="2362201"/>
            <a:ext cx="4167717" cy="451339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3" y="2359152"/>
            <a:ext cx="4169833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29501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90240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3430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7" y="1676400"/>
            <a:ext cx="37591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7" y="2275840"/>
            <a:ext cx="37591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178" indent="0">
              <a:buNone/>
              <a:defRPr sz="1200"/>
            </a:lvl2pPr>
            <a:lvl3pPr marL="914354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2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828800" y="1676400"/>
            <a:ext cx="4368800" cy="3505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971536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950720" y="1847088"/>
            <a:ext cx="4120896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0" y="1676400"/>
            <a:ext cx="37592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32000" y="1905000"/>
            <a:ext cx="39624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0" y="2276856"/>
            <a:ext cx="37592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178" indent="0">
              <a:buNone/>
              <a:defRPr sz="1200"/>
            </a:lvl2pPr>
            <a:lvl3pPr marL="914354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2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92700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38541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209041"/>
            <a:ext cx="1727200" cy="4318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27200" y="1219206"/>
            <a:ext cx="6908800" cy="426720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</a:rPr>
              <a:pPr/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50055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494F6B-568F-4D2C-8CA4-348071113DE8}" type="datetimeFigureOut">
              <a:rPr lang="es-ES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8224E8DD-A760-4AB9-A658-65202F0B896B}" type="slidenum">
              <a:rPr lang="es-ES" altLang="pt-BR"/>
              <a:pPr/>
              <a:t>‹nº›</a:t>
            </a:fld>
            <a:endParaRPr lang="es-ES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657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fld id="{8A70431E-B98F-401A-B832-F56E93EDB75D}" type="slidenum">
              <a:rPr lang="pt-BR" altLang="pt-BR">
                <a:solidFill>
                  <a:srgbClr val="000000"/>
                </a:solidFill>
                <a:latin typeface="Times New Roman"/>
                <a:cs typeface="Arial" charset="0"/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001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295400"/>
            <a:ext cx="85344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2057405"/>
            <a:ext cx="85344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406400" y="6356351"/>
            <a:ext cx="28448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E69A437-0019-47A1-A8EC-CC985E221D3F}" type="datetimeFigureOut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  <a:latin typeface="Garamond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23/03/2020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  <a:latin typeface="Garamond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962400" y="6356351"/>
            <a:ext cx="426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>
              <a:solidFill>
                <a:srgbClr val="4F81BD">
                  <a:lumMod val="60000"/>
                  <a:lumOff val="40000"/>
                </a:srgbClr>
              </a:solidFill>
              <a:latin typeface="Garamond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8900160" y="636422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857C1A-C2C4-4904-B187-D2CF0541FE9E}" type="slidenum">
              <a:rPr lang="pt-BR" smtClean="0">
                <a:solidFill>
                  <a:srgbClr val="4F81BD">
                    <a:lumMod val="60000"/>
                    <a:lumOff val="40000"/>
                  </a:srgbClr>
                </a:solidFill>
                <a:latin typeface="Garamond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>
              <a:solidFill>
                <a:srgbClr val="4F81BD">
                  <a:lumMod val="60000"/>
                  <a:lumOff val="40000"/>
                </a:srgbClr>
              </a:solidFill>
              <a:latin typeface="Garamond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2883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354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06" algn="l" defTabSz="914354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0494F6B-568F-4D2C-8CA4-348071113DE8}" type="datetimeFigureOut">
              <a:rPr lang="es-ES" smtClean="0"/>
              <a:pPr>
                <a:defRPr/>
              </a:pPr>
              <a:t>23/03/2020</a:t>
            </a:fld>
            <a:endParaRPr lang="es-ES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224E8DD-A760-4AB9-A658-65202F0B896B}" type="slidenum">
              <a:rPr lang="es-ES" altLang="pt-BR" smtClean="0"/>
              <a:pPr/>
              <a:t>‹nº›</a:t>
            </a:fld>
            <a:endParaRPr lang="es-ES" alt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31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40.xml"/><Relationship Id="rId4" Type="http://schemas.openxmlformats.org/officeDocument/2006/relationships/audio" Target="../media/audio5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10116" y="357166"/>
            <a:ext cx="7143800" cy="6197017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pt-BR" sz="5867" b="1" dirty="0" smtClean="0">
                <a:ln w="12700">
                  <a:solidFill>
                    <a:srgbClr val="00CC99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rgbClr val="00CC99"/>
                  </a:outerShdw>
                </a:effectLst>
                <a:latin typeface="Arial" charset="0"/>
              </a:rPr>
              <a:t>UM TEMA MUSICAL</a:t>
            </a:r>
          </a:p>
          <a:p>
            <a:pPr algn="ctr"/>
            <a:endParaRPr lang="pt-BR" sz="2667" b="1" dirty="0">
              <a:ln w="12700">
                <a:solidFill>
                  <a:srgbClr val="00CC99"/>
                </a:solidFill>
                <a:prstDash val="solid"/>
              </a:ln>
              <a:solidFill>
                <a:srgbClr val="000000">
                  <a:lumMod val="85000"/>
                  <a:lumOff val="15000"/>
                </a:srgbClr>
              </a:solidFill>
              <a:effectLst>
                <a:outerShdw dist="38100" dir="2640000" algn="bl" rotWithShape="0">
                  <a:srgbClr val="00CC99"/>
                </a:outerShdw>
              </a:effectLst>
              <a:latin typeface="Arial" charset="0"/>
            </a:endParaRPr>
          </a:p>
          <a:p>
            <a:pPr algn="ctr"/>
            <a:r>
              <a:rPr lang="pt-BR" sz="2667" b="1" dirty="0" smtClean="0">
                <a:ln w="12700">
                  <a:solidFill>
                    <a:srgbClr val="00CC99"/>
                  </a:solidFill>
                  <a:prstDash val="solid"/>
                </a:ln>
                <a:solidFill>
                  <a:srgbClr val="3333CC"/>
                </a:solidFill>
                <a:effectLst>
                  <a:outerShdw dist="38100" dir="2640000" algn="bl" rotWithShape="0">
                    <a:srgbClr val="00CC99"/>
                  </a:outerShdw>
                </a:effectLst>
                <a:latin typeface="Arial" charset="0"/>
              </a:rPr>
              <a:t>ACOMPANHADO  DE  INFORMAÇÕES</a:t>
            </a:r>
          </a:p>
          <a:p>
            <a:pPr algn="ctr"/>
            <a:r>
              <a:rPr lang="pt-BR" sz="2667" b="1" dirty="0" smtClean="0">
                <a:ln w="12700">
                  <a:solidFill>
                    <a:srgbClr val="00CC99"/>
                  </a:solidFill>
                  <a:prstDash val="solid"/>
                </a:ln>
                <a:solidFill>
                  <a:srgbClr val="3333CC"/>
                </a:solidFill>
                <a:effectLst>
                  <a:outerShdw dist="38100" dir="2640000" algn="bl" rotWithShape="0">
                    <a:srgbClr val="00CC99"/>
                  </a:outerShdw>
                </a:effectLst>
                <a:latin typeface="Arial" charset="0"/>
              </a:rPr>
              <a:t>E </a:t>
            </a:r>
          </a:p>
          <a:p>
            <a:pPr algn="ctr"/>
            <a:r>
              <a:rPr lang="pt-BR" sz="2667" b="1" dirty="0" smtClean="0">
                <a:ln w="12700">
                  <a:solidFill>
                    <a:srgbClr val="00CC99"/>
                  </a:solidFill>
                  <a:prstDash val="solid"/>
                </a:ln>
                <a:solidFill>
                  <a:srgbClr val="3333CC"/>
                </a:solidFill>
                <a:effectLst>
                  <a:outerShdw dist="38100" dir="2640000" algn="bl" rotWithShape="0">
                    <a:srgbClr val="00CC99"/>
                  </a:outerShdw>
                </a:effectLst>
                <a:latin typeface="Arial" charset="0"/>
              </a:rPr>
              <a:t>FOTOS</a:t>
            </a:r>
          </a:p>
          <a:p>
            <a:pPr algn="ctr"/>
            <a:r>
              <a:rPr lang="pt-BR" sz="2667" b="1" dirty="0" smtClean="0">
                <a:ln w="12700">
                  <a:solidFill>
                    <a:srgbClr val="00CC99"/>
                  </a:solidFill>
                  <a:prstDash val="solid"/>
                </a:ln>
                <a:solidFill>
                  <a:srgbClr val="3333CC"/>
                </a:solidFill>
                <a:effectLst>
                  <a:outerShdw dist="38100" dir="2640000" algn="bl" rotWithShape="0">
                    <a:srgbClr val="00CC99"/>
                  </a:outerShdw>
                </a:effectLst>
                <a:latin typeface="Arial" charset="0"/>
              </a:rPr>
              <a:t> </a:t>
            </a:r>
          </a:p>
          <a:p>
            <a:pPr algn="ctr"/>
            <a:r>
              <a:rPr lang="pt-BR" sz="7200" b="1" dirty="0" smtClean="0">
                <a:ln w="12700">
                  <a:solidFill>
                    <a:srgbClr val="00CC99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rgbClr val="00CC99"/>
                  </a:outerShdw>
                </a:effectLst>
                <a:latin typeface="Arial" charset="0"/>
              </a:rPr>
              <a:t>ESPANHA</a:t>
            </a:r>
          </a:p>
          <a:p>
            <a:pPr algn="ctr"/>
            <a:endParaRPr lang="pt-BR" sz="7200" b="1" dirty="0">
              <a:ln w="12700">
                <a:solidFill>
                  <a:srgbClr val="00CC99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rgbClr val="00CC99"/>
                </a:outerShdw>
              </a:effectLst>
              <a:latin typeface="Arial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0933418"/>
      </p:ext>
    </p:extLst>
  </p:cSld>
  <p:clrMapOvr>
    <a:masterClrMapping/>
  </p:clrMapOvr>
  <p:transition spd="slow" advClick="0" advTm="21000">
    <p:fade/>
    <p:sndAc>
      <p:stSnd>
        <p:snd r:embed="rId2" name="Espanha - The Gypsy Kings - Djobi Djo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accel="22000" decel="7800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740"/>
                            </p:stCondLst>
                            <p:childTnLst>
                              <p:par>
                                <p:cTn id="10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74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74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74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740"/>
                            </p:stCondLst>
                            <p:childTnLst>
                              <p:par>
                                <p:cTn id="3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37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9433"/>
            <a:ext cx="12192000" cy="1885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60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4392" y="0"/>
            <a:ext cx="10760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06764" y="188640"/>
            <a:ext cx="5645814" cy="2831544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spc="8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Arial" charset="0"/>
              </a:rPr>
              <a:t> </a:t>
            </a:r>
            <a:endParaRPr lang="pt-BR" sz="2800" spc="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4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Arial" charset="0"/>
              </a:rPr>
              <a:t>AO SOM DO GRUPO MUSICAL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733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Arial" charset="0"/>
              </a:rPr>
              <a:t> </a:t>
            </a:r>
            <a:r>
              <a:rPr lang="pt-BR" sz="6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Arial" charset="0"/>
              </a:rPr>
              <a:t>GIPSY  KINGS</a:t>
            </a:r>
            <a:r>
              <a:rPr lang="pt-BR" sz="6600" spc="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Arial" charset="0"/>
              </a:rPr>
              <a:t> </a:t>
            </a:r>
            <a:endParaRPr lang="pt-BR" sz="6600" spc="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Arial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951" y="566171"/>
            <a:ext cx="6440502" cy="56282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4" y="3323691"/>
            <a:ext cx="5331481" cy="298563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0593920"/>
      </p:ext>
    </p:extLst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381488" y="928670"/>
            <a:ext cx="63579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252525"/>
                </a:solidFill>
              </a:rPr>
              <a:t>GIPSY KINGS</a:t>
            </a:r>
          </a:p>
          <a:p>
            <a:pPr algn="ctr"/>
            <a:endParaRPr lang="pt-BR" dirty="0" smtClean="0">
              <a:solidFill>
                <a:srgbClr val="252525"/>
              </a:solidFill>
            </a:endParaRPr>
          </a:p>
          <a:p>
            <a:pPr algn="ctr"/>
            <a:r>
              <a:rPr lang="pt-BR" dirty="0" smtClean="0">
                <a:solidFill>
                  <a:srgbClr val="252525"/>
                </a:solidFill>
              </a:rPr>
              <a:t>São </a:t>
            </a:r>
            <a:r>
              <a:rPr lang="pt-BR" dirty="0">
                <a:solidFill>
                  <a:srgbClr val="252525"/>
                </a:solidFill>
              </a:rPr>
              <a:t>uma banda composta por ciganos que tocam </a:t>
            </a:r>
            <a:r>
              <a:rPr lang="pt-BR" dirty="0" smtClean="0">
                <a:solidFill>
                  <a:srgbClr val="C00000"/>
                </a:solidFill>
              </a:rPr>
              <a:t>rumba</a:t>
            </a:r>
            <a:r>
              <a:rPr lang="pt-BR" dirty="0" smtClean="0">
                <a:solidFill>
                  <a:srgbClr val="252525"/>
                </a:solidFill>
              </a:rPr>
              <a:t> </a:t>
            </a:r>
            <a:r>
              <a:rPr lang="pt-BR" dirty="0" smtClean="0">
                <a:solidFill>
                  <a:srgbClr val="C00000"/>
                </a:solidFill>
              </a:rPr>
              <a:t>flamenca</a:t>
            </a:r>
            <a:r>
              <a:rPr lang="pt-BR" dirty="0" smtClean="0">
                <a:solidFill>
                  <a:srgbClr val="252525"/>
                </a:solidFill>
              </a:rPr>
              <a:t>, </a:t>
            </a:r>
            <a:r>
              <a:rPr lang="pt-BR" dirty="0">
                <a:solidFill>
                  <a:srgbClr val="252525"/>
                </a:solidFill>
              </a:rPr>
              <a:t>um estilo musical variante do </a:t>
            </a:r>
            <a:r>
              <a:rPr lang="pt-BR" dirty="0" smtClean="0">
                <a:solidFill>
                  <a:srgbClr val="252525"/>
                </a:solidFill>
              </a:rPr>
              <a:t>flamenco tradicional</a:t>
            </a:r>
            <a:r>
              <a:rPr lang="pt-BR" dirty="0">
                <a:solidFill>
                  <a:srgbClr val="252525"/>
                </a:solidFill>
              </a:rPr>
              <a:t>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331244" y="3119772"/>
            <a:ext cx="84969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252525"/>
                </a:solidFill>
              </a:rPr>
              <a:t>Ganharam </a:t>
            </a:r>
            <a:r>
              <a:rPr lang="pt-BR" dirty="0">
                <a:solidFill>
                  <a:srgbClr val="252525"/>
                </a:solidFill>
              </a:rPr>
              <a:t>grande notoriedade com o seu álbum </a:t>
            </a:r>
            <a:r>
              <a:rPr lang="pt-BR" i="1" dirty="0">
                <a:solidFill>
                  <a:srgbClr val="252525"/>
                </a:solidFill>
              </a:rPr>
              <a:t>Gipsy Kings</a:t>
            </a:r>
            <a:r>
              <a:rPr lang="pt-BR" dirty="0">
                <a:solidFill>
                  <a:srgbClr val="252525"/>
                </a:solidFill>
              </a:rPr>
              <a:t>, no qual havia vários sucessos do grupo, como </a:t>
            </a:r>
            <a:r>
              <a:rPr lang="pt-BR" dirty="0" smtClean="0">
                <a:solidFill>
                  <a:srgbClr val="252525"/>
                </a:solidFill>
              </a:rPr>
              <a:t>“</a:t>
            </a:r>
            <a:r>
              <a:rPr lang="pt-BR" dirty="0" err="1" smtClean="0">
                <a:solidFill>
                  <a:srgbClr val="252525"/>
                </a:solidFill>
              </a:rPr>
              <a:t>Djobi</a:t>
            </a:r>
            <a:r>
              <a:rPr lang="pt-BR" dirty="0" smtClean="0">
                <a:solidFill>
                  <a:srgbClr val="252525"/>
                </a:solidFill>
              </a:rPr>
              <a:t> </a:t>
            </a:r>
            <a:r>
              <a:rPr lang="pt-BR" dirty="0" err="1" smtClean="0">
                <a:solidFill>
                  <a:srgbClr val="252525"/>
                </a:solidFill>
              </a:rPr>
              <a:t>Djoba</a:t>
            </a:r>
            <a:r>
              <a:rPr lang="pt-BR" dirty="0" smtClean="0">
                <a:solidFill>
                  <a:srgbClr val="252525"/>
                </a:solidFill>
              </a:rPr>
              <a:t>", que abre essa formatação. 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3381356" y="4500570"/>
            <a:ext cx="8525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252525"/>
                </a:solidFill>
              </a:rPr>
              <a:t>São </a:t>
            </a:r>
            <a:r>
              <a:rPr lang="pt-BR" dirty="0">
                <a:solidFill>
                  <a:srgbClr val="252525"/>
                </a:solidFill>
              </a:rPr>
              <a:t>membros de duas famílias: os Reyes e os </a:t>
            </a:r>
            <a:r>
              <a:rPr lang="pt-BR" dirty="0" err="1">
                <a:solidFill>
                  <a:srgbClr val="252525"/>
                </a:solidFill>
              </a:rPr>
              <a:t>Baliardo</a:t>
            </a:r>
            <a:r>
              <a:rPr lang="pt-BR" dirty="0">
                <a:solidFill>
                  <a:srgbClr val="252525"/>
                </a:solidFill>
              </a:rPr>
              <a:t>, que são primos do grande flamenco </a:t>
            </a:r>
            <a:r>
              <a:rPr lang="pt-BR" dirty="0" err="1" smtClean="0">
                <a:solidFill>
                  <a:srgbClr val="252525"/>
                </a:solidFill>
              </a:rPr>
              <a:t>Manitas</a:t>
            </a:r>
            <a:r>
              <a:rPr lang="pt-BR" dirty="0" smtClean="0">
                <a:solidFill>
                  <a:srgbClr val="252525"/>
                </a:solidFill>
              </a:rPr>
              <a:t> de Plata. </a:t>
            </a:r>
          </a:p>
          <a:p>
            <a:pPr algn="ctr"/>
            <a:endParaRPr lang="pt-BR" dirty="0" smtClean="0">
              <a:solidFill>
                <a:srgbClr val="252525"/>
              </a:solidFill>
            </a:endParaRPr>
          </a:p>
          <a:p>
            <a:pPr algn="ctr"/>
            <a:r>
              <a:rPr lang="pt-BR" dirty="0" smtClean="0">
                <a:solidFill>
                  <a:srgbClr val="252525"/>
                </a:solidFill>
              </a:rPr>
              <a:t>O </a:t>
            </a:r>
            <a:r>
              <a:rPr lang="pt-BR" dirty="0">
                <a:solidFill>
                  <a:srgbClr val="252525"/>
                </a:solidFill>
              </a:rPr>
              <a:t>vocalista principal, Nicolás Reyes é filho do </a:t>
            </a:r>
            <a:r>
              <a:rPr lang="pt-BR" dirty="0" smtClean="0">
                <a:solidFill>
                  <a:srgbClr val="252525"/>
                </a:solidFill>
              </a:rPr>
              <a:t>El </a:t>
            </a:r>
            <a:r>
              <a:rPr lang="pt-BR" dirty="0" err="1" smtClean="0">
                <a:solidFill>
                  <a:srgbClr val="252525"/>
                </a:solidFill>
              </a:rPr>
              <a:t>Señor</a:t>
            </a:r>
            <a:r>
              <a:rPr lang="pt-BR" dirty="0" smtClean="0">
                <a:solidFill>
                  <a:srgbClr val="252525"/>
                </a:solidFill>
              </a:rPr>
              <a:t>  </a:t>
            </a:r>
            <a:r>
              <a:rPr lang="pt-BR" dirty="0">
                <a:solidFill>
                  <a:srgbClr val="252525"/>
                </a:solidFill>
              </a:rPr>
              <a:t>flamenco Jose Reyes. 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3444">
            <a:off x="479376" y="816790"/>
            <a:ext cx="3096344" cy="2047646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7748">
            <a:off x="261210" y="3897457"/>
            <a:ext cx="2790825" cy="2264043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2611920168"/>
      </p:ext>
    </p:extLst>
  </p:cSld>
  <p:clrMapOvr>
    <a:masterClrMapping/>
  </p:clrMapOvr>
  <p:transition spd="slow" advClick="0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9220" name="Picture 2" descr="C:\Documents and Settings\Usuario\Mis documentos\Nueva carpeta (6)\Alcázar de Segov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3836" y="214290"/>
            <a:ext cx="25923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Alcázar de Segovia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pan dir="u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10244" name="Picture 2" descr="C:\Documents and Settings\Usuario\Mis documentos\Nueva carpeta (6)\Almuñecar (Granada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6712" y="357166"/>
            <a:ext cx="29051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Almuñecar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(Granada)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ferris dir="l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11268" name="Picture 2" descr="C:\Documents and Settings\Usuario\Mis documentos\Nueva carpeta (6)\Arco de Cuchilleros (Madrid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2398" y="500042"/>
            <a:ext cx="38830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Arco de Cuchilleros (Madrid)</a:t>
            </a:r>
            <a:endParaRPr lang="es-ES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window dir="ver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17412" name="Picture 2" descr="C:\Documents and Settings\Usuario\Mis documentos\Nueva carpeta (6)\Zaragoz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17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6712" y="357166"/>
            <a:ext cx="17287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Zaragoza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dissolve/>
      </p:transition>
    </mc:Choice>
    <mc:Fallback>
      <p:transition spd="slow" advClick="0" advTm="1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22532" name="Picture 2" descr="C:\Documents and Settings\Usuario\Mis documentos\Nueva carpeta (6)\Cádi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09588" y="428604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Cádiz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wheel spokes="1"/>
      </p:transition>
    </mc:Choice>
    <mc:Fallback>
      <p:transition spd="slow" advClick="0" advTm="1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27652" name="Picture 2" descr="C:\Documents and Settings\Usuario\Mis documentos\Nueva carpeta (6)\Casares (Málaga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9522" y="214290"/>
            <a:ext cx="27352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Casares (Málaga)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 advClick="0" advTm="15000">
        <p15:prstTrans prst="fallOver"/>
        <p:sndAc>
          <p:stSnd loop="1">
            <p:snd r:embed="rId4" name="Espanha - The Gypsy Kings - Amor Amor.wav"/>
          </p:stSnd>
        </p:sndAc>
      </p:transition>
    </mc:Choice>
    <mc:Fallback>
      <p:transition spd="slow" advClick="0" advTm="15000">
        <p:fade/>
        <p:sndAc>
          <p:stSnd loop="1">
            <p:snd r:embed="rId2" name="Espanha - The Gypsy Kings - Amor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33795" name="Picture 2" descr="C:\Documents and Settings\Usuario\Mis documentos\Nueva carpeta (6)\Córdob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4234"/>
            <a:ext cx="12192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38084" y="214291"/>
            <a:ext cx="21431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                                   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Córdoba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comb/>
      </p:transition>
    </mc:Choice>
    <mc:Fallback>
      <p:transition spd="slow" advClick="0" advTm="1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46084" name="Picture 2" descr="C:\Documents and Settings\Usuario\Mis documentos\Nueva carpeta (6)\La Alhambra  Grana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9522" y="142852"/>
            <a:ext cx="381635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Alhambra de Granada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prism isInverted="1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59395" name="Picture 2" descr="C:\Documents and Settings\Usuario\Mis documentos\Nueva carpeta (6)\Palma de Malloc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52398" y="285728"/>
            <a:ext cx="2808287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Palma de Mallorca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glitter pattern="hexagon"/>
        <p:sndAc>
          <p:stSnd loop="1">
            <p:snd r:embed="rId4" name="Espanha - The Gypsy Kings - Viento Del Arena.wav"/>
          </p:stSnd>
        </p:sndAc>
      </p:transition>
    </mc:Choice>
    <mc:Fallback>
      <p:transition spd="slow" advClick="0" advTm="15000">
        <p:fade/>
        <p:sndAc>
          <p:stSnd loop="1">
            <p:snd r:embed="rId2" name="Espanha - The Gypsy Kings - Viento Del Ar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64515" name="Picture 2" descr="C:\Documents and Settings\Usuario\Mis documentos\Nueva carpeta (6)\Plaza de Espasña (Sevilla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38084" y="214290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España (Sevilla)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 advClick="0" advTm="15000">
        <p15:prstTrans prst="wind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66563" name="Picture 2" descr="C:\Documents and Settings\Usuario\Mis documentos\Nueva carpeta (6)\Plaza de Zorrilla (Valladolid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988"/>
            <a:ext cx="12192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424113" y="5492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Zorrilla (Valladolid)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 advClick="0" advTm="20000">
        <p15:prstTrans prst="crush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68611" name="Picture 2" descr="C:\Documents and Settings\Usuario\Mis documentos\Nueva carpeta (6)\Plaza Mayor (Salamanca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380960" y="142852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Mayor (Salamanca)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73731" name="Picture 2" descr="C:\Documents and Settings\Usuario\Mis documentos\Nueva carpeta (6)\San Sebastián (Guipúzcoa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380960" y="142852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San Sebastián (Guipúzcoa)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 advClick="0" advTm="15000">
        <p15:prstTrans prst="prestig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altLang="es-MX" smtClean="0"/>
          </a:p>
        </p:txBody>
      </p:sp>
      <p:pic>
        <p:nvPicPr>
          <p:cNvPr id="49155" name="Picture 2" descr="C:\Documents and Settings\Usuario\Mis documentos\Nueva carpeta (6)\Las Palmas de Gran Canari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84988"/>
          </a:xfrm>
          <a:noFill/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1460"/>
            <a:ext cx="3707904" cy="2780928"/>
          </a:xfrm>
          <a:prstGeom prst="rect">
            <a:avLst/>
          </a:prstGeom>
          <a:ln w="19050">
            <a:solidFill>
              <a:srgbClr val="00206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695400" y="250744"/>
            <a:ext cx="37804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rgbClr val="FFFF00"/>
                </a:solidFill>
                <a:latin typeface="Garamond"/>
              </a:rPr>
              <a:t>EL ALBAICIN, O ESPIRITO CIGANO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22964" y="2288865"/>
            <a:ext cx="115212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No coração do bairro de Albaicin em Granada se encontra uma casa de shows com apresentações memoráveis, onde se pode sentir a respiração rítmica , com forte sapateado no tablado, mostrando no rosto a emoção da alma cigana em toda sua expressão.</a:t>
            </a:r>
          </a:p>
        </p:txBody>
      </p:sp>
      <p:sp>
        <p:nvSpPr>
          <p:cNvPr id="5" name="Retângulo 4"/>
          <p:cNvSpPr/>
          <p:nvPr/>
        </p:nvSpPr>
        <p:spPr>
          <a:xfrm>
            <a:off x="335361" y="4843410"/>
            <a:ext cx="11296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spc="300" dirty="0">
                <a:solidFill>
                  <a:srgbClr val="FFFF00"/>
                </a:solidFill>
                <a:latin typeface="Garamond"/>
              </a:rPr>
              <a:t>A SEGUIR...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spc="300" dirty="0">
                <a:solidFill>
                  <a:srgbClr val="FFFF00"/>
                </a:solidFill>
                <a:latin typeface="Garamond"/>
              </a:rPr>
              <a:t>UM POEMA REALIZADO EM GRANADA </a:t>
            </a:r>
            <a:r>
              <a:rPr lang="pt-BR" sz="3200" spc="300" dirty="0" smtClean="0">
                <a:solidFill>
                  <a:srgbClr val="FFFF00"/>
                </a:solidFill>
                <a:latin typeface="Garamond"/>
              </a:rPr>
              <a:t>- REGIÃO DE ANDALUZIA </a:t>
            </a:r>
            <a:endParaRPr lang="pt-BR" sz="4000" spc="300" dirty="0">
              <a:solidFill>
                <a:srgbClr val="FFFF00"/>
              </a:solidFill>
              <a:latin typeface="Garamond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535847" y="48269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Garamond"/>
              </a:rPr>
              <a:t>NAS BATIDAS DAS PALMAS E DO CORAÇÃO</a:t>
            </a:r>
          </a:p>
        </p:txBody>
      </p:sp>
    </p:spTree>
    <p:extLst>
      <p:ext uri="{BB962C8B-B14F-4D97-AF65-F5344CB8AC3E}">
        <p14:creationId xmlns="" xmlns:p14="http://schemas.microsoft.com/office/powerpoint/2010/main" val="3272471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30000">
        <p:push/>
        <p:sndAc>
          <p:stSnd loop="1">
            <p:snd r:embed="rId4" name="Musica Arabe - Armik - Guitar Passion.wav"/>
          </p:stSnd>
        </p:sndAc>
      </p:transition>
    </mc:Choice>
    <mc:Fallback>
      <p:transition spd="slow" advClick="0" advTm="30000">
        <p:push/>
        <p:sndAc>
          <p:stSnd loop="1">
            <p:snd r:embed="rId2" name="Musica Arabe - Armik - Guitar Pass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295800" y="116632"/>
            <a:ext cx="777686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00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DANÇARINA DE FLAMENCO</a:t>
            </a: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Sapateado </a:t>
            </a: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tablado da fama.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Flor nos cabelos negros em rosto contemplativo!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Lábios sensuais... Da cor do pecado...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Gestos maestrinos com mãos sedutoras.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Corpo esguio... Som Flamenco... Sabor Andaluz. 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Violão... Guitarra... Palmas... 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Ancas macias que aos olhos... Seduz...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Castanholas com fúrias Espanholas... 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pt-BR" sz="2800" dirty="0" err="1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Albaicin</a:t>
            </a: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! Espírito Cigano.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Tornozelos mostrados à plateia...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Sons e fantasias alucinantes.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Fogo ardente! Paixão avassaladora</a:t>
            </a:r>
            <a:r>
              <a:rPr lang="pt-BR" sz="2800" dirty="0" smtClean="0">
                <a:solidFill>
                  <a:srgbClr val="FFFF00"/>
                </a:solidFill>
                <a:latin typeface="Informal Roman" panose="030604020304060B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pt-BR" sz="2400" dirty="0">
              <a:solidFill>
                <a:srgbClr val="FFFF00"/>
              </a:solidFill>
              <a:latin typeface="Informal Roman" panose="030604020304060B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Sergipe Aracajú 07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1" y="165479"/>
            <a:ext cx="3803653" cy="2831473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573015"/>
            <a:ext cx="3826212" cy="3103995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CaixaDeTexto 1"/>
          <p:cNvSpPr txBox="1"/>
          <p:nvPr/>
        </p:nvSpPr>
        <p:spPr>
          <a:xfrm rot="21446198">
            <a:off x="911424" y="2308351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Poema de: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dirty="0" err="1" smtClean="0">
                <a:solidFill>
                  <a:srgbClr val="FF0000"/>
                </a:solidFill>
              </a:rPr>
              <a:t>Antonio</a:t>
            </a:r>
            <a:r>
              <a:rPr lang="pt-BR" dirty="0" smtClean="0">
                <a:solidFill>
                  <a:srgbClr val="FF0000"/>
                </a:solidFill>
              </a:rPr>
              <a:t> Vendramini Neto 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1384403">
            <a:off x="983432" y="5877272"/>
            <a:ext cx="2793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Ao Som de</a:t>
            </a:r>
          </a:p>
          <a:p>
            <a:pPr algn="ctr"/>
            <a:r>
              <a:rPr lang="pt-BR" dirty="0" smtClean="0"/>
              <a:t> GUITAR PASSION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98523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50000">
        <p:random/>
      </p:transition>
    </mc:Choice>
    <mc:Fallback>
      <p:transition spd="slow" advClick="0" advTm="5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6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2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4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238744" y="785794"/>
            <a:ext cx="2928958" cy="36163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Pesquisas  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9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&amp; Internet    </a:t>
            </a:r>
            <a:endParaRPr lang="pt-BR" sz="1900" b="1" i="1" u="sng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00" b="1" i="1" dirty="0" err="1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</a:t>
            </a:r>
            <a:r>
              <a:rPr lang="pt-BR" sz="1900" b="1" i="1" dirty="0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/</a:t>
            </a:r>
            <a:r>
              <a:rPr lang="pt-BR" sz="1900" b="1" i="1" dirty="0" err="1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</a:t>
            </a:r>
            <a:r>
              <a:rPr lang="pt-BR" sz="1900" b="1" i="1" dirty="0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</a:t>
            </a:r>
            <a:r>
              <a:rPr lang="pt-BR" sz="1900" b="1" i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Djobi</a:t>
            </a:r>
            <a:r>
              <a:rPr lang="pt-BR" sz="1900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Djoba</a:t>
            </a:r>
            <a:endParaRPr lang="pt-BR" sz="1900" b="1" i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00" b="1" i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1900" b="1" i="1" dirty="0" err="1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Gipsy</a:t>
            </a:r>
            <a:r>
              <a:rPr lang="pt-BR" sz="1900" b="1" i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Kings</a:t>
            </a: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00" b="1" i="1" dirty="0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  <a:r>
              <a:rPr lang="pt-BR" sz="1900" b="1" i="1" dirty="0" smtClean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Malaguenha</a:t>
            </a:r>
            <a:r>
              <a:rPr lang="pt-BR" sz="1900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00" i="1" dirty="0" smtClean="0">
                <a:solidFill>
                  <a:srgbClr val="DADAD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  <a:r>
              <a:rPr lang="pt-BR" sz="1900" i="1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Connie Francis</a:t>
            </a:r>
            <a:endParaRPr lang="pt-BR" sz="1900" i="1" dirty="0" smtClean="0">
              <a:solidFill>
                <a:schemeClr val="bg1">
                  <a:lumMod val="75000"/>
                </a:schemeClr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310182" y="5072074"/>
            <a:ext cx="6738479" cy="16004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 lIns="121917" tIns="60958" rIns="121917" bIns="60958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609585" lvl="1"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</a:t>
            </a:r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defTabSz="1219170"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Email: toninhovendramini@gmail.com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246" y="440033"/>
            <a:ext cx="4112205" cy="404787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lIns="121917" tIns="60958" rIns="121917" bIns="60958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3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8510549" y="3588797"/>
            <a:ext cx="3267617" cy="73866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CRIAÇÃO/FORMATAÇÃO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9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3" name="Imagem 12" descr="lantern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170994">
            <a:off x="550281" y="754923"/>
            <a:ext cx="4294635" cy="5284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436359809"/>
      </p:ext>
    </p:extLst>
  </p:cSld>
  <p:clrMapOvr>
    <a:masterClrMapping/>
  </p:clrMapOvr>
  <p:transition spd="slow" advClick="0" advTm="195000">
    <p:fade/>
    <p:sndAc>
      <p:stSnd loop="1">
        <p:snd r:embed="rId3" name="Connie Francis - Malagu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000"/>
                            </p:stCondLst>
                            <p:childTnLst>
                              <p:par>
                                <p:cTn id="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GIPSY KINGS COM FOTOS DA ESPANH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A BAILARINA DE FLAMENCO  - ANTI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raje Formal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GIPSY KINGS COM FOTOS DA ESPANHA</Template>
  <TotalTime>1</TotalTime>
  <Words>293</Words>
  <Application>Microsoft Office PowerPoint</Application>
  <PresentationFormat>Personalizar</PresentationFormat>
  <Paragraphs>74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GIPSY KINGS COM FOTOS DA ESPANHA</vt:lpstr>
      <vt:lpstr>1_Estrutura padrão</vt:lpstr>
      <vt:lpstr>1_Olhai os lirios dos campos</vt:lpstr>
      <vt:lpstr>A BAILARINA DE FLAMENCO  - ANTIGO</vt:lpstr>
      <vt:lpstr>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2020-03-23T20:15:51Z</dcterms:created>
  <dcterms:modified xsi:type="dcterms:W3CDTF">2020-03-23T20:17:11Z</dcterms:modified>
</cp:coreProperties>
</file>