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8"/>
  </p:notesMasterIdLst>
  <p:sldIdLst>
    <p:sldId id="297" r:id="rId2"/>
    <p:sldId id="302" r:id="rId3"/>
    <p:sldId id="300" r:id="rId4"/>
    <p:sldId id="301" r:id="rId5"/>
    <p:sldId id="299" r:id="rId6"/>
    <p:sldId id="303" r:id="rId7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152E"/>
    <a:srgbClr val="984475"/>
    <a:srgbClr val="FF6600"/>
    <a:srgbClr val="99CC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793" autoAdjust="0"/>
  </p:normalViewPr>
  <p:slideViewPr>
    <p:cSldViewPr>
      <p:cViewPr varScale="1">
        <p:scale>
          <a:sx n="113" d="100"/>
          <a:sy n="113" d="100"/>
        </p:scale>
        <p:origin x="542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28/07/2023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6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689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28/07/2023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audio" Target="../media/audio4.wav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toninhovendraminislides/" TargetMode="External"/><Relationship Id="rId5" Type="http://schemas.openxmlformats.org/officeDocument/2006/relationships/hyperlink" Target="http://vendraminiletras.blogspot.com/" TargetMode="External"/><Relationship Id="rId10" Type="http://schemas.openxmlformats.org/officeDocument/2006/relationships/audio" Target="../media/audio4.wav"/><Relationship Id="rId4" Type="http://schemas.openxmlformats.org/officeDocument/2006/relationships/image" Target="../media/image19.gif"/><Relationship Id="rId9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61000">
              <a:srgbClr val="9DC7CF"/>
            </a:gs>
            <a:gs pos="97875">
              <a:srgbClr val="9EC6D0"/>
            </a:gs>
            <a:gs pos="95750">
              <a:srgbClr val="A0C4D2"/>
            </a:gs>
            <a:gs pos="91500">
              <a:srgbClr val="A4C0D5"/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09" y="102828"/>
            <a:ext cx="9087991" cy="50406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0" cmpd="thickThin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b="1" kern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06" y="728025"/>
            <a:ext cx="3913190" cy="259835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Retângulo 10"/>
          <p:cNvSpPr/>
          <p:nvPr/>
        </p:nvSpPr>
        <p:spPr>
          <a:xfrm>
            <a:off x="539552" y="344680"/>
            <a:ext cx="323076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2800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LEMBRANÇAS</a:t>
            </a:r>
          </a:p>
          <a:p>
            <a:pPr algn="ctr"/>
            <a:r>
              <a:rPr lang="pt-BR" sz="2800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PERDIDAS...</a:t>
            </a:r>
          </a:p>
          <a:p>
            <a:pPr algn="ctr"/>
            <a:r>
              <a:rPr lang="pt-BR" sz="3200" b="1" i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C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Ink Free" panose="03080402000500000000" pitchFamily="66" charset="0"/>
              </a:rPr>
              <a:t> </a:t>
            </a:r>
            <a:endParaRPr lang="pt-BR" sz="3200" b="1" i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C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Ink Free" panose="03080402000500000000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4340253" y="383472"/>
            <a:ext cx="3852192" cy="707886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pt-BR" sz="2000" b="1" i="1" dirty="0" smtClean="0">
                <a:solidFill>
                  <a:srgbClr val="00B050"/>
                </a:solidFill>
                <a:latin typeface="Curlz MT" panose="04040404050702020202" pitchFamily="82" charset="0"/>
              </a:rPr>
              <a:t>CANOAS e NOITES  NO  TEJO DE </a:t>
            </a:r>
            <a:r>
              <a:rPr lang="pt-BR" sz="2000" b="1" i="1" dirty="0" smtClean="0">
                <a:solidFill>
                  <a:srgbClr val="C00000"/>
                </a:solidFill>
                <a:latin typeface="Curlz MT" panose="04040404050702020202" pitchFamily="82" charset="0"/>
              </a:rPr>
              <a:t>ANTIGAMENTE...</a:t>
            </a:r>
            <a:endParaRPr lang="pt-BR" sz="2000" b="1" i="1" dirty="0">
              <a:solidFill>
                <a:srgbClr val="C00000"/>
              </a:solidFill>
              <a:latin typeface="Curlz MT" panose="04040404050702020202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 rot="20865833">
            <a:off x="356570" y="2854366"/>
            <a:ext cx="351686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spc="300" dirty="0" smtClean="0">
                <a:solidFill>
                  <a:srgbClr val="AB152E"/>
                </a:solidFill>
                <a:latin typeface="Ink Free" panose="03080402000500000000" pitchFamily="66" charset="0"/>
              </a:rPr>
              <a:t>Na vida e na Alma,</a:t>
            </a:r>
          </a:p>
          <a:p>
            <a:pPr algn="ctr"/>
            <a:r>
              <a:rPr lang="pt-BR" sz="2800" b="1" i="1" spc="300" dirty="0" smtClean="0">
                <a:solidFill>
                  <a:srgbClr val="AB152E"/>
                </a:solidFill>
                <a:latin typeface="Ink Free" panose="03080402000500000000" pitchFamily="66" charset="0"/>
              </a:rPr>
              <a:t>deleite, de pura nostalgia</a:t>
            </a:r>
            <a:r>
              <a:rPr lang="pt-BR" b="1" i="1" spc="300" dirty="0" smtClean="0">
                <a:solidFill>
                  <a:srgbClr val="AB152E"/>
                </a:solidFill>
                <a:latin typeface="Ink Free" panose="03080402000500000000" pitchFamily="66" charset="0"/>
              </a:rPr>
              <a:t>. </a:t>
            </a:r>
            <a:endParaRPr lang="pt-BR" b="1" i="1" spc="300" dirty="0">
              <a:solidFill>
                <a:srgbClr val="AB152E"/>
              </a:solidFill>
              <a:latin typeface="Ink Free" panose="03080402000500000000" pitchFamily="66" charset="0"/>
            </a:endParaRPr>
          </a:p>
        </p:txBody>
      </p:sp>
      <p:sp>
        <p:nvSpPr>
          <p:cNvPr id="7" name="Fluxograma: Documento 6"/>
          <p:cNvSpPr/>
          <p:nvPr/>
        </p:nvSpPr>
        <p:spPr>
          <a:xfrm>
            <a:off x="6372200" y="4515966"/>
            <a:ext cx="2610771" cy="504056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DeflateTop">
              <a:avLst>
                <a:gd name="adj" fmla="val 47622"/>
              </a:avLst>
            </a:prstTxWarp>
          </a:bodyPr>
          <a:lstStyle/>
          <a:p>
            <a:pPr algn="ctr"/>
            <a:r>
              <a:rPr lang="pt-BR" sz="1200" dirty="0" smtClean="0"/>
              <a:t>NÃO USE O MOUSE</a:t>
            </a:r>
          </a:p>
          <a:p>
            <a:pPr algn="ctr"/>
            <a:r>
              <a:rPr lang="pt-BR" sz="1600" dirty="0" smtClean="0">
                <a:solidFill>
                  <a:srgbClr val="AB152E"/>
                </a:solidFill>
              </a:rPr>
              <a:t>Sequência Automática</a:t>
            </a:r>
            <a:endParaRPr lang="pt-BR" sz="1600" dirty="0">
              <a:solidFill>
                <a:srgbClr val="AB152E"/>
              </a:solidFill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933" y="757705"/>
            <a:ext cx="4609011" cy="324201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4" name="Retângulo 13"/>
          <p:cNvSpPr/>
          <p:nvPr/>
        </p:nvSpPr>
        <p:spPr>
          <a:xfrm>
            <a:off x="3936048" y="3335474"/>
            <a:ext cx="5010780" cy="107721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>
                <a:gd name="adj" fmla="val 28316"/>
              </a:avLst>
            </a:prstTxWarp>
            <a:spAutoFit/>
          </a:bodyPr>
          <a:lstStyle/>
          <a:p>
            <a:pPr algn="ctr"/>
            <a:r>
              <a:rPr lang="pt-BR" sz="2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briola" panose="04040605051002020D02" pitchFamily="82" charset="0"/>
              </a:rPr>
              <a:t>Hoje, dedicadas a </a:t>
            </a:r>
          </a:p>
          <a:p>
            <a:pPr algn="ctr"/>
            <a:r>
              <a:rPr lang="pt-BR" sz="2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briola" panose="04040605051002020D02" pitchFamily="82" charset="0"/>
              </a:rPr>
              <a:t>passeios turísticos</a:t>
            </a:r>
            <a:endParaRPr lang="pt-BR" sz="2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0000">
        <p:fade/>
        <p:sndAc>
          <p:stSnd loop="1">
            <p:snd r:embed="rId2" name="guit.lisboa_portugal.sc.wav"/>
          </p:stSnd>
        </p:sndAc>
      </p:transition>
    </mc:Choice>
    <mc:Fallback xmlns="">
      <p:transition spd="slow" advClick="0" advTm="30000">
        <p:fade/>
        <p:sndAc>
          <p:stSnd loop="1">
            <p:snd r:embed="rId5" name="guit.lisboa_portugal.s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98000">
              <a:schemeClr val="accent2"/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798" y="229185"/>
            <a:ext cx="2132928" cy="428927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" name="Retângulo 11"/>
          <p:cNvSpPr/>
          <p:nvPr/>
        </p:nvSpPr>
        <p:spPr>
          <a:xfrm>
            <a:off x="3744046" y="3638314"/>
            <a:ext cx="3565399" cy="954107"/>
          </a:xfrm>
          <a:prstGeom prst="rect">
            <a:avLst/>
          </a:prstGeom>
        </p:spPr>
        <p:txBody>
          <a:bodyPr wrap="none">
            <a:spAutoFit/>
            <a:scene3d>
              <a:camera prst="obliqueTopLeft"/>
              <a:lightRig rig="threePt" dir="t"/>
            </a:scene3d>
          </a:bodyPr>
          <a:lstStyle/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Tudo isso, nos remete </a:t>
            </a:r>
          </a:p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k Free" panose="03080402000500000000" pitchFamily="66" charset="0"/>
              </a:rPr>
              <a:t>a muitas lembranças.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Ink Free" panose="03080402000500000000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682485" y="424886"/>
            <a:ext cx="368851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dirty="0" smtClean="0">
                <a:solidFill>
                  <a:srgbClr val="AB152E"/>
                </a:solidFill>
                <a:latin typeface="Arial Black" panose="020B0A04020102020204" pitchFamily="34" charset="0"/>
              </a:rPr>
              <a:t>A Guitarra está na alma do povo português, o som nostálgico e dolente, se mistura nas aguas do TEJO, onde antigamente, percorria as antigas canoas. </a:t>
            </a:r>
            <a:r>
              <a:rPr lang="pt-BR" b="1" dirty="0" smtClean="0">
                <a:solidFill>
                  <a:srgbClr val="AB152E"/>
                </a:solidFill>
                <a:latin typeface="Arial Black" panose="020B0A040201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BR" b="1" dirty="0" smtClean="0">
              <a:solidFill>
                <a:srgbClr val="984475"/>
              </a:solidFill>
              <a:latin typeface="Arial Black" panose="020B0A040201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BR" b="1" dirty="0" smtClean="0">
              <a:solidFill>
                <a:srgbClr val="984475"/>
              </a:solidFill>
              <a:latin typeface="Arial Black" panose="020B0A040201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b="1" dirty="0" smtClean="0">
                <a:solidFill>
                  <a:srgbClr val="984475"/>
                </a:solidFill>
                <a:latin typeface="Arial Black" panose="020B0A04020102020204" pitchFamily="34" charset="0"/>
              </a:rPr>
              <a:t>“Ó Gente da minha Terra”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srgbClr val="AB152E"/>
              </a:solidFill>
              <a:latin typeface="Arial Black" panose="020B0A0402010202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0267">
            <a:off x="62368" y="450515"/>
            <a:ext cx="3718964" cy="248052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96493"/>
            <a:ext cx="3651061" cy="27382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8822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0"/>
                            </p:stCondLst>
                            <p:childTnLst>
                              <p:par>
                                <p:cTn id="4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81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7" y="22488"/>
            <a:ext cx="1706964" cy="25242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185" y="1667227"/>
            <a:ext cx="3418173" cy="35057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445" y="682750"/>
            <a:ext cx="3089095" cy="21302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/>
          <p:cNvSpPr/>
          <p:nvPr/>
        </p:nvSpPr>
        <p:spPr>
          <a:xfrm rot="21084568">
            <a:off x="154803" y="2352360"/>
            <a:ext cx="3007747" cy="21355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>
                <a:gd name="adj" fmla="val 0"/>
              </a:avLst>
            </a:prstTxWarp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2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pelos</a:t>
            </a:r>
          </a:p>
          <a:p>
            <a:pPr algn="ctr"/>
            <a:r>
              <a:rPr lang="pt-BR" sz="2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cânticos </a:t>
            </a:r>
          </a:p>
          <a:p>
            <a:pPr algn="ctr"/>
            <a:r>
              <a:rPr lang="pt-BR" sz="2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dos Mouros</a:t>
            </a:r>
            <a:endParaRPr lang="pt-BR" sz="2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64088" y="437974"/>
            <a:ext cx="3503573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 Bondes, Guitarras, as Fadistas com seus </a:t>
            </a:r>
          </a:p>
          <a:p>
            <a:pPr algn="ctr"/>
            <a:r>
              <a:rPr lang="pt-BR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Xailes e Vestidos Negros</a:t>
            </a:r>
            <a:endParaRPr lang="pt-BR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 rot="21118987">
            <a:off x="1260126" y="663264"/>
            <a:ext cx="207941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dirty="0" smtClean="0">
                <a:solidFill>
                  <a:srgbClr val="0070C0"/>
                </a:solidFill>
                <a:latin typeface="Forte" panose="03060902040502070203" pitchFamily="66" charset="0"/>
              </a:rPr>
              <a:t>Herança</a:t>
            </a:r>
          </a:p>
          <a:p>
            <a:r>
              <a:rPr lang="pt-BR" sz="4000" dirty="0" smtClean="0">
                <a:solidFill>
                  <a:srgbClr val="0070C0"/>
                </a:solidFill>
                <a:latin typeface="Forte" panose="03060902040502070203" pitchFamily="66" charset="0"/>
              </a:rPr>
              <a:t> deixada</a:t>
            </a:r>
            <a:endParaRPr lang="pt-BR" sz="4000" dirty="0">
              <a:solidFill>
                <a:srgbClr val="0070C0"/>
              </a:solidFill>
              <a:latin typeface="Forte" panose="03060902040502070203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49" y="2651489"/>
            <a:ext cx="3890522" cy="213970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>
            <a:off x="3338316" y="193269"/>
            <a:ext cx="217489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AS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 </a:t>
            </a:r>
            <a:r>
              <a:rPr lang="pt-BR" sz="28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GUITARRAS</a:t>
            </a:r>
          </a:p>
        </p:txBody>
      </p:sp>
    </p:spTree>
    <p:extLst>
      <p:ext uri="{BB962C8B-B14F-4D97-AF65-F5344CB8AC3E}">
        <p14:creationId xmlns:p14="http://schemas.microsoft.com/office/powerpoint/2010/main" val="3893271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8000"/>
                            </p:stCondLst>
                            <p:childTnLst>
                              <p:par>
                                <p:cTn id="5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2000"/>
                            </p:stCondLst>
                            <p:childTnLst>
                              <p:par>
                                <p:cTn id="5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038" y="3195128"/>
            <a:ext cx="2396706" cy="170416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251520" y="542568"/>
            <a:ext cx="3692404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RightFacing"/>
              <a:lightRig rig="threePt" dir="t"/>
            </a:scene3d>
          </a:bodyPr>
          <a:lstStyle/>
          <a:p>
            <a:pPr algn="ctr"/>
            <a:r>
              <a:rPr lang="pt-BR" dirty="0" smtClean="0"/>
              <a:t>CADA NOITE EM MOURARIA,</a:t>
            </a:r>
          </a:p>
          <a:p>
            <a:pPr algn="ctr"/>
            <a:r>
              <a:rPr lang="pt-BR" dirty="0" smtClean="0"/>
              <a:t>BAIRRO ONDE SE CANTA O FADO</a:t>
            </a:r>
          </a:p>
          <a:p>
            <a:pPr algn="ctr"/>
            <a:r>
              <a:rPr lang="pt-BR" dirty="0" smtClean="0"/>
              <a:t>É TUDO DIFERENTE</a:t>
            </a:r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6311742" y="311736"/>
            <a:ext cx="1972078" cy="138499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800" dirty="0" smtClean="0">
                <a:solidFill>
                  <a:srgbClr val="0070C0"/>
                </a:solidFill>
              </a:rPr>
              <a:t>A Fadista</a:t>
            </a:r>
            <a:endParaRPr lang="pt-BR" sz="2800" dirty="0">
              <a:solidFill>
                <a:srgbClr val="0070C0"/>
              </a:solidFill>
            </a:endParaRPr>
          </a:p>
          <a:p>
            <a:pPr algn="ctr"/>
            <a:r>
              <a:rPr lang="pt-BR" sz="2800" dirty="0">
                <a:solidFill>
                  <a:srgbClr val="0070C0"/>
                </a:solidFill>
              </a:rPr>
              <a:t> canta </a:t>
            </a:r>
            <a:r>
              <a:rPr lang="pt-BR" sz="2800" dirty="0" smtClean="0">
                <a:solidFill>
                  <a:srgbClr val="0070C0"/>
                </a:solidFill>
              </a:rPr>
              <a:t> o</a:t>
            </a:r>
          </a:p>
          <a:p>
            <a:pPr algn="ctr"/>
            <a:r>
              <a:rPr lang="pt-BR" sz="2800" dirty="0" smtClean="0">
                <a:solidFill>
                  <a:srgbClr val="0070C0"/>
                </a:solidFill>
              </a:rPr>
              <a:t> Sofrimento</a:t>
            </a:r>
            <a:endParaRPr lang="pt-BR" sz="2800" dirty="0">
              <a:solidFill>
                <a:srgbClr val="0070C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91303" y="3702226"/>
            <a:ext cx="36471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0000"/>
                </a:solidFill>
              </a:rPr>
              <a:t>Quase sempre </a:t>
            </a:r>
          </a:p>
          <a:p>
            <a:pPr algn="ctr"/>
            <a:r>
              <a:rPr lang="pt-BR" sz="2800" dirty="0" smtClean="0">
                <a:solidFill>
                  <a:srgbClr val="FF0000"/>
                </a:solidFill>
              </a:rPr>
              <a:t>um amor perdido</a:t>
            </a:r>
            <a:endParaRPr lang="pt-BR" sz="2800" dirty="0">
              <a:solidFill>
                <a:srgbClr val="FF00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435562" y="3078502"/>
            <a:ext cx="2377382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pt-BR" sz="2000" dirty="0" smtClean="0">
                <a:solidFill>
                  <a:srgbClr val="AB152E"/>
                </a:solidFill>
                <a:latin typeface="Dubai Medium" panose="020B0603030403030204" pitchFamily="34" charset="-78"/>
                <a:cs typeface="Dubai Medium" panose="020B0603030403030204" pitchFamily="34" charset="-78"/>
              </a:rPr>
              <a:t>Noite, companheira </a:t>
            </a:r>
          </a:p>
          <a:p>
            <a:pPr algn="ctr"/>
            <a:endParaRPr lang="pt-BR" sz="2000" dirty="0" smtClean="0">
              <a:solidFill>
                <a:srgbClr val="AB152E"/>
              </a:solidFill>
              <a:latin typeface="Dubai Medium" panose="020B0603030403030204" pitchFamily="34" charset="-78"/>
              <a:cs typeface="Dubai Medium" panose="020B0603030403030204" pitchFamily="34" charset="-78"/>
            </a:endParaRPr>
          </a:p>
          <a:p>
            <a:pPr algn="ctr"/>
            <a:endParaRPr lang="pt-BR" sz="2000" dirty="0">
              <a:solidFill>
                <a:srgbClr val="AB152E"/>
              </a:solidFill>
              <a:latin typeface="Dubai Medium" panose="020B0603030403030204" pitchFamily="34" charset="-78"/>
              <a:cs typeface="Dubai Medium" panose="020B0603030403030204" pitchFamily="34" charset="-78"/>
            </a:endParaRPr>
          </a:p>
          <a:p>
            <a:pPr algn="ctr"/>
            <a:endParaRPr lang="pt-BR" sz="2000" dirty="0" smtClean="0">
              <a:solidFill>
                <a:srgbClr val="AB152E"/>
              </a:solidFill>
              <a:latin typeface="Dubai Medium" panose="020B0603030403030204" pitchFamily="34" charset="-78"/>
              <a:cs typeface="Dubai Medium" panose="020B0603030403030204" pitchFamily="34" charset="-78"/>
            </a:endParaRPr>
          </a:p>
          <a:p>
            <a:pPr algn="ctr"/>
            <a:endParaRPr lang="pt-BR" sz="2000" dirty="0">
              <a:solidFill>
                <a:srgbClr val="AB152E"/>
              </a:solidFill>
              <a:latin typeface="Dubai Medium" panose="020B0603030403030204" pitchFamily="34" charset="-78"/>
              <a:cs typeface="Dubai Medium" panose="020B0603030403030204" pitchFamily="34" charset="-78"/>
            </a:endParaRPr>
          </a:p>
          <a:p>
            <a:pPr algn="ctr"/>
            <a:r>
              <a:rPr lang="pt-BR" sz="2000" dirty="0" smtClean="0">
                <a:solidFill>
                  <a:srgbClr val="AB152E"/>
                </a:solidFill>
                <a:latin typeface="Dubai Medium" panose="020B0603030403030204" pitchFamily="34" charset="-78"/>
                <a:cs typeface="Dubai Medium" panose="020B0603030403030204" pitchFamily="34" charset="-78"/>
              </a:rPr>
              <a:t>dos meus gritos</a:t>
            </a:r>
            <a:endParaRPr lang="pt-BR" sz="2000" dirty="0">
              <a:solidFill>
                <a:srgbClr val="AB152E"/>
              </a:solidFill>
              <a:latin typeface="Dubai Medium" panose="020B0603030403030204" pitchFamily="34" charset="-78"/>
              <a:cs typeface="Dubai Medium" panose="020B0603030403030204" pitchFamily="34" charset="-78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742" y="1456151"/>
            <a:ext cx="2370274" cy="184612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9300" y="2399515"/>
            <a:ext cx="2857392" cy="28187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141" y="220673"/>
            <a:ext cx="2731710" cy="203379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15" y="1138778"/>
            <a:ext cx="4073619" cy="270739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3929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35000">
        <p:fade/>
        <p:sndAc>
          <p:stSnd loop="1">
            <p:snd r:embed="rId2" name="Amália Rodrigues - Ai, Mouraria.wav"/>
          </p:stSnd>
        </p:sndAc>
      </p:transition>
    </mc:Choice>
    <mc:Fallback>
      <p:transition spd="slow" advClick="0" advTm="35000">
        <p:fade/>
        <p:sndAc>
          <p:stSnd loop="1">
            <p:snd r:embed="rId2" name="Amália Rodrigues - Ai, Mourar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28000">
              <a:srgbClr val="E3925E"/>
            </a:gs>
            <a:gs pos="78000">
              <a:srgbClr val="FFC000">
                <a:alpha val="58000"/>
                <a:lumMod val="73000"/>
                <a:lumOff val="27000"/>
              </a:srgbClr>
            </a:gs>
            <a:gs pos="1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824128" y="567771"/>
            <a:ext cx="41044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  <a:latin typeface="-apple-system"/>
              </a:rPr>
              <a:t>O som </a:t>
            </a:r>
            <a:r>
              <a:rPr lang="pt-BR" b="1" dirty="0" smtClean="0">
                <a:solidFill>
                  <a:srgbClr val="FF0000"/>
                </a:solidFill>
                <a:latin typeface="-apple-system"/>
              </a:rPr>
              <a:t> </a:t>
            </a:r>
            <a:r>
              <a:rPr lang="pt-BR" b="1" dirty="0" smtClean="0">
                <a:solidFill>
                  <a:srgbClr val="FF0000"/>
                </a:solidFill>
                <a:latin typeface="-apple-system"/>
              </a:rPr>
              <a:t>das guitarras na  </a:t>
            </a:r>
            <a:r>
              <a:rPr lang="pt-BR" b="1" dirty="0">
                <a:solidFill>
                  <a:srgbClr val="FF0000"/>
                </a:solidFill>
                <a:latin typeface="-apple-system"/>
              </a:rPr>
              <a:t>paisagem vão tendo diferentes </a:t>
            </a:r>
            <a:r>
              <a:rPr lang="pt-BR" b="1" dirty="0" smtClean="0">
                <a:solidFill>
                  <a:srgbClr val="FF0000"/>
                </a:solidFill>
                <a:latin typeface="-apple-system"/>
              </a:rPr>
              <a:t>autores: </a:t>
            </a:r>
            <a:r>
              <a:rPr lang="pt-BR" b="1" dirty="0">
                <a:solidFill>
                  <a:srgbClr val="FF0000"/>
                </a:solidFill>
                <a:latin typeface="-apple-system"/>
              </a:rPr>
              <a:t>as cegonhas </a:t>
            </a:r>
            <a:r>
              <a:rPr lang="pt-BR" b="1" dirty="0" smtClean="0">
                <a:solidFill>
                  <a:srgbClr val="FF0000"/>
                </a:solidFill>
                <a:latin typeface="-apple-system"/>
              </a:rPr>
              <a:t>com </a:t>
            </a:r>
            <a:r>
              <a:rPr lang="pt-BR" b="1" dirty="0">
                <a:solidFill>
                  <a:srgbClr val="FF0000"/>
                </a:solidFill>
                <a:latin typeface="-apple-system"/>
              </a:rPr>
              <a:t>os seus rituais, </a:t>
            </a:r>
            <a:r>
              <a:rPr lang="pt-BR" b="1" dirty="0" smtClean="0">
                <a:solidFill>
                  <a:srgbClr val="FF0000"/>
                </a:solidFill>
                <a:latin typeface="-apple-system"/>
              </a:rPr>
              <a:t>os </a:t>
            </a:r>
            <a:r>
              <a:rPr lang="pt-BR" b="1" dirty="0">
                <a:solidFill>
                  <a:srgbClr val="FF0000"/>
                </a:solidFill>
                <a:latin typeface="-apple-system"/>
              </a:rPr>
              <a:t>corvos marinhos que </a:t>
            </a:r>
            <a:r>
              <a:rPr lang="pt-BR" b="1" dirty="0" smtClean="0">
                <a:solidFill>
                  <a:srgbClr val="FF0000"/>
                </a:solidFill>
                <a:latin typeface="-apple-system"/>
              </a:rPr>
              <a:t>ali nidificam</a:t>
            </a:r>
            <a:r>
              <a:rPr lang="pt-BR" b="1" dirty="0" smtClean="0">
                <a:solidFill>
                  <a:srgbClr val="FF0000"/>
                </a:solidFill>
                <a:latin typeface="-apple-system"/>
              </a:rPr>
              <a:t>. O voo da gaivota solitária, que anda perdida, sem encontrar companheira.</a:t>
            </a:r>
            <a:endParaRPr lang="pt-BR" b="1" dirty="0" smtClean="0">
              <a:solidFill>
                <a:srgbClr val="FF0000"/>
              </a:solidFill>
              <a:latin typeface="-apple-system"/>
            </a:endParaRPr>
          </a:p>
          <a:p>
            <a:pPr algn="ctr"/>
            <a:endParaRPr lang="pt-BR" b="1" dirty="0" smtClean="0">
              <a:solidFill>
                <a:srgbClr val="FF0000"/>
              </a:solidFill>
              <a:latin typeface="-apple-system"/>
            </a:endParaRPr>
          </a:p>
          <a:p>
            <a:pPr algn="ctr"/>
            <a:endParaRPr lang="pt-BR" b="1" dirty="0">
              <a:solidFill>
                <a:srgbClr val="FF0000"/>
              </a:solidFill>
              <a:latin typeface="-apple-system"/>
            </a:endParaRPr>
          </a:p>
          <a:p>
            <a:pPr algn="ctr"/>
            <a:endParaRPr lang="pt-BR" b="1" dirty="0" smtClean="0">
              <a:solidFill>
                <a:srgbClr val="FF0000"/>
              </a:solidFill>
              <a:latin typeface="-apple-system"/>
            </a:endParaRPr>
          </a:p>
          <a:p>
            <a:pPr algn="ctr"/>
            <a:endParaRPr lang="pt-BR" b="1" dirty="0">
              <a:solidFill>
                <a:srgbClr val="FF0000"/>
              </a:solidFill>
              <a:latin typeface="-apple-system"/>
            </a:endParaRPr>
          </a:p>
          <a:p>
            <a:pPr algn="ctr"/>
            <a:endParaRPr lang="pt-BR" b="1" dirty="0" smtClean="0">
              <a:solidFill>
                <a:srgbClr val="FF0000"/>
              </a:solidFill>
              <a:latin typeface="-apple-system"/>
            </a:endParaRPr>
          </a:p>
          <a:p>
            <a:pPr algn="ctr"/>
            <a:endParaRPr lang="pt-BR" b="1" dirty="0">
              <a:solidFill>
                <a:srgbClr val="FF0000"/>
              </a:solidFill>
              <a:latin typeface="-apple-system"/>
            </a:endParaRPr>
          </a:p>
          <a:p>
            <a:pPr algn="ctr"/>
            <a:endParaRPr lang="pt-BR" b="1" dirty="0" smtClean="0">
              <a:solidFill>
                <a:srgbClr val="FF0000"/>
              </a:solidFill>
              <a:latin typeface="-apple-system"/>
            </a:endParaRPr>
          </a:p>
          <a:p>
            <a:pPr algn="ctr"/>
            <a:r>
              <a:rPr lang="pt-BR" b="1" dirty="0" smtClean="0">
                <a:solidFill>
                  <a:srgbClr val="FF0000"/>
                </a:solidFill>
                <a:latin typeface="-apple-system"/>
              </a:rPr>
              <a:t>As observações </a:t>
            </a:r>
            <a:r>
              <a:rPr lang="pt-BR" b="1" dirty="0" smtClean="0">
                <a:solidFill>
                  <a:srgbClr val="FF0000"/>
                </a:solidFill>
                <a:latin typeface="-apple-system"/>
              </a:rPr>
              <a:t>podem </a:t>
            </a:r>
            <a:r>
              <a:rPr lang="pt-BR" b="1" dirty="0">
                <a:solidFill>
                  <a:srgbClr val="FF0000"/>
                </a:solidFill>
                <a:latin typeface="-apple-system"/>
              </a:rPr>
              <a:t>ocupar-nos </a:t>
            </a:r>
            <a:r>
              <a:rPr lang="pt-BR" b="1" dirty="0" smtClean="0">
                <a:solidFill>
                  <a:srgbClr val="FF0000"/>
                </a:solidFill>
                <a:latin typeface="-apple-system"/>
              </a:rPr>
              <a:t>horas </a:t>
            </a:r>
            <a:r>
              <a:rPr lang="pt-BR" b="1" dirty="0">
                <a:solidFill>
                  <a:srgbClr val="FF0000"/>
                </a:solidFill>
                <a:latin typeface="-apple-system"/>
              </a:rPr>
              <a:t>a fio.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081461" y="306161"/>
            <a:ext cx="1870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0070C0"/>
                </a:solidFill>
                <a:latin typeface="Forte" panose="03060902040502070203" pitchFamily="66" charset="0"/>
              </a:rPr>
              <a:t>As Canoas</a:t>
            </a:r>
            <a:endParaRPr lang="pt-BR" sz="2800" b="1" dirty="0">
              <a:solidFill>
                <a:srgbClr val="0070C0"/>
              </a:solidFill>
              <a:latin typeface="Forte" panose="03060902040502070203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51520" y="2715766"/>
            <a:ext cx="41764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Bodoni MT Black" panose="02070A03080606020203" pitchFamily="18" charset="0"/>
              </a:rPr>
              <a:t>A qualquer momento, o viajante encontra o motivo ideal para ancorar, tirar o farnel da mochila, apreciar o silêncio entrecortado com os sons de aves e vento, </a:t>
            </a:r>
            <a:r>
              <a:rPr lang="pt-BR" dirty="0">
                <a:solidFill>
                  <a:srgbClr val="002060"/>
                </a:solidFill>
                <a:latin typeface="Bodoni MT Black" panose="02070A03080606020203" pitchFamily="18" charset="0"/>
              </a:rPr>
              <a:t>tal </a:t>
            </a:r>
            <a:r>
              <a:rPr lang="pt-BR" dirty="0" smtClean="0">
                <a:solidFill>
                  <a:srgbClr val="002060"/>
                </a:solidFill>
                <a:latin typeface="Bodoni MT Black" panose="02070A03080606020203" pitchFamily="18" charset="0"/>
              </a:rPr>
              <a:t>como fizeram os mouros e os </a:t>
            </a:r>
            <a:r>
              <a:rPr lang="pt-BR" dirty="0">
                <a:solidFill>
                  <a:srgbClr val="002060"/>
                </a:solidFill>
                <a:latin typeface="Bodoni MT Black" panose="02070A03080606020203" pitchFamily="18" charset="0"/>
              </a:rPr>
              <a:t>cruzados, </a:t>
            </a:r>
          </a:p>
          <a:p>
            <a:pPr algn="ctr"/>
            <a:r>
              <a:rPr lang="pt-BR" dirty="0">
                <a:solidFill>
                  <a:srgbClr val="002060"/>
                </a:solidFill>
                <a:latin typeface="Bodoni MT Black" panose="02070A03080606020203" pitchFamily="18" charset="0"/>
              </a:rPr>
              <a:t> </a:t>
            </a:r>
            <a:endParaRPr lang="pt-BR" b="0" i="0" dirty="0">
              <a:solidFill>
                <a:srgbClr val="002060"/>
              </a:solidFill>
              <a:effectLst/>
              <a:latin typeface="Bodoni MT Black" panose="02070A030806060202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30014"/>
            <a:ext cx="3332989" cy="249974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653" y="2427734"/>
            <a:ext cx="3602972" cy="201622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8982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38000">
        <p:fade/>
        <p:sndAc>
          <p:stSnd loop="1">
            <p:snd r:embed="rId2" name="guitarra_portug.wav"/>
          </p:stSnd>
        </p:sndAc>
      </p:transition>
    </mc:Choice>
    <mc:Fallback>
      <p:transition spd="slow" advClick="0" advTm="38000">
        <p:fade/>
        <p:sndAc>
          <p:stSnd loop="1">
            <p:snd r:embed="rId2" name="guitarra_portu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15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4427984" y="297988"/>
            <a:ext cx="4435716" cy="4578018"/>
          </a:xfrm>
          <a:prstGeom prst="rect">
            <a:avLst/>
          </a:prstGeom>
        </p:spPr>
        <p:txBody>
          <a:bodyPr wrap="square">
            <a:prstTxWarp prst="textDeflateInflate">
              <a:avLst>
                <a:gd name="adj" fmla="val 57479"/>
              </a:avLst>
            </a:prstTxWarp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&amp; APRESENTAÇÃO</a:t>
            </a:r>
            <a:endParaRPr lang="pt-BR" sz="16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 &amp;  Sons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</a:t>
            </a:r>
            <a:endParaRPr lang="pt-BR" sz="28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ctr"/>
            <a:r>
              <a:rPr lang="pt-BR" sz="1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Guitarra </a:t>
            </a:r>
            <a:r>
              <a:rPr lang="pt-BR" sz="1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Lisboa</a:t>
            </a:r>
          </a:p>
          <a:p>
            <a:pPr algn="ctr"/>
            <a:r>
              <a:rPr lang="pt-BR" sz="1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Ai Mouraria</a:t>
            </a:r>
          </a:p>
          <a:p>
            <a:pPr algn="ctr"/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Amália Rodrigues</a:t>
            </a:r>
            <a:endParaRPr lang="pt-BR" sz="1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NOITE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Beatriz da Conceição</a:t>
            </a:r>
            <a:endParaRPr lang="pt-BR" sz="1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5021398" y="769398"/>
            <a:ext cx="3420913" cy="6641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500" u="sng" dirty="0" smtClean="0">
                <a:solidFill>
                  <a:srgbClr val="FFFF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500" u="sng" dirty="0">
                <a:ln w="0"/>
                <a:solidFill>
                  <a:srgbClr val="FFFF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500" u="sng" dirty="0">
                <a:solidFill>
                  <a:srgbClr val="FFFF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500" u="sng" dirty="0">
              <a:solidFill>
                <a:srgbClr val="FFFF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500" dirty="0">
                <a:solidFill>
                  <a:srgbClr val="FFFF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www.sergrasan.com/toninhovendraminislides</a:t>
            </a:r>
            <a:r>
              <a:rPr lang="pt-BR" sz="700" dirty="0" smtClean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700" dirty="0">
              <a:solidFill>
                <a:srgbClr val="FF0000"/>
              </a:solidFill>
              <a:latin typeface="Britannic Bold" panose="020B0903060703020204" pitchFamily="34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="" xmlns:a16="http://schemas.microsoft.com/office/drawing/2014/main" id="{57FDF98D-7F8E-42C0-B55A-E7810670BB9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949" y="411510"/>
            <a:ext cx="2615506" cy="2843671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61" y="248307"/>
            <a:ext cx="2997200" cy="494801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850" y="2722314"/>
            <a:ext cx="2984500" cy="2209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4425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:fade/>
        <p:sndAc>
          <p:stSnd loop="1">
            <p:snd r:embed="rId3" name="Beatriz da Conceicao - Noite.wav"/>
          </p:stSnd>
        </p:sndAc>
      </p:transition>
    </mc:Choice>
    <mc:Fallback xmlns="">
      <p:transition spd="slow" advClick="0" advTm="180000">
        <p:fade/>
        <p:sndAc>
          <p:stSnd loop="1">
            <p:snd r:embed="rId10" name="Beatriz da Conceicao - Noi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000"/>
                            </p:stCondLst>
                            <p:childTnLst>
                              <p:par>
                                <p:cTn id="5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6000"/>
                            </p:stCondLst>
                            <p:childTnLst>
                              <p:par>
                                <p:cTn id="5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1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NOITES NO TEJO COM FADOS E CANOAS</Template>
  <TotalTime>71</TotalTime>
  <Words>254</Words>
  <Application>Microsoft Office PowerPoint</Application>
  <PresentationFormat>Apresentação na tela (16:9)</PresentationFormat>
  <Paragraphs>65</Paragraphs>
  <Slides>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22" baseType="lpstr">
      <vt:lpstr>-apple-system</vt:lpstr>
      <vt:lpstr>Arial</vt:lpstr>
      <vt:lpstr>Arial Black</vt:lpstr>
      <vt:lpstr>Bodoni MT Black</vt:lpstr>
      <vt:lpstr>Britannic Bold</vt:lpstr>
      <vt:lpstr>Calibri</vt:lpstr>
      <vt:lpstr>Cambria</vt:lpstr>
      <vt:lpstr>Curlz MT</vt:lpstr>
      <vt:lpstr>David</vt:lpstr>
      <vt:lpstr>Dubai Medium</vt:lpstr>
      <vt:lpstr>Forte</vt:lpstr>
      <vt:lpstr>Gabriola</vt:lpstr>
      <vt:lpstr>Ink Free</vt:lpstr>
      <vt:lpstr>Maiandra GD</vt:lpstr>
      <vt:lpstr>Wingdings 2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6</cp:revision>
  <dcterms:created xsi:type="dcterms:W3CDTF">2023-07-28T12:11:00Z</dcterms:created>
  <dcterms:modified xsi:type="dcterms:W3CDTF">2023-07-28T13:22:44Z</dcterms:modified>
</cp:coreProperties>
</file>