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commentAuthors.xml" ContentType="application/vnd.openxmlformats-officedocument.presentationml.commentAuthor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22" r:id="rId2"/>
    <p:sldMasterId id="2147483746" r:id="rId3"/>
  </p:sldMasterIdLst>
  <p:notesMasterIdLst>
    <p:notesMasterId r:id="rId24"/>
  </p:notesMasterIdLst>
  <p:sldIdLst>
    <p:sldId id="375" r:id="rId4"/>
    <p:sldId id="372" r:id="rId5"/>
    <p:sldId id="373" r:id="rId6"/>
    <p:sldId id="312" r:id="rId7"/>
    <p:sldId id="257" r:id="rId8"/>
    <p:sldId id="286" r:id="rId9"/>
    <p:sldId id="287" r:id="rId10"/>
    <p:sldId id="297" r:id="rId11"/>
    <p:sldId id="303" r:id="rId12"/>
    <p:sldId id="305" r:id="rId13"/>
    <p:sldId id="371" r:id="rId14"/>
    <p:sldId id="378" r:id="rId15"/>
    <p:sldId id="261" r:id="rId16"/>
    <p:sldId id="271" r:id="rId17"/>
    <p:sldId id="270" r:id="rId18"/>
    <p:sldId id="274" r:id="rId19"/>
    <p:sldId id="334" r:id="rId20"/>
    <p:sldId id="350" r:id="rId21"/>
    <p:sldId id="382" r:id="rId22"/>
    <p:sldId id="383" r:id="rId23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xmlns="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3" d="100"/>
          <a:sy n="113" d="100"/>
        </p:scale>
        <p:origin x="-51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xmlns="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189C2A-0601-4879-AD7E-B244238918B9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09D05B-8BD8-48C0-9FE2-68ED1C3F1D5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8588300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altLang="pt-BR" dirty="0" smtClean="0"/>
              <a:t>TEMPLO DE KARNAC</a:t>
            </a:r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30D1D2-2A93-4542-BD1B-40DA11B5D3E5}" type="slidenum">
              <a:rPr lang="es-ES" altLang="pt-BR" smtClean="0"/>
              <a:pPr eaLnBrk="1" hangingPunct="1"/>
              <a:t>5</a:t>
            </a:fld>
            <a:endParaRPr lang="es-ES" alt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3964817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altLang="pt-BR" dirty="0" smtClean="0"/>
              <a:t>RAMSES II Y NEFERTARIS</a:t>
            </a:r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1EF8D6-BB40-4294-9912-B047B55597FD}" type="slidenum">
              <a:rPr lang="es-ES" altLang="pt-BR" smtClean="0"/>
              <a:pPr eaLnBrk="1" hangingPunct="1"/>
              <a:t>7</a:t>
            </a:fld>
            <a:endParaRPr lang="es-ES" alt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3680041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altLang="pt-BR" dirty="0" smtClean="0"/>
              <a:t>(S. XV a. C.)</a:t>
            </a:r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F542244-2012-450B-8D41-BE3488A933C0}" type="slidenum">
              <a:rPr lang="es-ES" altLang="pt-BR" smtClean="0"/>
              <a:pPr eaLnBrk="1" hangingPunct="1"/>
              <a:t>9</a:t>
            </a:fld>
            <a:endParaRPr lang="es-ES" alt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2356540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s-ES" altLang="pt-BR" dirty="0" smtClean="0"/>
              <a:t>EL VALLE DE LOS REYES</a:t>
            </a:r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38BCCF-845C-4334-B7BC-ED017A4D1998}" type="slidenum">
              <a:rPr lang="es-ES" altLang="pt-BR" smtClean="0"/>
              <a:pPr eaLnBrk="1" hangingPunct="1"/>
              <a:t>11</a:t>
            </a:fld>
            <a:endParaRPr lang="es-ES" alt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4961545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altLang="pt-BR" dirty="0" smtClean="0"/>
              <a:t>TEMPLO DE HORUS EN EDFU</a:t>
            </a:r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A6AE44D-D232-416A-A4EB-43C7D13BDC38}" type="slidenum">
              <a:rPr lang="es-ES" altLang="pt-BR" smtClean="0"/>
              <a:pPr eaLnBrk="1" hangingPunct="1"/>
              <a:t>14</a:t>
            </a:fld>
            <a:endParaRPr lang="es-ES" alt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4025954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altLang="pt-BR" dirty="0" smtClean="0"/>
              <a:t>ESFINGE  DE GIZA  (¿S. XXVI a. C.?)</a:t>
            </a:r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F24C905-DB5C-432A-B810-F7E587F87B31}" type="slidenum">
              <a:rPr lang="es-ES" altLang="pt-BR" smtClean="0"/>
              <a:pPr eaLnBrk="1" hangingPunct="1"/>
              <a:t>18</a:t>
            </a:fld>
            <a:endParaRPr lang="es-ES" altLang="pt-BR" dirty="0" smtClean="0"/>
          </a:p>
        </p:txBody>
      </p:sp>
    </p:spTree>
    <p:extLst>
      <p:ext uri="{BB962C8B-B14F-4D97-AF65-F5344CB8AC3E}">
        <p14:creationId xmlns:p14="http://schemas.microsoft.com/office/powerpoint/2010/main" xmlns="" val="3851810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20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1714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3DF38-30ED-4E8B-A0AE-83902EA33150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854B1-2788-4E1D-B68F-2C6EA8A51B6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141799796"/>
      </p:ext>
    </p:extLst>
  </p:cSld>
  <p:clrMapOvr>
    <a:masterClrMapping/>
  </p:clrMapOvr>
  <p:transition spd="slow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34355-6C22-4120-B531-E571383173BE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BFE30-1CEB-48FA-BBA0-8AFE6C51EB8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245230353"/>
      </p:ext>
    </p:extLst>
  </p:cSld>
  <p:clrMapOvr>
    <a:masterClrMapping/>
  </p:clrMapOvr>
  <p:transition spd="slow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61227-FC38-42F4-B936-5A582943CF00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11A7D-A908-43DE-B8A3-3EDB14C6EE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921627740"/>
      </p:ext>
    </p:extLst>
  </p:cSld>
  <p:clrMapOvr>
    <a:masterClrMapping/>
  </p:clrMapOvr>
  <p:transition spd="slow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BBAA8-77DB-4E9B-8CFF-C9BBAE48826B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67E4F-624B-435E-9C3A-94449A2E8D8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2840120"/>
      </p:ext>
    </p:extLst>
  </p:cSld>
  <p:clrMapOvr>
    <a:masterClrMapping/>
  </p:clrMapOvr>
  <p:transition spd="slow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35A81-8E4E-4C13-AD8B-FBDBADC88FE4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7787-9E3A-4E72-B2EA-DF5DE8AF90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112526799"/>
      </p:ext>
    </p:extLst>
  </p:cSld>
  <p:clrMapOvr>
    <a:masterClrMapping/>
  </p:clrMapOvr>
  <p:transition spd="slow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66491-A6BB-43B4-8A08-5C12AEA0F4A0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E45D1-113A-4669-8B0C-2AF235F899A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697522342"/>
      </p:ext>
    </p:extLst>
  </p:cSld>
  <p:clrMapOvr>
    <a:masterClrMapping/>
  </p:clrMapOvr>
  <p:transition spd="slow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9E105-7370-4C2D-A719-2E0DD2421752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B00E5-CD41-46FD-9024-7B46D698206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831301843"/>
      </p:ext>
    </p:extLst>
  </p:cSld>
  <p:clrMapOvr>
    <a:masterClrMapping/>
  </p:clrMapOvr>
  <p:transition spd="slow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A1609-B1F0-4BDD-A172-58532FDBC6BA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F6A6A-62D0-48FB-B32F-6AEC1D5C0CA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000606844"/>
      </p:ext>
    </p:extLst>
  </p:cSld>
  <p:clrMapOvr>
    <a:masterClrMapping/>
  </p:clrMapOvr>
  <p:transition spd="slow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724AA-2BAA-466A-8C5F-1A339D6FCE5E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5739A-C6D5-40C0-9328-A6D473415A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885540541"/>
      </p:ext>
    </p:extLst>
  </p:cSld>
  <p:clrMapOvr>
    <a:masterClrMapping/>
  </p:clrMapOvr>
  <p:transition spd="slow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6A01F-D567-4EB1-A3BC-D08ED86B3907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F0E49-54A1-4912-ABBC-F1B6042C92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668897635"/>
      </p:ext>
    </p:extLst>
  </p:cSld>
  <p:clrMapOvr>
    <a:masterClrMapping/>
  </p:clrMapOvr>
  <p:transition spd="slow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32C4C-E255-4FF9-85E6-B4FCDFF622FA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63B3A-6FA2-47B7-852B-98C0B74EE4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899475587"/>
      </p:ext>
    </p:extLst>
  </p:cSld>
  <p:clrMapOvr>
    <a:masterClrMapping/>
  </p:clrMapOvr>
  <p:transition spd="slow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8758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872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6712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69198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75899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872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54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6383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59815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12897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066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10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10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35" indent="0" algn="ctr">
              <a:buNone/>
            </a:lvl2pPr>
            <a:lvl3pPr marL="914270" indent="0" algn="ctr">
              <a:buNone/>
            </a:lvl3pPr>
            <a:lvl4pPr marL="1371404" indent="0" algn="ctr">
              <a:buNone/>
            </a:lvl4pPr>
            <a:lvl5pPr marL="1828538" indent="0" algn="ctr">
              <a:buNone/>
            </a:lvl5pPr>
            <a:lvl6pPr marL="2285672" indent="0" algn="ctr">
              <a:buNone/>
            </a:lvl6pPr>
            <a:lvl7pPr marL="2742807" indent="0" algn="ctr">
              <a:buNone/>
            </a:lvl7pPr>
            <a:lvl8pPr marL="3199941" indent="0" algn="ctr">
              <a:buNone/>
            </a:lvl8pPr>
            <a:lvl9pPr marL="3657076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4546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7" y="57156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21070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10" y="1257310"/>
            <a:ext cx="8458201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7" y="2210322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6147529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6" y="342901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9589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6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599" b="1"/>
            </a:lvl4pPr>
            <a:lvl5pPr>
              <a:buNone/>
              <a:defRPr sz="1599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6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599" b="1"/>
            </a:lvl4pPr>
            <a:lvl5pPr>
              <a:buNone/>
              <a:defRPr sz="1599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99"/>
            </a:lvl4pPr>
            <a:lvl5pPr>
              <a:defRPr sz="1599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99"/>
            </a:lvl4pPr>
            <a:lvl5pPr>
              <a:defRPr sz="1599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2" y="4857752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37325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6" y="342901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6741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76413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10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7" y="457201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4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37159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21728364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14954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64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4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537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5DCE7F-4F1D-401A-A80C-44558429FCFF}" type="datetimeFigureOut">
              <a:rPr lang="es-ES"/>
              <a:pPr>
                <a:defRPr/>
              </a:pPr>
              <a:t>12/03/2020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AD180E-B370-46DA-B5C2-29309E23D50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slow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12/03/2020</a:t>
            </a:fld>
            <a:endParaRPr lang="pt-BR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8260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3" y="1165623"/>
            <a:ext cx="8686800" cy="339447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12/03/2020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2" y="4857757"/>
            <a:ext cx="762000" cy="183357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3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2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352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l" rtl="0" eaLnBrk="1" latinLnBrk="0" hangingPunct="1">
        <a:spcBef>
          <a:spcPct val="0"/>
        </a:spcBef>
        <a:buNone/>
        <a:defRPr kumimoji="0" sz="3599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52" indent="-34285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843" indent="-28570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837" indent="-22856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599970" indent="-22856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104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239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374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599" kern="1200">
          <a:solidFill>
            <a:schemeClr val="tx2"/>
          </a:solidFill>
          <a:latin typeface="+mn-lt"/>
          <a:ea typeface="+mn-ea"/>
          <a:cs typeface="+mn-cs"/>
        </a:defRPr>
      </a:lvl7pPr>
      <a:lvl8pPr marL="3428509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599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5643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5.jpeg"/><Relationship Id="rId5" Type="http://schemas.openxmlformats.org/officeDocument/2006/relationships/image" Target="../media/image24.gif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851920" y="195486"/>
            <a:ext cx="5184576" cy="129614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InflateDeflate">
              <a:avLst>
                <a:gd name="adj" fmla="val 39867"/>
              </a:avLst>
            </a:prstTxWarp>
            <a:spAutoFit/>
          </a:bodyPr>
          <a:lstStyle/>
          <a:p>
            <a:pPr algn="ctr"/>
            <a:r>
              <a:rPr lang="pt-BR" sz="16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UM PASSEIO</a:t>
            </a:r>
          </a:p>
          <a:p>
            <a:pPr algn="ctr"/>
            <a:r>
              <a:rPr lang="pt-BR" sz="16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PELO</a:t>
            </a:r>
          </a:p>
          <a:p>
            <a:pPr algn="ctr"/>
            <a:r>
              <a:rPr lang="pt-BR" sz="16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pt-BR" sz="16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EGITO</a:t>
            </a:r>
            <a:endParaRPr lang="pt-BR" sz="16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606008" y="4443958"/>
            <a:ext cx="3456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>
                <a:solidFill>
                  <a:srgbClr val="002060"/>
                </a:solidFill>
                <a:latin typeface="Cooper Black" panose="0208090404030B020404" pitchFamily="18" charset="0"/>
                <a:cs typeface="+mn-cs"/>
              </a:rPr>
              <a:t>Avanço </a:t>
            </a:r>
            <a:r>
              <a:rPr lang="pt-BR" sz="2000" dirty="0" smtClean="0">
                <a:solidFill>
                  <a:srgbClr val="002060"/>
                </a:solidFill>
                <a:latin typeface="Cooper Black" panose="0208090404030B020404" pitchFamily="18" charset="0"/>
                <a:cs typeface="+mn-cs"/>
              </a:rPr>
              <a:t>Automático</a:t>
            </a:r>
            <a:endParaRPr lang="pt-BR" sz="2000" dirty="0">
              <a:solidFill>
                <a:srgbClr val="002060"/>
              </a:solidFill>
              <a:latin typeface="Cooper Black" panose="0208090404030B0204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4608197"/>
      </p:ext>
    </p:extLst>
  </p:cSld>
  <p:clrMapOvr>
    <a:masterClrMapping/>
  </p:clrMapOvr>
  <p:transition spd="med" advClick="0" advTm="10000">
    <p:fade/>
    <p:sndAc>
      <p:stSnd loop="1">
        <p:snd r:embed="rId2" name="Loreena McKennitt - Egyptian Mus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1400" y="141426"/>
            <a:ext cx="756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Colossos de Mêmnon, estátuas do faráo Amenófis III, situadas na necrópole da cidade</a:t>
            </a:r>
          </a:p>
          <a:p>
            <a:r>
              <a:rPr lang="pt-BR" sz="1400" dirty="0" smtClean="0"/>
              <a:t>Antiga de Tebas, a oeste de Luxor, no Egito.</a:t>
            </a:r>
            <a:endParaRPr lang="pt-BR" sz="1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7632408" y="4281978"/>
            <a:ext cx="13501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O Escritor Toninho Vendramini com crianças Egípcias</a:t>
            </a:r>
            <a:endParaRPr lang="pt-BR" sz="1000" dirty="0"/>
          </a:p>
        </p:txBody>
      </p:sp>
    </p:spTree>
    <p:extLst>
      <p:ext uri="{BB962C8B-B14F-4D97-AF65-F5344CB8AC3E}">
        <p14:creationId xmlns:p14="http://schemas.microsoft.com/office/powerpoint/2010/main" xmlns="" val="4181672041"/>
      </p:ext>
    </p:extLst>
  </p:cSld>
  <p:clrMapOvr>
    <a:masterClrMapping/>
  </p:clrMapOvr>
  <p:transition spd="slow" advClick="0" advTm="1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07504" y="195486"/>
            <a:ext cx="3330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Nosso Cruzeiro pelo Rio Nilo</a:t>
            </a:r>
          </a:p>
          <a:p>
            <a:pPr algn="ctr"/>
            <a:r>
              <a:rPr lang="pt-BR" dirty="0" smtClean="0"/>
              <a:t>A bordo do Queen of Hansa.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622362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8000">
        <p:circle/>
      </p:transition>
    </mc:Choice>
    <mc:Fallback>
      <p:transition spd="slow" advClick="0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6147" name="3 Marcador de contenido" descr="P218010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-20638" y="0"/>
            <a:ext cx="9164638" cy="51435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7171" name="3 Marcador de contenido" descr="P2170005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763" y="0"/>
            <a:ext cx="9139237" cy="5143500"/>
          </a:xfrm>
        </p:spPr>
      </p:pic>
      <p:sp>
        <p:nvSpPr>
          <p:cNvPr id="2" name="Retângulo 1"/>
          <p:cNvSpPr/>
          <p:nvPr/>
        </p:nvSpPr>
        <p:spPr>
          <a:xfrm>
            <a:off x="357158" y="3286130"/>
            <a:ext cx="8461128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bg1"/>
                </a:solidFill>
                <a:latin typeface="Arial"/>
              </a:rPr>
              <a:t> </a:t>
            </a:r>
            <a:r>
              <a:rPr lang="pt-BR" sz="1600" b="1" dirty="0">
                <a:solidFill>
                  <a:srgbClr val="FFFF00"/>
                </a:solidFill>
                <a:latin typeface="Arial"/>
              </a:rPr>
              <a:t>Templo de </a:t>
            </a:r>
            <a:r>
              <a:rPr lang="pt-BR" sz="1600" b="1" dirty="0" err="1" smtClean="0">
                <a:solidFill>
                  <a:srgbClr val="FFFF00"/>
                </a:solidFill>
                <a:latin typeface="Arial"/>
              </a:rPr>
              <a:t>Karnak</a:t>
            </a:r>
            <a:endParaRPr lang="pt-BR" sz="1600" b="1" dirty="0" smtClean="0">
              <a:solidFill>
                <a:srgbClr val="FFFF00"/>
              </a:solidFill>
              <a:latin typeface="Arial"/>
            </a:endParaRPr>
          </a:p>
          <a:p>
            <a:pPr algn="ctr"/>
            <a:endParaRPr lang="pt-BR" sz="1600" dirty="0" smtClean="0">
              <a:solidFill>
                <a:srgbClr val="FFC000"/>
              </a:solidFill>
              <a:latin typeface="Arial"/>
            </a:endParaRPr>
          </a:p>
          <a:p>
            <a:pPr algn="ctr"/>
            <a:r>
              <a:rPr lang="pt-BR" sz="1600" b="1" dirty="0" smtClean="0">
                <a:solidFill>
                  <a:srgbClr val="92D050"/>
                </a:solidFill>
                <a:latin typeface="Arial"/>
              </a:rPr>
              <a:t>Tem esse </a:t>
            </a:r>
            <a:r>
              <a:rPr lang="pt-BR" sz="1600" b="1" dirty="0">
                <a:solidFill>
                  <a:srgbClr val="92D050"/>
                </a:solidFill>
                <a:latin typeface="Arial"/>
              </a:rPr>
              <a:t>nome devido a uma aldeia vizinha chamada El-Karnak, mas no tempo dos grandes faraós esta aldeia era conhecida como </a:t>
            </a:r>
            <a:r>
              <a:rPr lang="pt-BR" sz="1600" b="1" dirty="0" err="1">
                <a:solidFill>
                  <a:srgbClr val="92D050"/>
                </a:solidFill>
                <a:latin typeface="Arial"/>
              </a:rPr>
              <a:t>Ipet-sut</a:t>
            </a:r>
            <a:r>
              <a:rPr lang="pt-BR" sz="1600" b="1" dirty="0">
                <a:solidFill>
                  <a:srgbClr val="92D050"/>
                </a:solidFill>
                <a:latin typeface="Arial"/>
              </a:rPr>
              <a:t> </a:t>
            </a:r>
            <a:r>
              <a:rPr lang="pt-BR" sz="1600" b="1" dirty="0" smtClean="0">
                <a:solidFill>
                  <a:srgbClr val="92D050"/>
                </a:solidFill>
                <a:latin typeface="Arial"/>
              </a:rPr>
              <a:t>(o </a:t>
            </a:r>
            <a:r>
              <a:rPr lang="pt-BR" sz="1600" b="1" dirty="0">
                <a:solidFill>
                  <a:srgbClr val="92D050"/>
                </a:solidFill>
                <a:latin typeface="Arial"/>
              </a:rPr>
              <a:t>melhor de todos </a:t>
            </a:r>
            <a:r>
              <a:rPr lang="pt-BR" sz="1600" b="1" dirty="0" smtClean="0">
                <a:solidFill>
                  <a:srgbClr val="92D050"/>
                </a:solidFill>
                <a:latin typeface="Arial"/>
              </a:rPr>
              <a:t>os lugares),designando </a:t>
            </a:r>
            <a:r>
              <a:rPr lang="pt-BR" sz="1600" b="1" dirty="0">
                <a:solidFill>
                  <a:srgbClr val="92D050"/>
                </a:solidFill>
                <a:latin typeface="Arial"/>
              </a:rPr>
              <a:t>o templo principal destinado ao Deus </a:t>
            </a:r>
            <a:r>
              <a:rPr lang="pt-BR" sz="1600" b="1" dirty="0" err="1" smtClean="0">
                <a:solidFill>
                  <a:srgbClr val="92D050"/>
                </a:solidFill>
                <a:latin typeface="Arial"/>
              </a:rPr>
              <a:t>Amom-Rá</a:t>
            </a:r>
            <a:r>
              <a:rPr lang="pt-BR" sz="1600" b="1" dirty="0" smtClean="0">
                <a:solidFill>
                  <a:srgbClr val="92D050"/>
                </a:solidFill>
                <a:latin typeface="Arial"/>
              </a:rPr>
              <a:t>.</a:t>
            </a:r>
            <a:r>
              <a:rPr lang="pt-BR" sz="4000" b="1" dirty="0" smtClean="0">
                <a:solidFill>
                  <a:srgbClr val="92D050"/>
                </a:solidFill>
                <a:latin typeface="Arial"/>
              </a:rPr>
              <a:t> </a:t>
            </a:r>
            <a:endParaRPr lang="pt-BR" sz="4000" b="1" i="0" dirty="0">
              <a:solidFill>
                <a:srgbClr val="92D050"/>
              </a:solidFill>
              <a:effectLst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9000">
        <p:circle/>
      </p:transition>
    </mc:Choice>
    <mc:Fallback>
      <p:transition spd="slow" advClick="0" advTm="2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8195" name="4 Marcador de contenido" descr="P217001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-20638" y="0"/>
            <a:ext cx="9164638" cy="51435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9219" name="3 Marcador de contenido" descr="P2170016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-20638" y="0"/>
            <a:ext cx="9164638" cy="5143500"/>
          </a:xfrm>
        </p:spPr>
      </p:pic>
      <p:sp>
        <p:nvSpPr>
          <p:cNvPr id="2" name="Retângulo 1"/>
          <p:cNvSpPr/>
          <p:nvPr/>
        </p:nvSpPr>
        <p:spPr>
          <a:xfrm>
            <a:off x="142844" y="3219822"/>
            <a:ext cx="87868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Ramsés II foi o terceiro </a:t>
            </a:r>
            <a:r>
              <a:rPr lang="pt-BR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faraó</a:t>
            </a:r>
            <a:r>
              <a:rPr lang="pt-BR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 da </a:t>
            </a:r>
            <a:r>
              <a:rPr lang="pt-BR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XIX dinastia egípcia, </a:t>
            </a:r>
            <a:r>
              <a:rPr lang="pt-BR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uma das </a:t>
            </a:r>
            <a:r>
              <a:rPr lang="pt-BR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que </a:t>
            </a:r>
            <a:r>
              <a:rPr lang="pt-BR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compõem o </a:t>
            </a:r>
            <a:r>
              <a:rPr lang="pt-BR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Império Novo. </a:t>
            </a:r>
            <a:r>
              <a:rPr lang="pt-BR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Reinou entre aproximadamente 1279 a.C. e 1213 a.C. O seu reinado foi possivelmente o mais prestigioso da história egípcia tanto no aspecto </a:t>
            </a:r>
            <a:r>
              <a:rPr lang="pt-BR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econômico, </a:t>
            </a:r>
            <a:r>
              <a:rPr lang="pt-BR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administrativo, cultural e </a:t>
            </a:r>
            <a:r>
              <a:rPr lang="pt-BR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militar.</a:t>
            </a:r>
            <a:r>
              <a:rPr lang="pt-BR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 Foi também um dos mais longos reinados da história egípcia. Houve 11 Ramsés no reino do Egito, mas apenas ele foi chamado de Ramsés, o Grande.</a:t>
            </a:r>
            <a:endParaRPr lang="pt-BR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7000">
        <p:circle/>
      </p:transition>
    </mc:Choice>
    <mc:Fallback>
      <p:transition spd="slow" advClick="0" advTm="2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10243" name="4 Marcador de contenido" descr="P2170034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-71438" y="0"/>
            <a:ext cx="9215438" cy="5172075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14339" name="3 Marcador de contenido" descr="P2170047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-308634"/>
            <a:ext cx="9187743" cy="6054849"/>
          </a:xfrm>
        </p:spPr>
      </p:pic>
      <p:sp>
        <p:nvSpPr>
          <p:cNvPr id="2" name="Retângulo 1"/>
          <p:cNvSpPr/>
          <p:nvPr/>
        </p:nvSpPr>
        <p:spPr>
          <a:xfrm>
            <a:off x="251520" y="4227934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0000"/>
                </a:solidFill>
                <a:latin typeface="Arial"/>
              </a:rPr>
              <a:t>TEMPLO DA RAINHA HATSHEPSUT</a:t>
            </a: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"/>
              </a:rPr>
              <a:t>nasceu </a:t>
            </a:r>
            <a:r>
              <a:rPr lang="pt-BR" dirty="0">
                <a:solidFill>
                  <a:srgbClr val="FF0000"/>
                </a:solidFill>
                <a:latin typeface="Arial"/>
              </a:rPr>
              <a:t>em </a:t>
            </a:r>
            <a:r>
              <a:rPr lang="pt-BR" dirty="0" smtClean="0">
                <a:solidFill>
                  <a:srgbClr val="FF0000"/>
                </a:solidFill>
                <a:latin typeface="Arial"/>
              </a:rPr>
              <a:t>Tebas. </a:t>
            </a:r>
            <a:r>
              <a:rPr lang="pt-BR" dirty="0">
                <a:solidFill>
                  <a:srgbClr val="FF0000"/>
                </a:solidFill>
                <a:latin typeface="Arial"/>
              </a:rPr>
              <a:t>Era a filha mais velha do </a:t>
            </a:r>
            <a:r>
              <a:rPr lang="pt-BR" dirty="0" smtClean="0">
                <a:solidFill>
                  <a:srgbClr val="FF0000"/>
                </a:solidFill>
                <a:latin typeface="Arial"/>
              </a:rPr>
              <a:t>rei </a:t>
            </a:r>
            <a:r>
              <a:rPr lang="pt-BR" dirty="0" err="1" smtClean="0">
                <a:solidFill>
                  <a:srgbClr val="FF0000"/>
                </a:solidFill>
                <a:latin typeface="Arial"/>
              </a:rPr>
              <a:t>Tutmés</a:t>
            </a:r>
            <a:r>
              <a:rPr lang="pt-BR" dirty="0" smtClean="0">
                <a:solidFill>
                  <a:srgbClr val="FF0000"/>
                </a:solidFill>
                <a:latin typeface="Arial"/>
              </a:rPr>
              <a:t> I </a:t>
            </a:r>
            <a:r>
              <a:rPr lang="pt-BR" dirty="0">
                <a:solidFill>
                  <a:srgbClr val="FF0000"/>
                </a:solidFill>
                <a:latin typeface="Arial"/>
              </a:rPr>
              <a:t>e da rainha </a:t>
            </a:r>
            <a:r>
              <a:rPr lang="pt-BR" dirty="0" err="1" smtClean="0">
                <a:solidFill>
                  <a:srgbClr val="FF0000"/>
                </a:solidFill>
                <a:latin typeface="Arial"/>
              </a:rPr>
              <a:t>Amósis</a:t>
            </a:r>
            <a:r>
              <a:rPr lang="pt-BR" dirty="0" smtClean="0">
                <a:solidFill>
                  <a:srgbClr val="FF0000"/>
                </a:solidFill>
                <a:latin typeface="Arial"/>
              </a:rPr>
              <a:t>.</a:t>
            </a:r>
            <a:endParaRPr lang="pt-B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7000">
        <p:circle/>
      </p:transition>
    </mc:Choice>
    <mc:Fallback>
      <p:transition spd="slow" advClick="0" advTm="1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15363" name="4 Marcador de contenido" descr="P217005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16388" name="Picture 2" descr="http://farm1.static.flickr.com/71/194094863_e5888aa1ac_b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31448" y="51414"/>
            <a:ext cx="64265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Arial"/>
              </a:rPr>
              <a:t>O 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Vale dos 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Reis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Arial"/>
              </a:rPr>
              <a:t>É 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um vale no 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Egito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 onde, por um período de quase 500 anos entre os séculos XVI-XI a.C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., as tumbas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 foram construídas para os 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faraós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 e poderosos 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nobres. Está localizado 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na margem oeste do 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Rio Nilo 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oposto a 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Tebas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 (atual 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Luxor).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 </a:t>
            </a:r>
            <a:r>
              <a:rPr lang="pt-BR" dirty="0" smtClean="0">
                <a:solidFill>
                  <a:srgbClr val="FFFF00"/>
                </a:solidFill>
                <a:latin typeface="Arial"/>
              </a:rPr>
              <a:t>Consiste </a:t>
            </a:r>
            <a:r>
              <a:rPr lang="pt-BR" dirty="0">
                <a:solidFill>
                  <a:srgbClr val="FFFF00"/>
                </a:solidFill>
                <a:latin typeface="Arial"/>
              </a:rPr>
              <a:t>em dois vales, Vale Oriental (onde a maioria da tumbas reais estão situadas) e o Vale Ocidental.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oninho\Pictures\Viagem Egito - Israel - Itália\Viagem Egito - Israel - Itália 2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930400" y="-2305050"/>
            <a:ext cx="13004800" cy="975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4282" y="3579862"/>
            <a:ext cx="87868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O Templo de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Luxor</a:t>
            </a:r>
          </a:p>
          <a:p>
            <a:pPr algn="ctr"/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foi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iniciado na época de </a:t>
            </a:r>
            <a:r>
              <a:rPr lang="pt-BR" b="1" dirty="0" err="1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Amenófis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 III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 e aumentado mais tarde por 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Ramsés II.</a:t>
            </a:r>
          </a:p>
          <a:p>
            <a:pPr algn="ctr"/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É o único monumento do mundo que contém em si mesmo documentos das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épocas faraônicas, greco-romana, e islâmica,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com nichos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e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até uma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Mesquita.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Este templo era dedicado ao deus 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Amon.</a:t>
            </a:r>
            <a:endParaRPr lang="pt-BR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3664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6000">
        <p:circle/>
      </p:transition>
    </mc:Choice>
    <mc:Fallback>
      <p:transition spd="slow" advClick="0" advTm="2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19459" name="3 Marcador de contenido" descr="P217007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-1588" y="0"/>
            <a:ext cx="9163051" cy="5141913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3555" name="3 Marcador de contenido" descr="P2180108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2" name="Retângulo 1"/>
          <p:cNvSpPr/>
          <p:nvPr/>
        </p:nvSpPr>
        <p:spPr>
          <a:xfrm>
            <a:off x="1952079" y="2835176"/>
            <a:ext cx="69847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FFFF00"/>
                </a:solidFill>
                <a:latin typeface="Arial"/>
              </a:rPr>
              <a:t>Templo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de Kom Ombo </a:t>
            </a:r>
            <a:endParaRPr lang="pt-BR" b="1" dirty="0" smtClean="0">
              <a:solidFill>
                <a:srgbClr val="FFFF00"/>
              </a:solidFill>
              <a:latin typeface="Arial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latin typeface="Arial"/>
              </a:rPr>
              <a:t>foi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construído há mais de dois mil anos, 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durante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a dinastia ptolemaica, na cidade de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Kom Ombo.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É o único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templo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 duplo egípcio, assim chamado por ser dedicado a duas divindades: um lado do templo é dedicado ao deus crocodilo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Sobek,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deus da fertilidade e criador do mundo; o outro lado é dedicado ao deus falcão </a:t>
            </a:r>
            <a:r>
              <a:rPr lang="pt-BR" b="1" dirty="0" err="1" smtClean="0">
                <a:solidFill>
                  <a:srgbClr val="FFFF00"/>
                </a:solidFill>
                <a:latin typeface="Arial"/>
              </a:rPr>
              <a:t>Horus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.</a:t>
            </a:r>
            <a:endParaRPr lang="pt-BR" b="1" dirty="0">
              <a:solidFill>
                <a:srgbClr val="FFFF00"/>
              </a:solidFill>
              <a:latin typeface="Arial"/>
            </a:endParaRPr>
          </a:p>
        </p:txBody>
      </p:sp>
      <p:pic>
        <p:nvPicPr>
          <p:cNvPr id="4098" name="Picture 2" descr="C:\Users\Toninho\Pictures\Viagem Egito - Israel - Itália\Viagem Egito - Israel - Itália 1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718" y="3493592"/>
            <a:ext cx="1620216" cy="15149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0000">
        <p:circle/>
      </p:transition>
    </mc:Choice>
    <mc:Fallback>
      <p:transition spd="slow" advClick="0" advTm="3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4579" name="5 Marcador de contenido" descr="P2180107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-20638" y="0"/>
            <a:ext cx="9164638" cy="51435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7651" name="4 Marcador de contenido" descr="P218011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35843" name="3 Marcador de contenido" descr="P220017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206375"/>
            <a:ext cx="9144000" cy="5143500"/>
          </a:xfrm>
        </p:spPr>
      </p:pic>
      <p:sp>
        <p:nvSpPr>
          <p:cNvPr id="2" name="Retângulo 1"/>
          <p:cNvSpPr/>
          <p:nvPr/>
        </p:nvSpPr>
        <p:spPr>
          <a:xfrm>
            <a:off x="142844" y="2428874"/>
            <a:ext cx="87849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FFFF00"/>
                </a:solidFill>
                <a:latin typeface="Arial"/>
              </a:rPr>
              <a:t>Abul-Simbel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latin typeface="Arial"/>
              </a:rPr>
              <a:t>é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um complexo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arqueológico constituído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por dois grandes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templos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 escavados na rocha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,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no banco ocidental do rio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Nilo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 perto da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fronteira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 com o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Sudão. </a:t>
            </a:r>
          </a:p>
          <a:p>
            <a:pPr algn="ctr"/>
            <a:endParaRPr lang="pt-BR" b="1" dirty="0" smtClean="0">
              <a:solidFill>
                <a:srgbClr val="FFFF00"/>
              </a:solidFill>
              <a:latin typeface="Arial"/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latin typeface="Arial"/>
              </a:rPr>
              <a:t>No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entanto, este não é o seu local de construção original; devido à construção da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barragem de Assuam,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e do consequente aumento do caudal do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rio Nilo,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o complexo foi trasladado do seu local original durante a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década de 1960,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com a ajuda da </a:t>
            </a:r>
            <a:r>
              <a:rPr lang="pt-BR" b="1" dirty="0" smtClean="0">
                <a:solidFill>
                  <a:srgbClr val="FFFF00"/>
                </a:solidFill>
                <a:latin typeface="Arial"/>
              </a:rPr>
              <a:t>UNESCO, </a:t>
            </a:r>
            <a:r>
              <a:rPr lang="pt-BR" b="1" dirty="0">
                <a:solidFill>
                  <a:srgbClr val="FFFF00"/>
                </a:solidFill>
                <a:latin typeface="Arial"/>
              </a:rPr>
              <a:t>a fim de ser salvo de ficar submerso.</a:t>
            </a:r>
          </a:p>
          <a:p>
            <a:pPr algn="ctr"/>
            <a:endParaRPr lang="pt-BR" dirty="0" smtClean="0">
              <a:solidFill>
                <a:srgbClr val="FFFF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7000">
        <p:circle/>
      </p:transition>
    </mc:Choice>
    <mc:Fallback>
      <p:transition spd="slow" advClick="0" advTm="3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47107" name="3 Marcador de contenido" descr="P2210231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4" name="3 Rectángulo"/>
          <p:cNvSpPr/>
          <p:nvPr/>
        </p:nvSpPr>
        <p:spPr>
          <a:xfrm>
            <a:off x="4500563" y="160338"/>
            <a:ext cx="27015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ESFINGE  DE GIZA </a:t>
            </a:r>
            <a:r>
              <a:rPr lang="es-ES" sz="2000" b="1" dirty="0">
                <a:solidFill>
                  <a:srgbClr val="C00000"/>
                </a:solidFill>
              </a:rPr>
              <a:t> </a:t>
            </a:r>
            <a:endParaRPr lang="es-E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oninho\Pictures\Viagem Egito - Israel - Itália\Viagem Egito - Israel - Itália 2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930400" y="-2305050"/>
            <a:ext cx="13004800" cy="975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292097" y="4011942"/>
            <a:ext cx="360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</a:rPr>
              <a:t>DESCANSO EM UMA TENDA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</a:rPr>
              <a:t>DURANTE A JORNADA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4360008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3538" y="1288314"/>
            <a:ext cx="4400949" cy="261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99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CRIAÇÃO E PRODUÇÃO DE: </a:t>
            </a:r>
            <a:endParaRPr lang="pt-BR" sz="3599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599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Pesquisas &amp; Imagens</a:t>
            </a:r>
            <a:endParaRPr lang="pt-BR" sz="1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Arquivo Pessoal / Internet   </a:t>
            </a:r>
            <a:endParaRPr lang="pt-BR" sz="1200" b="1" u="sng" spc="3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u="sng" spc="3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Música</a:t>
            </a:r>
            <a:endParaRPr lang="pt-BR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394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+mn-cs"/>
              </a:rPr>
              <a:t>Acompanhamento</a:t>
            </a:r>
            <a:r>
              <a:rPr lang="pt-BR" sz="1394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+mn-cs"/>
              </a:rPr>
              <a:t>:</a:t>
            </a:r>
            <a:r>
              <a:rPr lang="pt-BR" sz="1226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+mn-cs"/>
              </a:rPr>
              <a:t> </a:t>
            </a:r>
            <a:r>
              <a:rPr lang="pt-BR" sz="1226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+mn-cs"/>
              </a:rPr>
              <a:t>Music </a:t>
            </a:r>
            <a:r>
              <a:rPr lang="pt-BR" sz="1226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+mn-cs"/>
              </a:rPr>
              <a:t>Egiptium</a:t>
            </a:r>
            <a:r>
              <a:rPr lang="pt-BR" sz="1226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+mn-cs"/>
              </a:rPr>
              <a:t>  </a:t>
            </a:r>
            <a:endParaRPr lang="pt-BR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26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+mn-cs"/>
              </a:rPr>
              <a:t>                                              </a:t>
            </a:r>
            <a:endParaRPr lang="pt-BR" sz="1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214942" y="4080493"/>
            <a:ext cx="3704093" cy="892552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99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085717" lvl="2" indent="-171426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ACADÊMICO  28.</a:t>
            </a:r>
          </a:p>
          <a:p>
            <a:pPr algn="ctr"/>
            <a:r>
              <a:rPr lang="pt-BR" sz="801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Email: toninhovendramini@gmail.com</a:t>
            </a: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308" y="173"/>
            <a:ext cx="9143385" cy="5143155"/>
            <a:chOff x="0" y="0"/>
            <a:chExt cx="9144000" cy="6991350"/>
          </a:xfrm>
          <a:solidFill>
            <a:srgbClr val="FFFF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CaixaDeTexto 2"/>
          <p:cNvSpPr txBox="1"/>
          <p:nvPr/>
        </p:nvSpPr>
        <p:spPr>
          <a:xfrm>
            <a:off x="6696972" y="1841659"/>
            <a:ext cx="2380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FF0000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7547" y="128395"/>
            <a:ext cx="1321075" cy="990806"/>
          </a:xfrm>
          <a:prstGeom prst="roundRect">
            <a:avLst>
              <a:gd name="adj" fmla="val 16667"/>
            </a:avLst>
          </a:prstGeom>
          <a:ln w="57150">
            <a:solidFill>
              <a:srgbClr val="92D05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18454060"/>
      </p:ext>
    </p:extLst>
  </p:cSld>
  <p:clrMapOvr>
    <a:masterClrMapping/>
  </p:clrMapOvr>
  <p:transition spd="slow" advClick="0" advTm="6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7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25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75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M PASSEIO PELO RIO NILO EGITO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 PASSEIO PELO RIO NILO EGITO 3</Template>
  <TotalTime>1</TotalTime>
  <Words>201</Words>
  <Application>Microsoft Office PowerPoint</Application>
  <PresentationFormat>Apresentação na tela (16:9)</PresentationFormat>
  <Paragraphs>58</Paragraphs>
  <Slides>20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20</vt:i4>
      </vt:variant>
    </vt:vector>
  </HeadingPairs>
  <TitlesOfParts>
    <vt:vector size="23" baseType="lpstr">
      <vt:lpstr>UM PASSEIO PELO RIO NILO EGITO 3</vt:lpstr>
      <vt:lpstr>Tema do Office</vt:lpstr>
      <vt:lpstr>2_Viagem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2020-03-12T19:34:35Z</dcterms:created>
  <dcterms:modified xsi:type="dcterms:W3CDTF">2020-03-12T19:36:24Z</dcterms:modified>
</cp:coreProperties>
</file>