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12"/>
  </p:notesMasterIdLst>
  <p:sldIdLst>
    <p:sldId id="313" r:id="rId3"/>
    <p:sldId id="341" r:id="rId4"/>
    <p:sldId id="342" r:id="rId5"/>
    <p:sldId id="343" r:id="rId6"/>
    <p:sldId id="344" r:id="rId7"/>
    <p:sldId id="345" r:id="rId8"/>
    <p:sldId id="335" r:id="rId9"/>
    <p:sldId id="338" r:id="rId10"/>
    <p:sldId id="333" r:id="rId11"/>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p:cViewPr varScale="1">
        <p:scale>
          <a:sx n="113" d="100"/>
          <a:sy n="113" d="100"/>
        </p:scale>
        <p:origin x="542" y="8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commentAuthors" Target="commentAuthor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10/06/2023</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9</a:t>
            </a:fld>
            <a:endParaRPr lang="pt-BR" dirty="0">
              <a:solidFill>
                <a:prstClr val="black"/>
              </a:solidFill>
            </a:endParaRPr>
          </a:p>
        </p:txBody>
      </p:sp>
    </p:spTree>
    <p:extLst>
      <p:ext uri="{BB962C8B-B14F-4D97-AF65-F5344CB8AC3E}">
        <p14:creationId xmlns:p14="http://schemas.microsoft.com/office/powerpoint/2010/main" val="230393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90274396"/>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988001453"/>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561958571"/>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768275129"/>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914558974"/>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943129273"/>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449358051"/>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1654979157"/>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dirty="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4207750518"/>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613281570"/>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2359257655"/>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4957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41905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1961592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636258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842457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86325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70141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1289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3011623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363649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10/06/2023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73296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10/06/2023</a:t>
            </a:fld>
            <a:endParaRPr lang="pt-BR" dirty="0">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p14="http://schemas.microsoft.com/office/powerpoint/2010/main" val="3709357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10/06/2023</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42492584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leonorcordeiro.blogspot.com/2011/10/trecho-de-cafe-expresso.html" TargetMode="External"/><Relationship Id="rId3" Type="http://schemas.openxmlformats.org/officeDocument/2006/relationships/image" Target="../media/image3.png"/><Relationship Id="rId7"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hyperlink" Target="https://pxhere.com/ja/photo/1424559" TargetMode="External"/><Relationship Id="rId5" Type="http://schemas.openxmlformats.org/officeDocument/2006/relationships/image" Target="../media/image5.jpg"/><Relationship Id="rId10" Type="http://schemas.openxmlformats.org/officeDocument/2006/relationships/audio" Target="../media/audio1.wav"/><Relationship Id="rId4" Type="http://schemas.openxmlformats.org/officeDocument/2006/relationships/image" Target="../media/image4.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7.gif"/><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15.jpeg"/><Relationship Id="rId4" Type="http://schemas.openxmlformats.org/officeDocument/2006/relationships/image" Target="../media/image14.gif"/></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lendasdecaissa.blogspot.com/2012/09/fogao-de-lenha-um-dedim-de-prosa-vida.html" TargetMode="External"/><Relationship Id="rId13" Type="http://schemas.openxmlformats.org/officeDocument/2006/relationships/comments" Target="../comments/comment1.xml"/><Relationship Id="rId3" Type="http://schemas.openxmlformats.org/officeDocument/2006/relationships/audio" Target="../media/audio4.wav"/><Relationship Id="rId12" Type="http://schemas.openxmlformats.org/officeDocument/2006/relationships/audio" Target="../media/audio4.wav"/><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6.JPG"/><Relationship Id="rId11" Type="http://schemas.openxmlformats.org/officeDocument/2006/relationships/image" Target="../media/image18.jpg"/><Relationship Id="rId5" Type="http://schemas.openxmlformats.org/officeDocument/2006/relationships/image" Target="../media/image15.jpeg"/><Relationship Id="rId10" Type="http://schemas.openxmlformats.org/officeDocument/2006/relationships/hyperlink" Target="http://lendasdecaissa.blogspot.com/" TargetMode="External"/><Relationship Id="rId4" Type="http://schemas.openxmlformats.org/officeDocument/2006/relationships/image" Target="../media/image14.gif"/><Relationship Id="rId9"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aixaDeTexto 2"/>
          <p:cNvSpPr txBox="1"/>
          <p:nvPr/>
        </p:nvSpPr>
        <p:spPr>
          <a:xfrm rot="21404104">
            <a:off x="265195" y="2524498"/>
            <a:ext cx="8276322" cy="1540110"/>
          </a:xfrm>
          <a:prstGeom prst="rect">
            <a:avLst/>
          </a:prstGeom>
          <a:noFill/>
          <a:scene3d>
            <a:camera prst="orthographicFront"/>
            <a:lightRig rig="threePt" dir="t"/>
          </a:scene3d>
          <a:sp3d>
            <a:bevelT prst="angle"/>
          </a:sp3d>
        </p:spPr>
        <p:txBody>
          <a:bodyPr wrap="square" rtlCol="0">
            <a:prstTxWarp prst="textCurveUp">
              <a:avLst>
                <a:gd name="adj" fmla="val 45857"/>
              </a:avLst>
            </a:prstTxWarp>
            <a:spAutoFit/>
          </a:bodyPr>
          <a:lstStyle/>
          <a:p>
            <a:pPr algn="ctr"/>
            <a:r>
              <a:rPr lang="pt-BR" sz="2800" b="1" i="1" dirty="0">
                <a:ln>
                  <a:solidFill>
                    <a:srgbClr val="C19859">
                      <a:lumMod val="50000"/>
                    </a:srgbClr>
                  </a:solidFill>
                </a:ln>
                <a:solidFill>
                  <a:srgbClr val="FF0000"/>
                </a:solidFill>
                <a:effectLst>
                  <a:outerShdw blurRad="38100" dist="38100" dir="2700000" algn="tl">
                    <a:srgbClr val="000000">
                      <a:alpha val="43137"/>
                    </a:srgbClr>
                  </a:outerShdw>
                </a:effectLst>
                <a:latin typeface="Informal Roman" panose="030604020304060B0204" pitchFamily="66" charset="0"/>
              </a:rPr>
              <a:t>MINHAS  MANHÃS  COM  CHEIRO  DE  CAFÉ</a:t>
            </a:r>
            <a:endParaRPr lang="pt-BR" sz="2000" b="1" i="1" dirty="0">
              <a:ln>
                <a:solidFill>
                  <a:srgbClr val="C19859">
                    <a:lumMod val="50000"/>
                  </a:srgbClr>
                </a:solidFill>
              </a:ln>
              <a:solidFill>
                <a:srgbClr val="FF0000"/>
              </a:solidFill>
              <a:effectLst>
                <a:outerShdw blurRad="38100" dist="38100" dir="2700000" algn="tl">
                  <a:srgbClr val="000000">
                    <a:alpha val="43137"/>
                  </a:srgbClr>
                </a:outerShdw>
              </a:effectLst>
              <a:latin typeface="Informal Roman" panose="030604020304060B0204" pitchFamily="66" charset="0"/>
            </a:endParaRPr>
          </a:p>
        </p:txBody>
      </p:sp>
      <p:pic>
        <p:nvPicPr>
          <p:cNvPr id="7" name="Picture 8" descr="goldline.gif (842 bytes)"/>
          <p:cNvPicPr>
            <a:picLocks noChangeAspect="1" noChangeArrowheads="1"/>
          </p:cNvPicPr>
          <p:nvPr/>
        </p:nvPicPr>
        <p:blipFill>
          <a:blip r:embed="rId3" cstate="print"/>
          <a:srcRect/>
          <a:stretch>
            <a:fillRect/>
          </a:stretch>
        </p:blipFill>
        <p:spPr bwMode="auto">
          <a:xfrm>
            <a:off x="0" y="0"/>
            <a:ext cx="9144000" cy="141426"/>
          </a:xfrm>
          <a:prstGeom prst="rect">
            <a:avLst/>
          </a:prstGeom>
          <a:noFill/>
          <a:ln w="9525">
            <a:noFill/>
            <a:miter lim="800000"/>
            <a:headEnd/>
            <a:tailEnd/>
          </a:ln>
        </p:spPr>
      </p:pic>
      <p:pic>
        <p:nvPicPr>
          <p:cNvPr id="8" name="Picture 8" descr="goldline.gif (842 bytes)"/>
          <p:cNvPicPr>
            <a:picLocks noChangeAspect="1" noChangeArrowheads="1"/>
          </p:cNvPicPr>
          <p:nvPr/>
        </p:nvPicPr>
        <p:blipFill>
          <a:blip r:embed="rId3" cstate="print"/>
          <a:srcRect/>
          <a:stretch>
            <a:fillRect/>
          </a:stretch>
        </p:blipFill>
        <p:spPr bwMode="auto">
          <a:xfrm>
            <a:off x="0" y="5000505"/>
            <a:ext cx="9144000" cy="141426"/>
          </a:xfrm>
          <a:prstGeom prst="rect">
            <a:avLst/>
          </a:prstGeom>
          <a:noFill/>
          <a:ln w="9525">
            <a:noFill/>
            <a:miter lim="800000"/>
            <a:headEnd/>
            <a:tailEnd/>
          </a:ln>
        </p:spPr>
      </p:pic>
      <p:pic>
        <p:nvPicPr>
          <p:cNvPr id="9" name="Picture 14" descr="goldline.gif (842 bytes)"/>
          <p:cNvPicPr>
            <a:picLocks noChangeAspect="1" noChangeArrowheads="1"/>
          </p:cNvPicPr>
          <p:nvPr/>
        </p:nvPicPr>
        <p:blipFill>
          <a:blip r:embed="rId4" cstate="print"/>
          <a:srcRect/>
          <a:stretch>
            <a:fillRect/>
          </a:stretch>
        </p:blipFill>
        <p:spPr bwMode="auto">
          <a:xfrm>
            <a:off x="8982588" y="133408"/>
            <a:ext cx="161412" cy="4893469"/>
          </a:xfrm>
          <a:prstGeom prst="rect">
            <a:avLst/>
          </a:prstGeom>
          <a:noFill/>
          <a:ln w="9525">
            <a:noFill/>
            <a:miter lim="800000"/>
            <a:headEnd/>
            <a:tailEnd/>
          </a:ln>
        </p:spPr>
      </p:pic>
      <p:pic>
        <p:nvPicPr>
          <p:cNvPr id="10" name="Picture 14" descr="goldline.gif (842 bytes)"/>
          <p:cNvPicPr>
            <a:picLocks noChangeAspect="1" noChangeArrowheads="1"/>
          </p:cNvPicPr>
          <p:nvPr/>
        </p:nvPicPr>
        <p:blipFill>
          <a:blip r:embed="rId4" cstate="print"/>
          <a:srcRect/>
          <a:stretch>
            <a:fillRect/>
          </a:stretch>
        </p:blipFill>
        <p:spPr bwMode="auto">
          <a:xfrm>
            <a:off x="0" y="107088"/>
            <a:ext cx="161412" cy="4893469"/>
          </a:xfrm>
          <a:prstGeom prst="rect">
            <a:avLst/>
          </a:prstGeom>
          <a:noFill/>
          <a:ln w="9525">
            <a:noFill/>
            <a:miter lim="800000"/>
            <a:headEnd/>
            <a:tailEnd/>
          </a:ln>
        </p:spPr>
      </p:pic>
      <p:sp>
        <p:nvSpPr>
          <p:cNvPr id="2" name="CaixaDeTexto 1"/>
          <p:cNvSpPr txBox="1"/>
          <p:nvPr/>
        </p:nvSpPr>
        <p:spPr>
          <a:xfrm>
            <a:off x="7694795" y="4047796"/>
            <a:ext cx="1154482" cy="738664"/>
          </a:xfrm>
          <a:prstGeom prst="rect">
            <a:avLst/>
          </a:prstGeom>
          <a:noFill/>
        </p:spPr>
        <p:txBody>
          <a:bodyPr wrap="none" rtlCol="0">
            <a:spAutoFit/>
          </a:bodyPr>
          <a:lstStyle/>
          <a:p>
            <a:pPr algn="ctr"/>
            <a:r>
              <a:rPr lang="pt-BR" sz="1050" dirty="0">
                <a:solidFill>
                  <a:srgbClr val="0070C0"/>
                </a:solidFill>
                <a:latin typeface="Cooper Black" panose="0208090404030B020404" pitchFamily="18" charset="0"/>
              </a:rPr>
              <a:t>La Paloma</a:t>
            </a:r>
          </a:p>
          <a:p>
            <a:pPr algn="ctr"/>
            <a:r>
              <a:rPr lang="pt-BR" sz="1050" dirty="0">
                <a:solidFill>
                  <a:srgbClr val="FF0000"/>
                </a:solidFill>
                <a:latin typeface="Cooper Black" panose="0208090404030B020404" pitchFamily="18" charset="0"/>
              </a:rPr>
              <a:t>Cancioneiro</a:t>
            </a:r>
          </a:p>
          <a:p>
            <a:pPr algn="ctr"/>
            <a:r>
              <a:rPr lang="pt-BR" sz="1050" dirty="0">
                <a:solidFill>
                  <a:srgbClr val="FF0000"/>
                </a:solidFill>
                <a:latin typeface="Cooper Black" panose="0208090404030B020404" pitchFamily="18" charset="0"/>
              </a:rPr>
              <a:t> Popular</a:t>
            </a:r>
          </a:p>
          <a:p>
            <a:pPr algn="ctr"/>
            <a:r>
              <a:rPr lang="pt-BR" sz="1050" dirty="0">
                <a:solidFill>
                  <a:srgbClr val="FF0000"/>
                </a:solidFill>
                <a:latin typeface="Cooper Black" panose="0208090404030B020404" pitchFamily="18" charset="0"/>
              </a:rPr>
              <a:t> Internacional</a:t>
            </a:r>
          </a:p>
        </p:txBody>
      </p:sp>
      <p:pic>
        <p:nvPicPr>
          <p:cNvPr id="5" name="Imagem 4">
            <a:extLst>
              <a:ext uri="{FF2B5EF4-FFF2-40B4-BE49-F238E27FC236}">
                <a16:creationId xmlns:a16="http://schemas.microsoft.com/office/drawing/2014/main" xmlns="" id="{EC97CB76-8CF5-4723-B3C2-48F681944C07}"/>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291024" y="627534"/>
            <a:ext cx="4361681" cy="2907787"/>
          </a:xfrm>
          <a:prstGeom prst="rect">
            <a:avLst/>
          </a:prstGeom>
          <a:effectLst>
            <a:softEdge rad="635000"/>
          </a:effectLst>
        </p:spPr>
      </p:pic>
      <p:pic>
        <p:nvPicPr>
          <p:cNvPr id="12" name="Imagem 11">
            <a:extLst>
              <a:ext uri="{FF2B5EF4-FFF2-40B4-BE49-F238E27FC236}">
                <a16:creationId xmlns:a16="http://schemas.microsoft.com/office/drawing/2014/main" xmlns="" id="{A0B021F3-3AC1-41B5-B372-3B6649D22ECF}"/>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4491551" y="195926"/>
            <a:ext cx="3780485" cy="3150404"/>
          </a:xfrm>
          <a:prstGeom prst="rect">
            <a:avLst/>
          </a:prstGeom>
          <a:effectLst>
            <a:softEdge rad="635000"/>
          </a:effectLst>
          <a:scene3d>
            <a:camera prst="isometricOffAxis2Left"/>
            <a:lightRig rig="threePt" dir="t"/>
          </a:scene3d>
        </p:spPr>
      </p:pic>
      <p:pic>
        <p:nvPicPr>
          <p:cNvPr id="14" name="Picture 6" descr="C:\Users\Gogu\Desktop\542516.gif">
            <a:extLst>
              <a:ext uri="{FF2B5EF4-FFF2-40B4-BE49-F238E27FC236}">
                <a16:creationId xmlns:a16="http://schemas.microsoft.com/office/drawing/2014/main" xmlns="" id="{97219494-3495-4E03-ACDA-E3BA53AB1F26}"/>
              </a:ext>
            </a:extLst>
          </p:cNvPr>
          <p:cNvPicPr>
            <a:picLocks noChangeAspect="1" noChangeArrowheads="1" noCrop="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76190" y="4083918"/>
            <a:ext cx="1163221" cy="82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2345284"/>
      </p:ext>
    </p:extLst>
  </p:cSld>
  <p:clrMapOvr>
    <a:masterClrMapping/>
  </p:clrMapOvr>
  <mc:AlternateContent xmlns:mc="http://schemas.openxmlformats.org/markup-compatibility/2006" xmlns:p14="http://schemas.microsoft.com/office/powerpoint/2010/main">
    <mc:Choice Requires="p14">
      <p:transition spd="slow" p14:dur="5000" advClick="0" advTm="30000">
        <p:circle/>
        <p:sndAc>
          <p:stSnd loop="1">
            <p:snd r:embed="rId2" name="La Paloma.wav"/>
          </p:stSnd>
        </p:sndAc>
      </p:transition>
    </mc:Choice>
    <mc:Fallback xmlns="">
      <p:transition spd="slow" advClick="0" advTm="30000">
        <p:circle/>
        <p:sndAc>
          <p:stSnd loop="1">
            <p:snd r:embed="rId10" name="La Palo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6000"/>
                                        <p:tgtEl>
                                          <p:spTgt spid="3">
                                            <p:txEl>
                                              <p:pRg st="0" end="0"/>
                                            </p:txEl>
                                          </p:spTgt>
                                        </p:tgtEl>
                                      </p:cBhvr>
                                    </p:animEffect>
                                    <p:anim calcmode="lin" valueType="num">
                                      <p:cBhvr>
                                        <p:cTn id="8" dur="6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6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6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4250"/>
                                        <p:tgtEl>
                                          <p:spTgt spid="14"/>
                                        </p:tgtEl>
                                      </p:cBhvr>
                                    </p:animEffect>
                                    <p:anim calcmode="lin" valueType="num">
                                      <p:cBhvr>
                                        <p:cTn id="14" dur="4250" fill="hold"/>
                                        <p:tgtEl>
                                          <p:spTgt spid="14"/>
                                        </p:tgtEl>
                                        <p:attrNameLst>
                                          <p:attrName>ppt_x</p:attrName>
                                        </p:attrNameLst>
                                      </p:cBhvr>
                                      <p:tavLst>
                                        <p:tav tm="0">
                                          <p:val>
                                            <p:strVal val="#ppt_x"/>
                                          </p:val>
                                        </p:tav>
                                        <p:tav tm="100000">
                                          <p:val>
                                            <p:strVal val="#ppt_x"/>
                                          </p:val>
                                        </p:tav>
                                      </p:tavLst>
                                    </p:anim>
                                    <p:anim calcmode="lin" valueType="num">
                                      <p:cBhvr>
                                        <p:cTn id="15" dur="425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250"/>
                            </p:stCondLst>
                            <p:childTnLst>
                              <p:par>
                                <p:cTn id="17" presetID="53" presetClass="entr" presetSubtype="528" fill="hold" nodeType="after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0"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1" dur="5000"/>
                                        <p:tgtEl>
                                          <p:spTgt spid="2">
                                            <p:txEl>
                                              <p:pRg st="0" end="0"/>
                                            </p:txEl>
                                          </p:spTgt>
                                        </p:tgtEl>
                                      </p:cBhvr>
                                    </p:animEffect>
                                    <p:anim calcmode="lin" valueType="num">
                                      <p:cBhvr>
                                        <p:cTn id="22" dur="5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23" dur="5000" fill="hold"/>
                                        <p:tgtEl>
                                          <p:spTgt spid="2">
                                            <p:txEl>
                                              <p:pRg st="0" end="0"/>
                                            </p:txEl>
                                          </p:spTgt>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0"/>
                                  </p:stCondLst>
                                  <p:childTnLst>
                                    <p:set>
                                      <p:cBhvr>
                                        <p:cTn id="25" dur="1" fill="hold">
                                          <p:stCondLst>
                                            <p:cond delay="0"/>
                                          </p:stCondLst>
                                        </p:cTn>
                                        <p:tgtEl>
                                          <p:spTgt spid="2">
                                            <p:txEl>
                                              <p:pRg st="1" end="1"/>
                                            </p:txEl>
                                          </p:spTgt>
                                        </p:tgtEl>
                                        <p:attrNameLst>
                                          <p:attrName>style.visibility</p:attrName>
                                        </p:attrNameLst>
                                      </p:cBhvr>
                                      <p:to>
                                        <p:strVal val="visible"/>
                                      </p:to>
                                    </p:set>
                                    <p:anim calcmode="lin" valueType="num">
                                      <p:cBhvr>
                                        <p:cTn id="26"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7" dur="5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8" dur="5000"/>
                                        <p:tgtEl>
                                          <p:spTgt spid="2">
                                            <p:txEl>
                                              <p:pRg st="1" end="1"/>
                                            </p:txEl>
                                          </p:spTgt>
                                        </p:tgtEl>
                                      </p:cBhvr>
                                    </p:animEffect>
                                    <p:anim calcmode="lin" valueType="num">
                                      <p:cBhvr>
                                        <p:cTn id="29" dur="5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30" dur="5000" fill="hold"/>
                                        <p:tgtEl>
                                          <p:spTgt spid="2">
                                            <p:txEl>
                                              <p:pRg st="1" end="1"/>
                                            </p:txEl>
                                          </p:spTgt>
                                        </p:tgtEl>
                                        <p:attrNameLst>
                                          <p:attrName>ppt_y</p:attrName>
                                        </p:attrNameLst>
                                      </p:cBhvr>
                                      <p:tavLst>
                                        <p:tav tm="0">
                                          <p:val>
                                            <p:fltVal val="0.5"/>
                                          </p:val>
                                        </p:tav>
                                        <p:tav tm="100000">
                                          <p:val>
                                            <p:strVal val="#ppt_y"/>
                                          </p:val>
                                        </p:tav>
                                      </p:tavLst>
                                    </p:anim>
                                  </p:childTnLst>
                                </p:cTn>
                              </p:par>
                              <p:par>
                                <p:cTn id="31" presetID="53" presetClass="entr" presetSubtype="528" fill="hold" nodeType="with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p:cTn id="33"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4"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35" dur="5000"/>
                                        <p:tgtEl>
                                          <p:spTgt spid="2">
                                            <p:txEl>
                                              <p:pRg st="2" end="2"/>
                                            </p:txEl>
                                          </p:spTgt>
                                        </p:tgtEl>
                                      </p:cBhvr>
                                    </p:animEffect>
                                    <p:anim calcmode="lin" valueType="num">
                                      <p:cBhvr>
                                        <p:cTn id="36" dur="5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37" dur="5000" fill="hold"/>
                                        <p:tgtEl>
                                          <p:spTgt spid="2">
                                            <p:txEl>
                                              <p:pRg st="2" end="2"/>
                                            </p:txEl>
                                          </p:spTgt>
                                        </p:tgtEl>
                                        <p:attrNameLst>
                                          <p:attrName>ppt_y</p:attrName>
                                        </p:attrNameLst>
                                      </p:cBhvr>
                                      <p:tavLst>
                                        <p:tav tm="0">
                                          <p:val>
                                            <p:fltVal val="0.5"/>
                                          </p:val>
                                        </p:tav>
                                        <p:tav tm="100000">
                                          <p:val>
                                            <p:strVal val="#ppt_y"/>
                                          </p:val>
                                        </p:tav>
                                      </p:tavLst>
                                    </p:anim>
                                  </p:childTnLst>
                                </p:cTn>
                              </p:par>
                              <p:par>
                                <p:cTn id="38" presetID="53" presetClass="entr" presetSubtype="528" fill="hold" nodeType="withEffect">
                                  <p:stCondLst>
                                    <p:cond delay="0"/>
                                  </p:stCondLst>
                                  <p:childTnLst>
                                    <p:set>
                                      <p:cBhvr>
                                        <p:cTn id="39" dur="1" fill="hold">
                                          <p:stCondLst>
                                            <p:cond delay="0"/>
                                          </p:stCondLst>
                                        </p:cTn>
                                        <p:tgtEl>
                                          <p:spTgt spid="2">
                                            <p:txEl>
                                              <p:pRg st="3" end="3"/>
                                            </p:txEl>
                                          </p:spTgt>
                                        </p:tgtEl>
                                        <p:attrNameLst>
                                          <p:attrName>style.visibility</p:attrName>
                                        </p:attrNameLst>
                                      </p:cBhvr>
                                      <p:to>
                                        <p:strVal val="visible"/>
                                      </p:to>
                                    </p:set>
                                    <p:anim calcmode="lin" valueType="num">
                                      <p:cBhvr>
                                        <p:cTn id="40" dur="5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41" dur="5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42" dur="5000"/>
                                        <p:tgtEl>
                                          <p:spTgt spid="2">
                                            <p:txEl>
                                              <p:pRg st="3" end="3"/>
                                            </p:txEl>
                                          </p:spTgt>
                                        </p:tgtEl>
                                      </p:cBhvr>
                                    </p:animEffect>
                                    <p:anim calcmode="lin" valueType="num">
                                      <p:cBhvr>
                                        <p:cTn id="43" dur="5000" fill="hold"/>
                                        <p:tgtEl>
                                          <p:spTgt spid="2">
                                            <p:txEl>
                                              <p:pRg st="3" end="3"/>
                                            </p:txEl>
                                          </p:spTgt>
                                        </p:tgtEl>
                                        <p:attrNameLst>
                                          <p:attrName>ppt_x</p:attrName>
                                        </p:attrNameLst>
                                      </p:cBhvr>
                                      <p:tavLst>
                                        <p:tav tm="0">
                                          <p:val>
                                            <p:fltVal val="0.5"/>
                                          </p:val>
                                        </p:tav>
                                        <p:tav tm="100000">
                                          <p:val>
                                            <p:strVal val="#ppt_x"/>
                                          </p:val>
                                        </p:tav>
                                      </p:tavLst>
                                    </p:anim>
                                    <p:anim calcmode="lin" valueType="num">
                                      <p:cBhvr>
                                        <p:cTn id="44" dur="5000" fill="hold"/>
                                        <p:tgtEl>
                                          <p:spTgt spid="2">
                                            <p:txEl>
                                              <p:pRg st="3" end="3"/>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796136" y="171093"/>
            <a:ext cx="3024336" cy="480131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2">
                <a:lumMod val="60000"/>
                <a:lumOff val="40000"/>
              </a:schemeClr>
            </a:solidFill>
          </a:ln>
        </p:spPr>
        <p:txBody>
          <a:bodyPr wrap="square" rtlCol="0">
            <a:spAutoFit/>
          </a:bodyPr>
          <a:lstStyle/>
          <a:p>
            <a:pPr algn="ctr"/>
            <a:endParaRPr lang="pt-BR" dirty="0"/>
          </a:p>
          <a:p>
            <a:pPr algn="ctr"/>
            <a:r>
              <a:rPr lang="pt-BR" dirty="0"/>
              <a:t>Algum tempo atrás, costumava começar o meu dia com um cafezinho coado. Até que recebi uma propaganda em meu e-mail, ofertando aquelas máquinas preparadoras de expressos, apresentando um bonito visual, que com apenas um toque, estava pronto o mais saboroso café, sem aqueles preparativos de praxe, pegar o pacote com o pó, preparar o coador, bule, etc.</a:t>
            </a:r>
          </a:p>
        </p:txBody>
      </p:sp>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74962">
            <a:off x="502052" y="928714"/>
            <a:ext cx="4728639" cy="3106904"/>
          </a:xfrm>
          <a:prstGeom prst="rect">
            <a:avLst/>
          </a:prstGeom>
          <a:ln>
            <a:noFill/>
          </a:ln>
          <a:effectLst>
            <a:softEdge rad="635000"/>
          </a:effectLst>
        </p:spPr>
      </p:pic>
      <p:pic>
        <p:nvPicPr>
          <p:cNvPr id="5" name="Picture 6" descr="C:\Users\Gogu\Desktop\542516.gif">
            <a:extLst>
              <a:ext uri="{FF2B5EF4-FFF2-40B4-BE49-F238E27FC236}">
                <a16:creationId xmlns:a16="http://schemas.microsoft.com/office/drawing/2014/main" xmlns="" id="{52020630-58BA-4FCC-8272-560DD22B4581}"/>
              </a:ext>
            </a:extLst>
          </p:cNvPr>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512" y="4227934"/>
            <a:ext cx="1163221" cy="82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aixaDeTexto 5">
            <a:extLst>
              <a:ext uri="{FF2B5EF4-FFF2-40B4-BE49-F238E27FC236}">
                <a16:creationId xmlns:a16="http://schemas.microsoft.com/office/drawing/2014/main" xmlns="" id="{6D2381F9-D5A2-41B0-A7E3-21554F54474B}"/>
              </a:ext>
            </a:extLst>
          </p:cNvPr>
          <p:cNvSpPr txBox="1"/>
          <p:nvPr/>
        </p:nvSpPr>
        <p:spPr>
          <a:xfrm>
            <a:off x="1441609" y="4424973"/>
            <a:ext cx="3410742" cy="523220"/>
          </a:xfrm>
          <a:prstGeom prst="rect">
            <a:avLst/>
          </a:prstGeom>
          <a:noFill/>
        </p:spPr>
        <p:txBody>
          <a:bodyPr wrap="none" rtlCol="0">
            <a:spAutoFit/>
          </a:bodyPr>
          <a:lstStyle/>
          <a:p>
            <a:r>
              <a:rPr lang="pt-BR" sz="1400" b="1" dirty="0">
                <a:ln w="6600">
                  <a:solidFill>
                    <a:schemeClr val="accent2"/>
                  </a:solidFill>
                  <a:prstDash val="solid"/>
                </a:ln>
                <a:solidFill>
                  <a:srgbClr val="FFFFFF"/>
                </a:solidFill>
                <a:effectLst>
                  <a:outerShdw dist="38100" dir="2700000" algn="tl" rotWithShape="0">
                    <a:schemeClr val="accent2"/>
                  </a:outerShdw>
                </a:effectLst>
              </a:rPr>
              <a:t>Como é Grande o meu Amor por Você</a:t>
            </a:r>
          </a:p>
          <a:p>
            <a:pPr algn="ctr"/>
            <a:r>
              <a:rPr lang="pt-BR" sz="1400" b="1" dirty="0">
                <a:ln w="6600">
                  <a:solidFill>
                    <a:schemeClr val="accent2"/>
                  </a:solidFill>
                  <a:prstDash val="solid"/>
                </a:ln>
                <a:solidFill>
                  <a:srgbClr val="FFC000"/>
                </a:solidFill>
                <a:effectLst>
                  <a:outerShdw dist="38100" dir="2700000" algn="tl" rotWithShape="0">
                    <a:schemeClr val="accent2"/>
                  </a:outerShdw>
                </a:effectLst>
              </a:rPr>
              <a:t>Cancioneiro Popular Brasileiro</a:t>
            </a:r>
          </a:p>
        </p:txBody>
      </p:sp>
    </p:spTree>
    <p:extLst>
      <p:ext uri="{BB962C8B-B14F-4D97-AF65-F5344CB8AC3E}">
        <p14:creationId xmlns:p14="http://schemas.microsoft.com/office/powerpoint/2010/main" val="246531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0">
        <p15:prstTrans prst="wind"/>
        <p:sndAc>
          <p:stSnd loop="1">
            <p:snd r:embed="rId2" name="Como é grde. o meu amor por você Nílvia.wav"/>
          </p:stSnd>
        </p:sndAc>
      </p:transition>
    </mc:Choice>
    <mc:Fallback xmlns="">
      <p:transition spd="slow" advClick="0" advTm="30000">
        <p:fade/>
        <p:sndAc>
          <p:stSnd loop="1">
            <p:snd r:embed="rId6" name="Como é grde. o meu amor por você Níl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6000" fill="hold"/>
                                        <p:tgtEl>
                                          <p:spTgt spid="3"/>
                                        </p:tgtEl>
                                        <p:attrNameLst>
                                          <p:attrName>ppt_w</p:attrName>
                                        </p:attrNameLst>
                                      </p:cBhvr>
                                      <p:tavLst>
                                        <p:tav tm="0">
                                          <p:val>
                                            <p:fltVal val="0"/>
                                          </p:val>
                                        </p:tav>
                                        <p:tav tm="100000">
                                          <p:val>
                                            <p:strVal val="#ppt_w"/>
                                          </p:val>
                                        </p:tav>
                                      </p:tavLst>
                                    </p:anim>
                                    <p:anim calcmode="lin" valueType="num">
                                      <p:cBhvr>
                                        <p:cTn id="14" dur="6000" fill="hold"/>
                                        <p:tgtEl>
                                          <p:spTgt spid="3"/>
                                        </p:tgtEl>
                                        <p:attrNameLst>
                                          <p:attrName>ppt_h</p:attrName>
                                        </p:attrNameLst>
                                      </p:cBhvr>
                                      <p:tavLst>
                                        <p:tav tm="0">
                                          <p:val>
                                            <p:fltVal val="0"/>
                                          </p:val>
                                        </p:tav>
                                        <p:tav tm="100000">
                                          <p:val>
                                            <p:strVal val="#ppt_h"/>
                                          </p:val>
                                        </p:tav>
                                      </p:tavLst>
                                    </p:anim>
                                    <p:animEffect transition="in" filter="fade">
                                      <p:cBhvr>
                                        <p:cTn id="15" dur="6000"/>
                                        <p:tgtEl>
                                          <p:spTgt spid="3"/>
                                        </p:tgtEl>
                                      </p:cBhvr>
                                    </p:animEffect>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250"/>
                                        <p:tgtEl>
                                          <p:spTgt spid="5"/>
                                        </p:tgtEl>
                                      </p:cBhvr>
                                    </p:animEffect>
                                    <p:anim calcmode="lin" valueType="num">
                                      <p:cBhvr>
                                        <p:cTn id="19" dur="5250" fill="hold"/>
                                        <p:tgtEl>
                                          <p:spTgt spid="5"/>
                                        </p:tgtEl>
                                        <p:attrNameLst>
                                          <p:attrName>ppt_x</p:attrName>
                                        </p:attrNameLst>
                                      </p:cBhvr>
                                      <p:tavLst>
                                        <p:tav tm="0">
                                          <p:val>
                                            <p:strVal val="#ppt_x"/>
                                          </p:val>
                                        </p:tav>
                                        <p:tav tm="100000">
                                          <p:val>
                                            <p:strVal val="#ppt_x"/>
                                          </p:val>
                                        </p:tav>
                                      </p:tavLst>
                                    </p:anim>
                                    <p:anim calcmode="lin" valueType="num">
                                      <p:cBhvr>
                                        <p:cTn id="20" dur="5250" fill="hold"/>
                                        <p:tgtEl>
                                          <p:spTgt spid="5"/>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4500" fill="hold"/>
                                        <p:tgtEl>
                                          <p:spTgt spid="6"/>
                                        </p:tgtEl>
                                        <p:attrNameLst>
                                          <p:attrName>ppt_w</p:attrName>
                                        </p:attrNameLst>
                                      </p:cBhvr>
                                      <p:tavLst>
                                        <p:tav tm="0">
                                          <p:val>
                                            <p:fltVal val="0"/>
                                          </p:val>
                                        </p:tav>
                                        <p:tav tm="100000">
                                          <p:val>
                                            <p:strVal val="#ppt_w"/>
                                          </p:val>
                                        </p:tav>
                                      </p:tavLst>
                                    </p:anim>
                                    <p:anim calcmode="lin" valueType="num">
                                      <p:cBhvr>
                                        <p:cTn id="24" dur="4500" fill="hold"/>
                                        <p:tgtEl>
                                          <p:spTgt spid="6"/>
                                        </p:tgtEl>
                                        <p:attrNameLst>
                                          <p:attrName>ppt_h</p:attrName>
                                        </p:attrNameLst>
                                      </p:cBhvr>
                                      <p:tavLst>
                                        <p:tav tm="0">
                                          <p:val>
                                            <p:fltVal val="0"/>
                                          </p:val>
                                        </p:tav>
                                        <p:tav tm="100000">
                                          <p:val>
                                            <p:strVal val="#ppt_h"/>
                                          </p:val>
                                        </p:tav>
                                      </p:tavLst>
                                    </p:anim>
                                    <p:animEffect transition="in" filter="fade">
                                      <p:cBhvr>
                                        <p:cTn id="25" dur="4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724128" y="411510"/>
            <a:ext cx="2952328" cy="452431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2">
                <a:lumMod val="60000"/>
                <a:lumOff val="40000"/>
              </a:schemeClr>
            </a:solidFill>
          </a:ln>
        </p:spPr>
        <p:txBody>
          <a:bodyPr wrap="square" rtlCol="0">
            <a:spAutoFit/>
          </a:bodyPr>
          <a:lstStyle/>
          <a:p>
            <a:pPr algn="ctr"/>
            <a:r>
              <a:rPr lang="pt-BR" dirty="0"/>
              <a:t>Entusiasmado com a notícia, enveredei pelos sites a procura de uma que mais se adequasse as minhas necessidades, e oferecesse cápsulas do produto, vindos das mais variadas partes do mundo, que introduzidas na cafeteira, traria aquele sabor característico do expresso, bem diferente do produto do mercado interno, que sem dúvida, deixa a qualidade muito a desejar. </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41992">
            <a:off x="924201" y="1460096"/>
            <a:ext cx="3894393" cy="2427139"/>
          </a:xfrm>
          <a:prstGeom prst="rect">
            <a:avLst/>
          </a:prstGeom>
          <a:ln>
            <a:noFill/>
          </a:ln>
          <a:effectLst>
            <a:softEdge rad="635000"/>
          </a:effectLst>
        </p:spPr>
      </p:pic>
    </p:spTree>
    <p:extLst>
      <p:ext uri="{BB962C8B-B14F-4D97-AF65-F5344CB8AC3E}">
        <p14:creationId xmlns:p14="http://schemas.microsoft.com/office/powerpoint/2010/main" val="20327474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0">
        <p15:prstTrans prst="wind"/>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5724128" y="171093"/>
            <a:ext cx="3024336" cy="480131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2">
                <a:lumMod val="60000"/>
                <a:lumOff val="40000"/>
              </a:schemeClr>
            </a:solidFill>
          </a:ln>
        </p:spPr>
        <p:txBody>
          <a:bodyPr wrap="square" rtlCol="0">
            <a:spAutoFit/>
          </a:bodyPr>
          <a:lstStyle/>
          <a:p>
            <a:pPr algn="ctr"/>
            <a:r>
              <a:rPr lang="pt-BR" dirty="0"/>
              <a:t>Escolhida a máquina e as cápsulas, iniciei o meu ritual de tomar café pela manhã, com um novo sabor, descobri então, que esse momento diário ficou mais importante, pois robusteceu o apetite insaciável de escrever. O café e a manhã tornaram-se mais agradáveis, é quando nascem as minhas melhores ideias. Encontrei a parceria e a inspiração para elaboração das minhas crônicas com mais vigor.</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84963">
            <a:off x="673345" y="1430981"/>
            <a:ext cx="3720866" cy="2610429"/>
          </a:xfrm>
          <a:prstGeom prst="rect">
            <a:avLst/>
          </a:prstGeom>
          <a:ln>
            <a:noFill/>
          </a:ln>
          <a:effectLst>
            <a:softEdge rad="635000"/>
          </a:effectLst>
        </p:spPr>
      </p:pic>
    </p:spTree>
    <p:extLst>
      <p:ext uri="{BB962C8B-B14F-4D97-AF65-F5344CB8AC3E}">
        <p14:creationId xmlns:p14="http://schemas.microsoft.com/office/powerpoint/2010/main" val="19807052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0">
        <p15:prstTrans prst="wind"/>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4644008" y="411510"/>
            <a:ext cx="4032448" cy="452431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2">
                <a:lumMod val="60000"/>
                <a:lumOff val="40000"/>
              </a:schemeClr>
            </a:solidFill>
          </a:ln>
        </p:spPr>
        <p:txBody>
          <a:bodyPr wrap="square" rtlCol="0">
            <a:spAutoFit/>
          </a:bodyPr>
          <a:lstStyle/>
          <a:p>
            <a:pPr algn="ctr"/>
            <a:r>
              <a:rPr lang="pt-BR" dirty="0"/>
              <a:t>A crônica que alguns rotulam como um gênero pequeno da literatura, tem os seus mistérios. Mesmo aqueles que não gostam de café, apreciam o cheiro, que inebria e energiza até os pensamentos. Pessoas que não apreciam a literatura ou não tem o costume da leitura, curtem uma boa crônica. Se bem trabalhada, traz para o leitor iniciante, como o café chama para o redor de uma mesa, convidando a todos para um bom dedo de prosa, mesmo aqueles que não bebem, chegam junto a roda, e o diálogo acontece de maneira agradável.</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07297">
            <a:off x="549163" y="1455553"/>
            <a:ext cx="3397654" cy="2232393"/>
          </a:xfrm>
          <a:prstGeom prst="rect">
            <a:avLst/>
          </a:prstGeom>
          <a:ln>
            <a:noFill/>
          </a:ln>
          <a:effectLst>
            <a:softEdge rad="635000"/>
          </a:effectLst>
        </p:spPr>
      </p:pic>
    </p:spTree>
    <p:extLst>
      <p:ext uri="{BB962C8B-B14F-4D97-AF65-F5344CB8AC3E}">
        <p14:creationId xmlns:p14="http://schemas.microsoft.com/office/powerpoint/2010/main" val="931802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50000">
        <p15:prstTrans prst="wind"/>
      </p:transition>
    </mc:Choice>
    <mc:Fallback xmlns="">
      <p:transition spd="slow" advClick="0"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3" name="CaixaDeTexto 2"/>
          <p:cNvSpPr txBox="1"/>
          <p:nvPr/>
        </p:nvSpPr>
        <p:spPr>
          <a:xfrm>
            <a:off x="6084168" y="411510"/>
            <a:ext cx="2592288" cy="424731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t="100000" r="100000"/>
            </a:path>
            <a:tileRect l="-100000" b="-100000"/>
          </a:gradFill>
          <a:ln w="28575">
            <a:solidFill>
              <a:schemeClr val="accent2">
                <a:lumMod val="60000"/>
                <a:lumOff val="40000"/>
              </a:schemeClr>
            </a:solidFill>
          </a:ln>
        </p:spPr>
        <p:txBody>
          <a:bodyPr wrap="square" rtlCol="0">
            <a:spAutoFit/>
          </a:bodyPr>
          <a:lstStyle/>
          <a:p>
            <a:pPr algn="ctr"/>
            <a:endParaRPr lang="pt-BR" dirty="0"/>
          </a:p>
          <a:p>
            <a:pPr algn="ctr"/>
            <a:r>
              <a:rPr lang="pt-BR" dirty="0"/>
              <a:t>A crônica, é atrativa, leva o leitor gostar de toda literatura; como poemas, contos e romances.</a:t>
            </a:r>
          </a:p>
          <a:p>
            <a:pPr algn="ctr"/>
            <a:endParaRPr lang="pt-BR" dirty="0"/>
          </a:p>
          <a:p>
            <a:pPr algn="ctr"/>
            <a:r>
              <a:rPr lang="pt-BR" dirty="0"/>
              <a:t>Não sei dizer ao certo, o que é mais verdadeiro: “Às vezes, meu café inspira o meu trabalho ou meu trabalho inspira o meu café. ”    </a:t>
            </a:r>
          </a:p>
          <a:p>
            <a:pPr algn="ctr"/>
            <a:r>
              <a:rPr lang="pt-BR" dirty="0"/>
              <a:t>..................................... </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88065">
            <a:off x="395105" y="741344"/>
            <a:ext cx="5793050" cy="3285320"/>
          </a:xfrm>
          <a:prstGeom prst="rect">
            <a:avLst/>
          </a:prstGeom>
          <a:ln>
            <a:noFill/>
          </a:ln>
          <a:effectLst>
            <a:softEdge rad="635000"/>
          </a:effectLst>
        </p:spPr>
      </p:pic>
    </p:spTree>
    <p:extLst>
      <p:ext uri="{BB962C8B-B14F-4D97-AF65-F5344CB8AC3E}">
        <p14:creationId xmlns:p14="http://schemas.microsoft.com/office/powerpoint/2010/main" val="980342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0">
        <p15:prstTrans prst="wind"/>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Effect transition="in" filter="fade">
                                      <p:cBhvr>
                                        <p:cTn id="1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grpSp>
        <p:nvGrpSpPr>
          <p:cNvPr id="47" name="Grupo 18"/>
          <p:cNvGrpSpPr>
            <a:grpSpLocks/>
          </p:cNvGrpSpPr>
          <p:nvPr/>
        </p:nvGrpSpPr>
        <p:grpSpPr bwMode="auto">
          <a:xfrm>
            <a:off x="0" y="0"/>
            <a:ext cx="9144000" cy="5143500"/>
            <a:chOff x="0" y="0"/>
            <a:chExt cx="9144000" cy="6991350"/>
          </a:xfrm>
        </p:grpSpPr>
        <p:grpSp>
          <p:nvGrpSpPr>
            <p:cNvPr id="48" name="Grupo 19"/>
            <p:cNvGrpSpPr>
              <a:grpSpLocks/>
            </p:cNvGrpSpPr>
            <p:nvPr/>
          </p:nvGrpSpPr>
          <p:grpSpPr bwMode="auto">
            <a:xfrm>
              <a:off x="0" y="0"/>
              <a:ext cx="133350" cy="6858000"/>
              <a:chOff x="0" y="0"/>
              <a:chExt cx="133350" cy="6858000"/>
            </a:xfrm>
          </p:grpSpPr>
          <p:pic>
            <p:nvPicPr>
              <p:cNvPr id="58"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 name="Grupo 20"/>
            <p:cNvGrpSpPr>
              <a:grpSpLocks/>
            </p:cNvGrpSpPr>
            <p:nvPr/>
          </p:nvGrpSpPr>
          <p:grpSpPr bwMode="auto">
            <a:xfrm>
              <a:off x="9010650" y="0"/>
              <a:ext cx="133350" cy="6858000"/>
              <a:chOff x="0" y="0"/>
              <a:chExt cx="133350" cy="6858000"/>
            </a:xfrm>
          </p:grpSpPr>
          <p:pic>
            <p:nvPicPr>
              <p:cNvPr id="56"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0" name="Grupo 16"/>
            <p:cNvGrpSpPr>
              <a:grpSpLocks/>
            </p:cNvGrpSpPr>
            <p:nvPr/>
          </p:nvGrpSpPr>
          <p:grpSpPr bwMode="auto">
            <a:xfrm>
              <a:off x="0" y="6858000"/>
              <a:ext cx="9144000" cy="133350"/>
              <a:chOff x="0" y="6308725"/>
              <a:chExt cx="9144000" cy="133350"/>
            </a:xfrm>
          </p:grpSpPr>
          <p:pic>
            <p:nvPicPr>
              <p:cNvPr id="54"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 name="Grupo 24"/>
            <p:cNvGrpSpPr>
              <a:grpSpLocks/>
            </p:cNvGrpSpPr>
            <p:nvPr/>
          </p:nvGrpSpPr>
          <p:grpSpPr bwMode="auto">
            <a:xfrm>
              <a:off x="0" y="0"/>
              <a:ext cx="9144000" cy="133350"/>
              <a:chOff x="0" y="6308725"/>
              <a:chExt cx="9144000" cy="133350"/>
            </a:xfrm>
          </p:grpSpPr>
          <p:pic>
            <p:nvPicPr>
              <p:cNvPr id="52"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10" name="Imagem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10950" y="234660"/>
            <a:ext cx="1334401" cy="1000801"/>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11" name="Retângulo 10"/>
          <p:cNvSpPr/>
          <p:nvPr/>
        </p:nvSpPr>
        <p:spPr>
          <a:xfrm>
            <a:off x="340287" y="3985510"/>
            <a:ext cx="7243657" cy="923330"/>
          </a:xfrm>
          <a:prstGeom prst="rect">
            <a:avLst/>
          </a:prstGeom>
          <a:solidFill>
            <a:schemeClr val="accent4">
              <a:lumMod val="40000"/>
              <a:lumOff val="60000"/>
            </a:schemeClr>
          </a:solidFill>
          <a:ln w="28575">
            <a:solidFill>
              <a:schemeClr val="accent1">
                <a:lumMod val="40000"/>
                <a:lumOff val="60000"/>
              </a:schemeClr>
            </a:solidFill>
          </a:ln>
        </p:spPr>
        <p:txBody>
          <a:bodyPr wrap="square">
            <a:spAutoFit/>
          </a:bodyPr>
          <a:lstStyle/>
          <a:p>
            <a:pPr algn="ctr"/>
            <a:r>
              <a:rPr lang="pt-BR" dirty="0">
                <a:latin typeface="Arial" panose="020B0604020202020204" pitchFamily="34" charset="0"/>
              </a:rPr>
              <a:t>Originário das terras altas da Etiópia e difundiu-se para o mundo através do Egito e da Europa. No Brasil, as primeiras plantações aconteceram na Região Norte e Nordeste.</a:t>
            </a:r>
          </a:p>
        </p:txBody>
      </p:sp>
      <p:sp>
        <p:nvSpPr>
          <p:cNvPr id="2" name="CaixaDeTexto 1"/>
          <p:cNvSpPr txBox="1"/>
          <p:nvPr/>
        </p:nvSpPr>
        <p:spPr>
          <a:xfrm>
            <a:off x="395536" y="485520"/>
            <a:ext cx="6880851" cy="369332"/>
          </a:xfrm>
          <a:prstGeom prst="rect">
            <a:avLst/>
          </a:prstGeom>
          <a:noFill/>
        </p:spPr>
        <p:txBody>
          <a:bodyPr wrap="square" rtlCol="0">
            <a:spAutoFit/>
          </a:bodyPr>
          <a:lstStyle/>
          <a:p>
            <a:pPr algn="ctr"/>
            <a:r>
              <a:rPr lang="pt-BR" dirty="0">
                <a:solidFill>
                  <a:schemeClr val="bg1"/>
                </a:solidFill>
              </a:rPr>
              <a:t>Apresento-lhes  uma pequena história sobre o café. </a:t>
            </a:r>
          </a:p>
        </p:txBody>
      </p:sp>
      <p:pic>
        <p:nvPicPr>
          <p:cNvPr id="18" name="Picture 6" descr="C:\Users\Gogu\Desktop\542516.gif">
            <a:extLst>
              <a:ext uri="{FF2B5EF4-FFF2-40B4-BE49-F238E27FC236}">
                <a16:creationId xmlns:a16="http://schemas.microsoft.com/office/drawing/2014/main" xmlns="" id="{8C0AE0EF-3859-44AD-8322-0539E7F91218}"/>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66593" y="3340597"/>
            <a:ext cx="1061408" cy="7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tângulo 2">
            <a:extLst>
              <a:ext uri="{FF2B5EF4-FFF2-40B4-BE49-F238E27FC236}">
                <a16:creationId xmlns:a16="http://schemas.microsoft.com/office/drawing/2014/main" xmlns="" id="{C20CF949-5646-4539-9C6B-3C0D76C5773A}"/>
              </a:ext>
            </a:extLst>
          </p:cNvPr>
          <p:cNvSpPr/>
          <p:nvPr/>
        </p:nvSpPr>
        <p:spPr>
          <a:xfrm>
            <a:off x="7827406" y="4169425"/>
            <a:ext cx="1000595" cy="815608"/>
          </a:xfrm>
          <a:prstGeom prst="rect">
            <a:avLst/>
          </a:prstGeom>
          <a:noFill/>
        </p:spPr>
        <p:txBody>
          <a:bodyPr wrap="none" lIns="91440" tIns="45720" rIns="91440" bIns="45720">
            <a:spAutoFit/>
          </a:bodyPr>
          <a:lstStyle/>
          <a:p>
            <a:pPr algn="ctr"/>
            <a:r>
              <a:rPr lang="pt-BR" sz="1400" b="1" cap="none" spc="0" dirty="0">
                <a:ln w="6600">
                  <a:solidFill>
                    <a:schemeClr val="accent2"/>
                  </a:solidFill>
                  <a:prstDash val="solid"/>
                </a:ln>
                <a:solidFill>
                  <a:srgbClr val="FF0000"/>
                </a:solidFill>
                <a:effectLst>
                  <a:outerShdw dist="38100" dir="2700000" algn="tl" rotWithShape="0">
                    <a:schemeClr val="accent2"/>
                  </a:outerShdw>
                </a:effectLst>
              </a:rPr>
              <a:t>Modinha</a:t>
            </a:r>
          </a:p>
          <a:p>
            <a:pPr algn="ctr"/>
            <a:r>
              <a:rPr lang="pt-BR" sz="1100" b="1" dirty="0">
                <a:ln w="6600">
                  <a:solidFill>
                    <a:schemeClr val="accent2"/>
                  </a:solidFill>
                  <a:prstDash val="solid"/>
                </a:ln>
                <a:solidFill>
                  <a:srgbClr val="FFFFFF"/>
                </a:solidFill>
                <a:effectLst>
                  <a:outerShdw dist="38100" dir="2700000" algn="tl" rotWithShape="0">
                    <a:schemeClr val="accent2"/>
                  </a:outerShdw>
                </a:effectLst>
              </a:rPr>
              <a:t>Cancioneiro</a:t>
            </a:r>
          </a:p>
          <a:p>
            <a:pPr algn="ctr"/>
            <a:r>
              <a:rPr lang="pt-BR" sz="1100" b="1" dirty="0">
                <a:ln w="6600">
                  <a:solidFill>
                    <a:schemeClr val="accent2"/>
                  </a:solidFill>
                  <a:prstDash val="solid"/>
                </a:ln>
                <a:solidFill>
                  <a:srgbClr val="FFFFFF"/>
                </a:solidFill>
                <a:effectLst>
                  <a:outerShdw dist="38100" dir="2700000" algn="tl" rotWithShape="0">
                    <a:schemeClr val="accent2"/>
                  </a:outerShdw>
                </a:effectLst>
              </a:rPr>
              <a:t> Popular </a:t>
            </a:r>
          </a:p>
          <a:p>
            <a:pPr algn="ctr"/>
            <a:r>
              <a:rPr lang="pt-BR" sz="1100" b="1" dirty="0">
                <a:ln w="6600">
                  <a:solidFill>
                    <a:schemeClr val="accent2"/>
                  </a:solidFill>
                  <a:prstDash val="solid"/>
                </a:ln>
                <a:solidFill>
                  <a:srgbClr val="FFFFFF"/>
                </a:solidFill>
                <a:effectLst>
                  <a:outerShdw dist="38100" dir="2700000" algn="tl" rotWithShape="0">
                    <a:schemeClr val="accent2"/>
                  </a:outerShdw>
                </a:effectLst>
              </a:rPr>
              <a:t>Brasileiro</a:t>
            </a:r>
            <a:endParaRPr lang="pt-BR" sz="11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3992047259"/>
      </p:ext>
    </p:extLst>
  </p:cSld>
  <p:clrMapOvr>
    <a:masterClrMapping/>
  </p:clrMapOvr>
  <mc:AlternateContent xmlns:mc="http://schemas.openxmlformats.org/markup-compatibility/2006" xmlns:p14="http://schemas.microsoft.com/office/powerpoint/2010/main">
    <mc:Choice Requires="p14">
      <p:transition spd="slow" p14:dur="6000" advClick="0" advTm="30000">
        <p14:warp dir="in"/>
        <p:sndAc>
          <p:stSnd loop="1">
            <p:snd r:embed="rId2" name="Modinha Nílvia.wav"/>
          </p:stSnd>
        </p:sndAc>
      </p:transition>
    </mc:Choice>
    <mc:Fallback xmlns="">
      <p:transition spd="slow" advClick="0" advTm="30000">
        <p:fade/>
        <p:sndAc>
          <p:stSnd loop="1">
            <p:snd r:embed="rId7" name="Modinha Níl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4000" fill="hold"/>
                                        <p:tgtEl>
                                          <p:spTgt spid="10"/>
                                        </p:tgtEl>
                                        <p:attrNameLst>
                                          <p:attrName>ppt_w</p:attrName>
                                        </p:attrNameLst>
                                      </p:cBhvr>
                                      <p:tavLst>
                                        <p:tav tm="0">
                                          <p:val>
                                            <p:fltVal val="0"/>
                                          </p:val>
                                        </p:tav>
                                        <p:tav tm="100000">
                                          <p:val>
                                            <p:strVal val="#ppt_w"/>
                                          </p:val>
                                        </p:tav>
                                      </p:tavLst>
                                    </p:anim>
                                    <p:anim calcmode="lin" valueType="num">
                                      <p:cBhvr>
                                        <p:cTn id="13" dur="4000" fill="hold"/>
                                        <p:tgtEl>
                                          <p:spTgt spid="10"/>
                                        </p:tgtEl>
                                        <p:attrNameLst>
                                          <p:attrName>ppt_h</p:attrName>
                                        </p:attrNameLst>
                                      </p:cBhvr>
                                      <p:tavLst>
                                        <p:tav tm="0">
                                          <p:val>
                                            <p:fltVal val="0"/>
                                          </p:val>
                                        </p:tav>
                                        <p:tav tm="100000">
                                          <p:val>
                                            <p:strVal val="#ppt_h"/>
                                          </p:val>
                                        </p:tav>
                                      </p:tavLst>
                                    </p:anim>
                                    <p:animEffect transition="in" filter="fade">
                                      <p:cBhvr>
                                        <p:cTn id="14" dur="4000"/>
                                        <p:tgtEl>
                                          <p:spTgt spid="10"/>
                                        </p:tgtEl>
                                      </p:cBhvr>
                                    </p:animEffect>
                                  </p:childTnLst>
                                </p:cTn>
                              </p:par>
                            </p:childTnLst>
                          </p:cTn>
                        </p:par>
                        <p:par>
                          <p:cTn id="15" fill="hold">
                            <p:stCondLst>
                              <p:cond delay="4000"/>
                            </p:stCondLst>
                            <p:childTnLst>
                              <p:par>
                                <p:cTn id="16" presetID="53"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4000" fill="hold"/>
                                        <p:tgtEl>
                                          <p:spTgt spid="11"/>
                                        </p:tgtEl>
                                        <p:attrNameLst>
                                          <p:attrName>ppt_w</p:attrName>
                                        </p:attrNameLst>
                                      </p:cBhvr>
                                      <p:tavLst>
                                        <p:tav tm="0">
                                          <p:val>
                                            <p:fltVal val="0"/>
                                          </p:val>
                                        </p:tav>
                                        <p:tav tm="100000">
                                          <p:val>
                                            <p:strVal val="#ppt_w"/>
                                          </p:val>
                                        </p:tav>
                                      </p:tavLst>
                                    </p:anim>
                                    <p:anim calcmode="lin" valueType="num">
                                      <p:cBhvr>
                                        <p:cTn id="19" dur="4000" fill="hold"/>
                                        <p:tgtEl>
                                          <p:spTgt spid="11"/>
                                        </p:tgtEl>
                                        <p:attrNameLst>
                                          <p:attrName>ppt_h</p:attrName>
                                        </p:attrNameLst>
                                      </p:cBhvr>
                                      <p:tavLst>
                                        <p:tav tm="0">
                                          <p:val>
                                            <p:fltVal val="0"/>
                                          </p:val>
                                        </p:tav>
                                        <p:tav tm="100000">
                                          <p:val>
                                            <p:strVal val="#ppt_h"/>
                                          </p:val>
                                        </p:tav>
                                      </p:tavLst>
                                    </p:anim>
                                    <p:animEffect transition="in" filter="fade">
                                      <p:cBhvr>
                                        <p:cTn id="20" dur="4000"/>
                                        <p:tgtEl>
                                          <p:spTgt spid="11"/>
                                        </p:tgtEl>
                                      </p:cBhvr>
                                    </p:animEffect>
                                  </p:childTnLst>
                                </p:cTn>
                              </p:par>
                              <p:par>
                                <p:cTn id="21" presetID="42"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4250"/>
                                        <p:tgtEl>
                                          <p:spTgt spid="18"/>
                                        </p:tgtEl>
                                      </p:cBhvr>
                                    </p:animEffect>
                                    <p:anim calcmode="lin" valueType="num">
                                      <p:cBhvr>
                                        <p:cTn id="24" dur="4250" fill="hold"/>
                                        <p:tgtEl>
                                          <p:spTgt spid="18"/>
                                        </p:tgtEl>
                                        <p:attrNameLst>
                                          <p:attrName>ppt_x</p:attrName>
                                        </p:attrNameLst>
                                      </p:cBhvr>
                                      <p:tavLst>
                                        <p:tav tm="0">
                                          <p:val>
                                            <p:strVal val="#ppt_x"/>
                                          </p:val>
                                        </p:tav>
                                        <p:tav tm="100000">
                                          <p:val>
                                            <p:strVal val="#ppt_x"/>
                                          </p:val>
                                        </p:tav>
                                      </p:tavLst>
                                    </p:anim>
                                    <p:anim calcmode="lin" valueType="num">
                                      <p:cBhvr>
                                        <p:cTn id="25" dur="4250" fill="hold"/>
                                        <p:tgtEl>
                                          <p:spTgt spid="18"/>
                                        </p:tgtEl>
                                        <p:attrNameLst>
                                          <p:attrName>ppt_y</p:attrName>
                                        </p:attrNameLst>
                                      </p:cBhvr>
                                      <p:tavLst>
                                        <p:tav tm="0">
                                          <p:val>
                                            <p:strVal val="#ppt_y+.1"/>
                                          </p:val>
                                        </p:tav>
                                        <p:tav tm="100000">
                                          <p:val>
                                            <p:strVal val="#ppt_y"/>
                                          </p:val>
                                        </p:tav>
                                      </p:tavLst>
                                    </p:anim>
                                  </p:childTnLst>
                                </p:cTn>
                              </p:par>
                            </p:childTnLst>
                          </p:cTn>
                        </p:par>
                        <p:par>
                          <p:cTn id="26" fill="hold">
                            <p:stCondLst>
                              <p:cond delay="8250"/>
                            </p:stCondLst>
                            <p:childTnLst>
                              <p:par>
                                <p:cTn id="27" presetID="21"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heel(1)">
                                      <p:cBhvr>
                                        <p:cTn id="2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315063" y="3435846"/>
            <a:ext cx="8496944" cy="1477328"/>
          </a:xfrm>
          <a:prstGeom prst="rect">
            <a:avLst/>
          </a:prstGeom>
          <a:solidFill>
            <a:schemeClr val="accent4">
              <a:lumMod val="40000"/>
              <a:lumOff val="60000"/>
            </a:schemeClr>
          </a:solidFill>
          <a:ln w="28575">
            <a:solidFill>
              <a:schemeClr val="accent1">
                <a:lumMod val="40000"/>
                <a:lumOff val="60000"/>
              </a:schemeClr>
            </a:solidFill>
          </a:ln>
        </p:spPr>
        <p:txBody>
          <a:bodyPr wrap="square">
            <a:spAutoFit/>
          </a:bodyPr>
          <a:lstStyle/>
          <a:p>
            <a:pPr algn="ctr"/>
            <a:r>
              <a:rPr lang="pt-BR" dirty="0">
                <a:latin typeface="Arial" panose="020B0604020202020204" pitchFamily="34" charset="0"/>
              </a:rPr>
              <a:t>O sucesso em São Paulo, fez com que o Estado se tornasse um dos mais ricos, permitindo que vários fazendeiros indicassem e se tornasse um presidente - política conhecida como café com leite, por se alternarem na presidência - paulistas e mineiros, até que se enfraqueceram politicamente com a Revolução de 1930.</a:t>
            </a:r>
          </a:p>
        </p:txBody>
      </p:sp>
      <p:grpSp>
        <p:nvGrpSpPr>
          <p:cNvPr id="3" name="Grupo 18"/>
          <p:cNvGrpSpPr>
            <a:grpSpLocks/>
          </p:cNvGrpSpPr>
          <p:nvPr/>
        </p:nvGrpSpPr>
        <p:grpSpPr bwMode="auto">
          <a:xfrm>
            <a:off x="0" y="0"/>
            <a:ext cx="9144000" cy="5143500"/>
            <a:chOff x="0" y="0"/>
            <a:chExt cx="9144000" cy="6991350"/>
          </a:xfrm>
        </p:grpSpPr>
        <p:grpSp>
          <p:nvGrpSpPr>
            <p:cNvPr id="4" name="Grupo 19"/>
            <p:cNvGrpSpPr>
              <a:grpSpLocks/>
            </p:cNvGrpSpPr>
            <p:nvPr/>
          </p:nvGrpSpPr>
          <p:grpSpPr bwMode="auto">
            <a:xfrm>
              <a:off x="0" y="0"/>
              <a:ext cx="133350" cy="6858000"/>
              <a:chOff x="0" y="0"/>
              <a:chExt cx="133350" cy="6858000"/>
            </a:xfrm>
          </p:grpSpPr>
          <p:pic>
            <p:nvPicPr>
              <p:cNvPr id="14"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upo 20"/>
            <p:cNvGrpSpPr>
              <a:grpSpLocks/>
            </p:cNvGrpSpPr>
            <p:nvPr/>
          </p:nvGrpSpPr>
          <p:grpSpPr bwMode="auto">
            <a:xfrm>
              <a:off x="9010650" y="0"/>
              <a:ext cx="133350" cy="6858000"/>
              <a:chOff x="0" y="0"/>
              <a:chExt cx="133350" cy="6858000"/>
            </a:xfrm>
          </p:grpSpPr>
          <p:pic>
            <p:nvPicPr>
              <p:cNvPr id="12"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Grupo 16"/>
            <p:cNvGrpSpPr>
              <a:grpSpLocks/>
            </p:cNvGrpSpPr>
            <p:nvPr/>
          </p:nvGrpSpPr>
          <p:grpSpPr bwMode="auto">
            <a:xfrm>
              <a:off x="0" y="6858000"/>
              <a:ext cx="9144000" cy="133350"/>
              <a:chOff x="0" y="6308725"/>
              <a:chExt cx="9144000" cy="133350"/>
            </a:xfrm>
          </p:grpSpPr>
          <p:pic>
            <p:nvPicPr>
              <p:cNvPr id="10" name="Picture 24"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5"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upo 24"/>
            <p:cNvGrpSpPr>
              <a:grpSpLocks/>
            </p:cNvGrpSpPr>
            <p:nvPr/>
          </p:nvGrpSpPr>
          <p:grpSpPr bwMode="auto">
            <a:xfrm>
              <a:off x="0" y="0"/>
              <a:ext cx="9144000" cy="133350"/>
              <a:chOff x="0" y="6308725"/>
              <a:chExt cx="9144000" cy="133350"/>
            </a:xfrm>
          </p:grpSpPr>
          <p:pic>
            <p:nvPicPr>
              <p:cNvPr id="8" name="Picture 24"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5"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340107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30000">
        <p15:prstTrans prst="wind"/>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6654644" y="1948083"/>
            <a:ext cx="2615204" cy="2939266"/>
          </a:xfrm>
          <a:prstGeom prst="rect">
            <a:avLst/>
          </a:prstGeom>
        </p:spPr>
        <p:txBody>
          <a:bodyPr wrap="square">
            <a:spAutoFit/>
          </a:bodyPr>
          <a:lstStyle/>
          <a:p>
            <a:pPr fontAlgn="auto">
              <a:spcBef>
                <a:spcPts val="0"/>
              </a:spcBef>
              <a:spcAft>
                <a:spcPts val="0"/>
              </a:spcAft>
            </a:pPr>
            <a:endParaRPr lang="pt-BR" sz="12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endParaRPr lang="pt-BR" sz="1600" dirty="0">
              <a:solidFill>
                <a:schemeClr val="bg2">
                  <a:lumMod val="5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fontAlgn="auto">
              <a:spcBef>
                <a:spcPts val="0"/>
              </a:spcBef>
              <a:spcAft>
                <a:spcPts val="0"/>
              </a:spcAft>
            </a:pPr>
            <a:r>
              <a:rPr lang="pt-BR" sz="1600" dirty="0">
                <a:solidFill>
                  <a:srgbClr val="00B05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a:t>
            </a:r>
            <a:r>
              <a:rPr lang="pt-BR" sz="1600" dirty="0" smtClean="0">
                <a:solidFill>
                  <a:srgbClr val="00B05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APRESENTAÇÃO</a:t>
            </a:r>
            <a:endParaRPr lang="pt-BR" sz="1600" dirty="0">
              <a:solidFill>
                <a:srgbClr val="00B05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fontAlgn="auto">
              <a:spcBef>
                <a:spcPts val="0"/>
              </a:spcBef>
              <a:spcAft>
                <a:spcPts val="0"/>
              </a:spcAft>
            </a:pPr>
            <a:r>
              <a:rPr lang="pt-BR" sz="1600" dirty="0" smtClean="0">
                <a:solidFill>
                  <a:schemeClr val="bg2">
                    <a:lumMod val="5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VENDRAMINI ANTONINO  </a:t>
            </a:r>
            <a:endParaRPr lang="pt-BR" sz="1500" b="1" u="sng"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500" b="1" u="sng"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 </a:t>
            </a:r>
            <a:r>
              <a:rPr lang="pt-BR" sz="1500" b="1" u="sng" dirty="0" smtClean="0">
                <a:solidFill>
                  <a:schemeClr val="tx2"/>
                </a:solidFill>
                <a:effectLst>
                  <a:outerShdw blurRad="38100" dist="38100" dir="2700000" algn="tl">
                    <a:srgbClr val="000000">
                      <a:alpha val="43137"/>
                    </a:srgbClr>
                  </a:outerShdw>
                </a:effectLst>
                <a:latin typeface="Maiandra GD" pitchFamily="34" charset="0"/>
                <a:cs typeface="Arial" charset="0"/>
              </a:rPr>
              <a:t>Imagens &amp; Sons</a:t>
            </a:r>
            <a:endParaRPr lang="pt-BR" sz="1500" b="1" dirty="0">
              <a:solidFill>
                <a:schemeClr val="tx2"/>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500" b="1" dirty="0">
                <a:solidFill>
                  <a:schemeClr val="tx2"/>
                </a:solidFill>
                <a:effectLst>
                  <a:outerShdw blurRad="38100" dist="38100" dir="2700000" algn="tl">
                    <a:srgbClr val="000000">
                      <a:alpha val="43137"/>
                    </a:srgbClr>
                  </a:outerShdw>
                </a:effectLst>
                <a:latin typeface="Maiandra GD" pitchFamily="34" charset="0"/>
                <a:cs typeface="Arial" charset="0"/>
              </a:rPr>
              <a:t>Arquivo </a:t>
            </a:r>
            <a:r>
              <a:rPr lang="pt-BR" sz="1500" b="1" dirty="0" smtClean="0">
                <a:solidFill>
                  <a:schemeClr val="tx2"/>
                </a:solidFill>
                <a:effectLst>
                  <a:outerShdw blurRad="38100" dist="38100" dir="2700000" algn="tl">
                    <a:srgbClr val="000000">
                      <a:alpha val="43137"/>
                    </a:srgbClr>
                  </a:outerShdw>
                </a:effectLst>
                <a:latin typeface="Maiandra GD" pitchFamily="34" charset="0"/>
                <a:cs typeface="Arial" charset="0"/>
              </a:rPr>
              <a:t>Pessoal   </a:t>
            </a:r>
            <a:endParaRPr lang="pt-BR" sz="1500" b="1" u="sng" spc="300" dirty="0">
              <a:solidFill>
                <a:schemeClr val="tx2"/>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500" b="1" u="sng" spc="300" dirty="0">
                <a:solidFill>
                  <a:srgbClr val="FF0000"/>
                </a:solidFill>
                <a:effectLst>
                  <a:outerShdw blurRad="38100" dist="38100" dir="2700000" algn="tl">
                    <a:srgbClr val="000000">
                      <a:alpha val="43137"/>
                    </a:srgbClr>
                  </a:outerShdw>
                </a:effectLst>
                <a:latin typeface="Maiandra GD" pitchFamily="34" charset="0"/>
                <a:cs typeface="Arial" charset="0"/>
              </a:rPr>
              <a:t>Música</a:t>
            </a:r>
            <a:endParaRPr lang="pt-BR" sz="1200" b="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200" b="1" dirty="0">
                <a:solidFill>
                  <a:srgbClr val="FF0000"/>
                </a:solidFill>
                <a:effectLst>
                  <a:outerShdw blurRad="38100" dist="38100" dir="2700000" algn="tl">
                    <a:srgbClr val="000000">
                      <a:alpha val="43137"/>
                    </a:srgbClr>
                  </a:outerShdw>
                </a:effectLst>
                <a:latin typeface="Maiandra GD" pitchFamily="34" charset="0"/>
                <a:cs typeface="Arial" charset="0"/>
              </a:rPr>
              <a:t>Encerramento</a:t>
            </a:r>
          </a:p>
          <a:p>
            <a:pPr algn="ctr" fontAlgn="auto">
              <a:spcBef>
                <a:spcPts val="0"/>
              </a:spcBef>
              <a:spcAft>
                <a:spcPts val="0"/>
              </a:spcAft>
            </a:pPr>
            <a:endParaRPr lang="pt-BR" sz="1200" b="1" spc="300"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200" b="1" spc="300"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Fogão de </a:t>
            </a:r>
            <a:r>
              <a:rPr lang="pt-BR" sz="1200" b="1" spc="300"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Lenha</a:t>
            </a:r>
            <a:endParaRPr lang="pt-BR" sz="1200" b="1" spc="300"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1200" b="1" spc="300" dirty="0" smtClean="0">
                <a:solidFill>
                  <a:srgbClr val="FF0000"/>
                </a:solidFill>
                <a:effectLst>
                  <a:outerShdw blurRad="38100" dist="38100" dir="2700000" algn="tl">
                    <a:srgbClr val="000000">
                      <a:alpha val="43137"/>
                    </a:srgbClr>
                  </a:outerShdw>
                </a:effectLst>
                <a:latin typeface="Maiandra GD" pitchFamily="34" charset="0"/>
                <a:cs typeface="Arial" charset="0"/>
              </a:rPr>
              <a:t>Rolando </a:t>
            </a:r>
            <a:r>
              <a:rPr lang="pt-BR" sz="1200" b="1" spc="300" dirty="0">
                <a:solidFill>
                  <a:srgbClr val="FF0000"/>
                </a:solidFill>
                <a:effectLst>
                  <a:outerShdw blurRad="38100" dist="38100" dir="2700000" algn="tl">
                    <a:srgbClr val="000000">
                      <a:alpha val="43137"/>
                    </a:srgbClr>
                  </a:outerShdw>
                </a:effectLst>
                <a:latin typeface="Maiandra GD" pitchFamily="34" charset="0"/>
                <a:cs typeface="Arial" charset="0"/>
              </a:rPr>
              <a:t>Boldrin</a:t>
            </a:r>
            <a:endParaRPr lang="pt-BR" sz="1400" b="1" spc="300" dirty="0">
              <a:solidFill>
                <a:srgbClr val="FF000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2384271" y="3953547"/>
            <a:ext cx="4530916" cy="830997"/>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fontAlgn="auto">
              <a:spcBef>
                <a:spcPts val="0"/>
              </a:spcBef>
              <a:spcAft>
                <a:spcPts val="0"/>
              </a:spcAft>
            </a:pPr>
            <a:r>
              <a:rPr lang="pt-BR" sz="1200" dirty="0" smtClean="0">
                <a:solidFill>
                  <a:srgbClr val="002060"/>
                </a:solidFill>
                <a:latin typeface="Arial Black" panose="020B0A04020102020204" pitchFamily="34" charset="0"/>
                <a:cs typeface="Aharoni" panose="02010803020104030203" pitchFamily="2" charset="-79"/>
              </a:rPr>
              <a:t>Entre os racionais, não há vida sem esperança. Tenhamos, pois, Fé, para que possamos obter a Caridade daquilo que almejamos, principalmente quando o nosso desejo é puro, sincero e bom. </a:t>
            </a:r>
            <a:endParaRPr lang="pt-BR" sz="1200" dirty="0">
              <a:solidFill>
                <a:srgbClr val="002060"/>
              </a:solidFill>
              <a:latin typeface="Arial Black" panose="020B0A04020102020204" pitchFamily="34" charset="0"/>
              <a:cs typeface="Aharoni" panose="02010803020104030203" pitchFamily="2" charset="-79"/>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a:solidFill>
            <a:srgbClr val="92D05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4"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pic>
        <p:nvPicPr>
          <p:cNvPr id="25" name="Imagem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9470" y="502356"/>
            <a:ext cx="2444045" cy="1833034"/>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pic>
        <p:nvPicPr>
          <p:cNvPr id="4" name="Imagem 3">
            <a:extLst>
              <a:ext uri="{FF2B5EF4-FFF2-40B4-BE49-F238E27FC236}">
                <a16:creationId xmlns:a16="http://schemas.microsoft.com/office/drawing/2014/main" xmlns="" id="{43D063F0-D2AF-429F-B8F2-941BD9E94352}"/>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rot="21043994">
            <a:off x="350372" y="186731"/>
            <a:ext cx="3658395" cy="3089115"/>
          </a:xfrm>
          <a:prstGeom prst="rect">
            <a:avLst/>
          </a:prstGeom>
          <a:effectLst>
            <a:softEdge rad="635000"/>
          </a:effectLst>
          <a:scene3d>
            <a:camera prst="perspectiveAbove"/>
            <a:lightRig rig="threePt" dir="t"/>
          </a:scene3d>
        </p:spPr>
      </p:pic>
      <p:pic>
        <p:nvPicPr>
          <p:cNvPr id="8" name="Imagem 7">
            <a:extLst>
              <a:ext uri="{FF2B5EF4-FFF2-40B4-BE49-F238E27FC236}">
                <a16:creationId xmlns:a16="http://schemas.microsoft.com/office/drawing/2014/main" xmlns="" id="{3876FD50-27EF-4DF0-B9F6-73EEE82FDE2E}"/>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3591285" y="-235878"/>
            <a:ext cx="3283512" cy="3853398"/>
          </a:xfrm>
          <a:prstGeom prst="rect">
            <a:avLst/>
          </a:prstGeom>
          <a:effectLst>
            <a:softEdge rad="635000"/>
          </a:effectLst>
        </p:spPr>
      </p:pic>
      <p:pic>
        <p:nvPicPr>
          <p:cNvPr id="26" name="Imagem 25">
            <a:extLst>
              <a:ext uri="{FF2B5EF4-FFF2-40B4-BE49-F238E27FC236}">
                <a16:creationId xmlns:a16="http://schemas.microsoft.com/office/drawing/2014/main" xmlns="" id="{768F25EB-1757-40F4-BB5C-69E792263C7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917047">
            <a:off x="180559" y="2656379"/>
            <a:ext cx="2850206" cy="2479574"/>
          </a:xfrm>
          <a:prstGeom prst="rect">
            <a:avLst/>
          </a:prstGeom>
          <a:effectLst>
            <a:softEdge rad="635000"/>
          </a:effectLst>
        </p:spPr>
      </p:pic>
    </p:spTree>
    <p:extLst>
      <p:ext uri="{BB962C8B-B14F-4D97-AF65-F5344CB8AC3E}">
        <p14:creationId xmlns:p14="http://schemas.microsoft.com/office/powerpoint/2010/main" val="3136858430"/>
      </p:ext>
    </p:extLst>
  </p:cSld>
  <p:clrMapOvr>
    <a:masterClrMapping/>
  </p:clrMapOvr>
  <mc:AlternateContent xmlns:mc="http://schemas.openxmlformats.org/markup-compatibility/2006" xmlns:p14="http://schemas.microsoft.com/office/powerpoint/2010/main">
    <mc:Choice Requires="p14">
      <p:transition spd="slow" p14:dur="13000" advClick="0" advTm="190000">
        <p14:doors dir="vert"/>
        <p:sndAc>
          <p:stSnd loop="1">
            <p:snd r:embed="rId3" name="Fogao_de_Lenha__RolandoBoldrin.wav"/>
          </p:stSnd>
        </p:sndAc>
      </p:transition>
    </mc:Choice>
    <mc:Fallback xmlns="">
      <p:transition spd="slow" advClick="0" advTm="190000">
        <p:fade/>
        <p:sndAc>
          <p:stSnd loop="1">
            <p:snd r:embed="rId12" name="Fogao_de_Lenha__RolandoBoldr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4000"/>
                                        <p:tgtEl>
                                          <p:spTgt spid="2">
                                            <p:txEl>
                                              <p:pRg st="2" end="2"/>
                                            </p:txEl>
                                          </p:spTgt>
                                        </p:tgtEl>
                                      </p:cBhvr>
                                    </p:animEffect>
                                    <p:anim calcmode="lin" valueType="num">
                                      <p:cBhvr>
                                        <p:cTn id="8" dur="4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4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Effect transition="in" filter="fade">
                                      <p:cBhvr>
                                        <p:cTn id="13" dur="4000"/>
                                        <p:tgtEl>
                                          <p:spTgt spid="2">
                                            <p:txEl>
                                              <p:pRg st="3" end="3"/>
                                            </p:txEl>
                                          </p:spTgt>
                                        </p:tgtEl>
                                      </p:cBhvr>
                                    </p:animEffect>
                                    <p:anim calcmode="lin" valueType="num">
                                      <p:cBhvr>
                                        <p:cTn id="14" dur="4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5" dur="4000" fill="hold"/>
                                        <p:tgtEl>
                                          <p:spTgt spid="2">
                                            <p:txEl>
                                              <p:pRg st="3" end="3"/>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4000"/>
                                        <p:tgtEl>
                                          <p:spTgt spid="25"/>
                                        </p:tgtEl>
                                      </p:cBhvr>
                                    </p:animEffect>
                                    <p:anim calcmode="lin" valueType="num">
                                      <p:cBhvr>
                                        <p:cTn id="19" dur="4000" fill="hold"/>
                                        <p:tgtEl>
                                          <p:spTgt spid="25"/>
                                        </p:tgtEl>
                                        <p:attrNameLst>
                                          <p:attrName>ppt_x</p:attrName>
                                        </p:attrNameLst>
                                      </p:cBhvr>
                                      <p:tavLst>
                                        <p:tav tm="0">
                                          <p:val>
                                            <p:strVal val="#ppt_x"/>
                                          </p:val>
                                        </p:tav>
                                        <p:tav tm="100000">
                                          <p:val>
                                            <p:strVal val="#ppt_x"/>
                                          </p:val>
                                        </p:tav>
                                      </p:tavLst>
                                    </p:anim>
                                    <p:anim calcmode="lin" valueType="num">
                                      <p:cBhvr>
                                        <p:cTn id="20" dur="4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2" presetClass="entr" presetSubtype="12"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additive="base">
                                        <p:cTn id="24" dur="4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5" dur="4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26" fill="hold">
                            <p:stCondLst>
                              <p:cond delay="12000"/>
                            </p:stCondLst>
                            <p:childTnLst>
                              <p:par>
                                <p:cTn id="27" presetID="2" presetClass="entr" presetSubtype="12" fill="hold" nodeType="after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 calcmode="lin" valueType="num">
                                      <p:cBhvr additive="base">
                                        <p:cTn id="29" dur="4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0" dur="40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par>
                          <p:cTn id="31" fill="hold">
                            <p:stCondLst>
                              <p:cond delay="16000"/>
                            </p:stCondLst>
                            <p:childTnLst>
                              <p:par>
                                <p:cTn id="32" presetID="2" presetClass="entr" presetSubtype="12" fill="hold" nodeType="after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 calcmode="lin" valueType="num">
                                      <p:cBhvr additive="base">
                                        <p:cTn id="34" dur="4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5" dur="40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par>
                          <p:cTn id="36" fill="hold">
                            <p:stCondLst>
                              <p:cond delay="20000"/>
                            </p:stCondLst>
                            <p:childTnLst>
                              <p:par>
                                <p:cTn id="37" presetID="2" presetClass="entr" presetSubtype="12" fill="hold" nodeType="after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 calcmode="lin" valueType="num">
                                      <p:cBhvr additive="base">
                                        <p:cTn id="39" dur="4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0" dur="40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par>
                          <p:cTn id="41" fill="hold">
                            <p:stCondLst>
                              <p:cond delay="24000"/>
                            </p:stCondLst>
                            <p:childTnLst>
                              <p:par>
                                <p:cTn id="42" presetID="53" presetClass="entr" presetSubtype="528" fill="hold" nodeType="afterEffect">
                                  <p:stCondLst>
                                    <p:cond delay="0"/>
                                  </p:stCondLst>
                                  <p:childTnLst>
                                    <p:set>
                                      <p:cBhvr>
                                        <p:cTn id="43" dur="1" fill="hold">
                                          <p:stCondLst>
                                            <p:cond delay="0"/>
                                          </p:stCondLst>
                                        </p:cTn>
                                        <p:tgtEl>
                                          <p:spTgt spid="2">
                                            <p:txEl>
                                              <p:pRg st="9" end="9"/>
                                            </p:txEl>
                                          </p:spTgt>
                                        </p:tgtEl>
                                        <p:attrNameLst>
                                          <p:attrName>style.visibility</p:attrName>
                                        </p:attrNameLst>
                                      </p:cBhvr>
                                      <p:to>
                                        <p:strVal val="visible"/>
                                      </p:to>
                                    </p:set>
                                    <p:anim calcmode="lin" valueType="num">
                                      <p:cBhvr>
                                        <p:cTn id="44" dur="4500" fill="hold"/>
                                        <p:tgtEl>
                                          <p:spTgt spid="2">
                                            <p:txEl>
                                              <p:pRg st="9" end="9"/>
                                            </p:txEl>
                                          </p:spTgt>
                                        </p:tgtEl>
                                        <p:attrNameLst>
                                          <p:attrName>ppt_w</p:attrName>
                                        </p:attrNameLst>
                                      </p:cBhvr>
                                      <p:tavLst>
                                        <p:tav tm="0">
                                          <p:val>
                                            <p:fltVal val="0"/>
                                          </p:val>
                                        </p:tav>
                                        <p:tav tm="100000">
                                          <p:val>
                                            <p:strVal val="#ppt_w"/>
                                          </p:val>
                                        </p:tav>
                                      </p:tavLst>
                                    </p:anim>
                                    <p:anim calcmode="lin" valueType="num">
                                      <p:cBhvr>
                                        <p:cTn id="45" dur="45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46" dur="4500"/>
                                        <p:tgtEl>
                                          <p:spTgt spid="2">
                                            <p:txEl>
                                              <p:pRg st="9" end="9"/>
                                            </p:txEl>
                                          </p:spTgt>
                                        </p:tgtEl>
                                      </p:cBhvr>
                                    </p:animEffect>
                                    <p:anim calcmode="lin" valueType="num">
                                      <p:cBhvr>
                                        <p:cTn id="47" dur="4500" fill="hold"/>
                                        <p:tgtEl>
                                          <p:spTgt spid="2">
                                            <p:txEl>
                                              <p:pRg st="9" end="9"/>
                                            </p:txEl>
                                          </p:spTgt>
                                        </p:tgtEl>
                                        <p:attrNameLst>
                                          <p:attrName>ppt_x</p:attrName>
                                        </p:attrNameLst>
                                      </p:cBhvr>
                                      <p:tavLst>
                                        <p:tav tm="0">
                                          <p:val>
                                            <p:fltVal val="0.5"/>
                                          </p:val>
                                        </p:tav>
                                        <p:tav tm="100000">
                                          <p:val>
                                            <p:strVal val="#ppt_x"/>
                                          </p:val>
                                        </p:tav>
                                      </p:tavLst>
                                    </p:anim>
                                    <p:anim calcmode="lin" valueType="num">
                                      <p:cBhvr>
                                        <p:cTn id="48" dur="4500" fill="hold"/>
                                        <p:tgtEl>
                                          <p:spTgt spid="2">
                                            <p:txEl>
                                              <p:pRg st="9" end="9"/>
                                            </p:txEl>
                                          </p:spTgt>
                                        </p:tgtEl>
                                        <p:attrNameLst>
                                          <p:attrName>ppt_y</p:attrName>
                                        </p:attrNameLst>
                                      </p:cBhvr>
                                      <p:tavLst>
                                        <p:tav tm="0">
                                          <p:val>
                                            <p:fltVal val="0.5"/>
                                          </p:val>
                                        </p:tav>
                                        <p:tav tm="100000">
                                          <p:val>
                                            <p:strVal val="#ppt_y"/>
                                          </p:val>
                                        </p:tav>
                                      </p:tavLst>
                                    </p:anim>
                                  </p:childTnLst>
                                </p:cTn>
                              </p:par>
                            </p:childTnLst>
                          </p:cTn>
                        </p:par>
                        <p:par>
                          <p:cTn id="49" fill="hold">
                            <p:stCondLst>
                              <p:cond delay="28500"/>
                            </p:stCondLst>
                            <p:childTnLst>
                              <p:par>
                                <p:cTn id="50" presetID="53" presetClass="entr" presetSubtype="528" fill="hold" nodeType="afterEffect">
                                  <p:stCondLst>
                                    <p:cond delay="0"/>
                                  </p:stCondLst>
                                  <p:childTnLst>
                                    <p:set>
                                      <p:cBhvr>
                                        <p:cTn id="51" dur="1" fill="hold">
                                          <p:stCondLst>
                                            <p:cond delay="0"/>
                                          </p:stCondLst>
                                        </p:cTn>
                                        <p:tgtEl>
                                          <p:spTgt spid="2">
                                            <p:txEl>
                                              <p:pRg st="10" end="10"/>
                                            </p:txEl>
                                          </p:spTgt>
                                        </p:tgtEl>
                                        <p:attrNameLst>
                                          <p:attrName>style.visibility</p:attrName>
                                        </p:attrNameLst>
                                      </p:cBhvr>
                                      <p:to>
                                        <p:strVal val="visible"/>
                                      </p:to>
                                    </p:set>
                                    <p:anim calcmode="lin" valueType="num">
                                      <p:cBhvr>
                                        <p:cTn id="52" dur="45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53" dur="45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54" dur="4500"/>
                                        <p:tgtEl>
                                          <p:spTgt spid="2">
                                            <p:txEl>
                                              <p:pRg st="10" end="10"/>
                                            </p:txEl>
                                          </p:spTgt>
                                        </p:tgtEl>
                                      </p:cBhvr>
                                    </p:animEffect>
                                    <p:anim calcmode="lin" valueType="num">
                                      <p:cBhvr>
                                        <p:cTn id="55" dur="4500" fill="hold"/>
                                        <p:tgtEl>
                                          <p:spTgt spid="2">
                                            <p:txEl>
                                              <p:pRg st="10" end="10"/>
                                            </p:txEl>
                                          </p:spTgt>
                                        </p:tgtEl>
                                        <p:attrNameLst>
                                          <p:attrName>ppt_x</p:attrName>
                                        </p:attrNameLst>
                                      </p:cBhvr>
                                      <p:tavLst>
                                        <p:tav tm="0">
                                          <p:val>
                                            <p:fltVal val="0.5"/>
                                          </p:val>
                                        </p:tav>
                                        <p:tav tm="100000">
                                          <p:val>
                                            <p:strVal val="#ppt_x"/>
                                          </p:val>
                                        </p:tav>
                                      </p:tavLst>
                                    </p:anim>
                                    <p:anim calcmode="lin" valueType="num">
                                      <p:cBhvr>
                                        <p:cTn id="56" dur="4500" fill="hold"/>
                                        <p:tgtEl>
                                          <p:spTgt spid="2">
                                            <p:txEl>
                                              <p:pRg st="10" end="10"/>
                                            </p:txEl>
                                          </p:spTgt>
                                        </p:tgtEl>
                                        <p:attrNameLst>
                                          <p:attrName>ppt_y</p:attrName>
                                        </p:attrNameLst>
                                      </p:cBhvr>
                                      <p:tavLst>
                                        <p:tav tm="0">
                                          <p:val>
                                            <p:fltVal val="0.5"/>
                                          </p:val>
                                        </p:tav>
                                        <p:tav tm="100000">
                                          <p:val>
                                            <p:strVal val="#ppt_y"/>
                                          </p:val>
                                        </p:tav>
                                      </p:tavLst>
                                    </p:anim>
                                  </p:childTnLst>
                                </p:cTn>
                              </p:par>
                            </p:childTnLst>
                          </p:cTn>
                        </p:par>
                        <p:par>
                          <p:cTn id="57" fill="hold">
                            <p:stCondLst>
                              <p:cond delay="33000"/>
                            </p:stCondLst>
                            <p:childTnLst>
                              <p:par>
                                <p:cTn id="58" presetID="15" presetClass="entr" presetSubtype="0" fill="hold" grpId="0" nodeType="after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p:cTn id="60" dur="5250" fill="hold"/>
                                        <p:tgtEl>
                                          <p:spTgt spid="6"/>
                                        </p:tgtEl>
                                        <p:attrNameLst>
                                          <p:attrName>ppt_w</p:attrName>
                                        </p:attrNameLst>
                                      </p:cBhvr>
                                      <p:tavLst>
                                        <p:tav tm="0">
                                          <p:val>
                                            <p:fltVal val="0"/>
                                          </p:val>
                                        </p:tav>
                                        <p:tav tm="100000">
                                          <p:val>
                                            <p:strVal val="#ppt_w"/>
                                          </p:val>
                                        </p:tav>
                                      </p:tavLst>
                                    </p:anim>
                                    <p:anim calcmode="lin" valueType="num">
                                      <p:cBhvr>
                                        <p:cTn id="61" dur="5250" fill="hold"/>
                                        <p:tgtEl>
                                          <p:spTgt spid="6"/>
                                        </p:tgtEl>
                                        <p:attrNameLst>
                                          <p:attrName>ppt_h</p:attrName>
                                        </p:attrNameLst>
                                      </p:cBhvr>
                                      <p:tavLst>
                                        <p:tav tm="0">
                                          <p:val>
                                            <p:fltVal val="0"/>
                                          </p:val>
                                        </p:tav>
                                        <p:tav tm="100000">
                                          <p:val>
                                            <p:strVal val="#ppt_h"/>
                                          </p:val>
                                        </p:tav>
                                      </p:tavLst>
                                    </p:anim>
                                    <p:anim calcmode="lin" valueType="num">
                                      <p:cBhvr>
                                        <p:cTn id="62" dur="5250" fill="hold"/>
                                        <p:tgtEl>
                                          <p:spTgt spid="6"/>
                                        </p:tgtEl>
                                        <p:attrNameLst>
                                          <p:attrName>ppt_x</p:attrName>
                                        </p:attrNameLst>
                                      </p:cBhvr>
                                      <p:tavLst>
                                        <p:tav tm="0" fmla="#ppt_x+(cos(-2*pi*(1-$))*-#ppt_x-sin(-2*pi*(1-$))*(1-#ppt_y))*(1-$)">
                                          <p:val>
                                            <p:fltVal val="0"/>
                                          </p:val>
                                        </p:tav>
                                        <p:tav tm="100000">
                                          <p:val>
                                            <p:fltVal val="1"/>
                                          </p:val>
                                        </p:tav>
                                      </p:tavLst>
                                    </p:anim>
                                    <p:anim calcmode="lin" valueType="num">
                                      <p:cBhvr>
                                        <p:cTn id="63" dur="525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ODELO PRIORITÁRI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MINHAS MANHÃS COM CHEIRO DE CAFÉ</Template>
  <TotalTime>24</TotalTime>
  <Words>523</Words>
  <Application>Microsoft Office PowerPoint</Application>
  <PresentationFormat>Apresentação na tela (16:9)</PresentationFormat>
  <Paragraphs>37</Paragraphs>
  <Slides>9</Slides>
  <Notes>1</Notes>
  <HiddenSlides>0</HiddenSlides>
  <MMClips>0</MMClips>
  <ScaleCrop>false</ScaleCrop>
  <HeadingPairs>
    <vt:vector size="6" baseType="variant">
      <vt:variant>
        <vt:lpstr>Fontes usadas</vt:lpstr>
      </vt:variant>
      <vt:variant>
        <vt:i4>11</vt:i4>
      </vt:variant>
      <vt:variant>
        <vt:lpstr>Tema</vt:lpstr>
      </vt:variant>
      <vt:variant>
        <vt:i4>2</vt:i4>
      </vt:variant>
      <vt:variant>
        <vt:lpstr>Títulos de slides</vt:lpstr>
      </vt:variant>
      <vt:variant>
        <vt:i4>9</vt:i4>
      </vt:variant>
    </vt:vector>
  </HeadingPairs>
  <TitlesOfParts>
    <vt:vector size="22" baseType="lpstr">
      <vt:lpstr>Aharoni</vt:lpstr>
      <vt:lpstr>Arial</vt:lpstr>
      <vt:lpstr>Arial Black</vt:lpstr>
      <vt:lpstr>Calibri</vt:lpstr>
      <vt:lpstr>Cambria</vt:lpstr>
      <vt:lpstr>Cooper Black</vt:lpstr>
      <vt:lpstr>David</vt:lpstr>
      <vt:lpstr>Informal Roman</vt:lpstr>
      <vt:lpstr>Maiandra GD</vt:lpstr>
      <vt:lpstr>Times New Roman</vt:lpstr>
      <vt:lpstr>Wingdings 2</vt:lpstr>
      <vt:lpstr>MODELO PRIORITÁRIO</vt:lpstr>
      <vt:lpstr>2_Viagem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3</cp:revision>
  <dcterms:created xsi:type="dcterms:W3CDTF">2023-06-10T16:23:17Z</dcterms:created>
  <dcterms:modified xsi:type="dcterms:W3CDTF">2023-06-10T16:48:00Z</dcterms:modified>
  <cp:contentStatus/>
</cp:coreProperties>
</file>