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92" r:id="rId2"/>
  </p:sldMasterIdLst>
  <p:notesMasterIdLst>
    <p:notesMasterId r:id="rId18"/>
  </p:notesMasterIdLst>
  <p:sldIdLst>
    <p:sldId id="352" r:id="rId3"/>
    <p:sldId id="353" r:id="rId4"/>
    <p:sldId id="355" r:id="rId5"/>
    <p:sldId id="330" r:id="rId6"/>
    <p:sldId id="338" r:id="rId7"/>
    <p:sldId id="339" r:id="rId8"/>
    <p:sldId id="340" r:id="rId9"/>
    <p:sldId id="341" r:id="rId10"/>
    <p:sldId id="342" r:id="rId11"/>
    <p:sldId id="343" r:id="rId12"/>
    <p:sldId id="346" r:id="rId13"/>
    <p:sldId id="347" r:id="rId14"/>
    <p:sldId id="349" r:id="rId15"/>
    <p:sldId id="356" r:id="rId16"/>
    <p:sldId id="354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>
      <p:cViewPr varScale="1">
        <p:scale>
          <a:sx n="112" d="100"/>
          <a:sy n="112" d="100"/>
        </p:scale>
        <p:origin x="518" y="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D6AD9D4-CC19-4632-9F39-811514093071}" type="datetimeFigureOut">
              <a:rPr lang="fr-FR"/>
              <a:pPr>
                <a:defRPr/>
              </a:pPr>
              <a:t>23/02/2021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C8313AE-95FA-4C89-8CA4-5455E8231D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662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351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23/02/2021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98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23/02/2021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05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23/02/2021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02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912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23/02/2021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388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23/02/2021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57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38A4B-7136-49C5-A825-A23D127339FE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23/02/2021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885BA-99C5-4EB1-B5FC-FA70C8C3CBF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102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864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2941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321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592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D7B2A-6BF6-415F-8A44-DF0593E027A3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436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C16E-DE17-4CED-9E37-E10CCC3A19BC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3357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C03DA-2663-4D95-AEEC-C0B34D1E0949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560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7161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715E-34D4-4484-AC08-98DBE2F444EC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9920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B9B16-692F-4517-9EFA-E92E7DC01575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190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F85CD-6132-4A7D-8475-F4D0DB95BCA1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4402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671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37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22948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274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38082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9679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443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113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1172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0191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teliegalveas@gmail.com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7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4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5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vendraminiletras.blogspot.com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-5632"/>
            <a:ext cx="9144000" cy="5143500"/>
            <a:chOff x="0" y="0"/>
            <a:chExt cx="9144000" cy="6991350"/>
          </a:xfrm>
          <a:scene3d>
            <a:camera prst="orthographicFront"/>
            <a:lightRig rig="freezing" dir="t"/>
          </a:scene3d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81084" y="1241703"/>
            <a:ext cx="6307140" cy="3681907"/>
          </a:xfrm>
          <a:prstGeom prst="rect">
            <a:avLst/>
          </a:prstGeom>
          <a:scene3d>
            <a:camera prst="perspectiveLeft"/>
            <a:lightRig rig="threePt" dir="t"/>
          </a:scene3d>
        </p:spPr>
        <p:txBody>
          <a:bodyPr wrap="square">
            <a:prstTxWarp prst="textCurveUp">
              <a:avLst>
                <a:gd name="adj" fmla="val 7241"/>
              </a:avLst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pt-BR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Os </a:t>
            </a:r>
            <a:r>
              <a:rPr lang="pt-BR" sz="2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pintores da </a:t>
            </a:r>
            <a:r>
              <a:rPr lang="pt-BR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arte, como </a:t>
            </a:r>
            <a:r>
              <a:rPr lang="pt-BR" sz="2800" dirty="0" smtClean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Kleber </a:t>
            </a:r>
            <a:r>
              <a:rPr lang="pt-BR" sz="2800" dirty="0" err="1" smtClean="0">
                <a:ln w="0"/>
                <a:solidFill>
                  <a:srgbClr val="FFFF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Galvêas</a:t>
            </a:r>
            <a:r>
              <a:rPr lang="pt-BR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, produziu mais uma de suas obras, ao ar livre, que apresento no próximo slide.</a:t>
            </a:r>
          </a:p>
          <a:p>
            <a:endParaRPr lang="pt-BR" sz="2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r>
              <a:rPr lang="pt-BR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Sua intenção foi </a:t>
            </a:r>
            <a:r>
              <a:rPr lang="pt-BR" sz="2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capturar as tonalidades que os objetos </a:t>
            </a:r>
            <a:r>
              <a:rPr lang="pt-BR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refletiam conforme a iluminação </a:t>
            </a:r>
            <a:r>
              <a:rPr lang="pt-BR" sz="2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solar </a:t>
            </a:r>
            <a:r>
              <a:rPr lang="pt-BR" sz="2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lhe proporcionou nos determinados </a:t>
            </a:r>
            <a:r>
              <a:rPr lang="pt-BR" sz="2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momentos do dia.</a:t>
            </a:r>
          </a:p>
          <a:p>
            <a:endParaRPr lang="pt-BR" sz="240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endParaRPr lang="pt-BR" sz="2400" dirty="0" smtClean="0"/>
          </a:p>
          <a:p>
            <a:endParaRPr lang="pt-BR" sz="2400" dirty="0" smtClean="0">
              <a:solidFill>
                <a:srgbClr val="002060"/>
              </a:solidFill>
            </a:endParaRPr>
          </a:p>
          <a:p>
            <a:r>
              <a:rPr lang="pt-BR" sz="2400" dirty="0" smtClean="0">
                <a:solidFill>
                  <a:srgbClr val="002060"/>
                </a:solidFill>
              </a:rPr>
              <a:t>Esse </a:t>
            </a:r>
            <a:r>
              <a:rPr lang="pt-BR" sz="2400" dirty="0">
                <a:solidFill>
                  <a:srgbClr val="002060"/>
                </a:solidFill>
              </a:rPr>
              <a:t>movimento foi um divisor de águas para a pintura. Seus artistas não se </a:t>
            </a:r>
            <a:r>
              <a:rPr lang="pt-BR" sz="2400" dirty="0" smtClean="0">
                <a:solidFill>
                  <a:srgbClr val="002060"/>
                </a:solidFill>
              </a:rPr>
              <a:t>prendem </a:t>
            </a:r>
            <a:r>
              <a:rPr lang="pt-BR" sz="2400" dirty="0">
                <a:solidFill>
                  <a:srgbClr val="002060"/>
                </a:solidFill>
              </a:rPr>
              <a:t>aos ensinamentos do realismo acadêmico.</a:t>
            </a:r>
          </a:p>
          <a:p>
            <a:endParaRPr lang="pt-BR" sz="2400" dirty="0" smtClean="0">
              <a:solidFill>
                <a:srgbClr val="002060"/>
              </a:solidFill>
            </a:endParaRPr>
          </a:p>
          <a:p>
            <a:endParaRPr lang="pt-BR" sz="2400" dirty="0" smtClean="0">
              <a:solidFill>
                <a:srgbClr val="002060"/>
              </a:solidFill>
            </a:endParaRPr>
          </a:p>
          <a:p>
            <a:endParaRPr lang="pt-BR" sz="2400" dirty="0" smtClean="0">
              <a:solidFill>
                <a:srgbClr val="002060"/>
              </a:solidFill>
            </a:endParaRPr>
          </a:p>
          <a:p>
            <a:r>
              <a:rPr lang="pt-BR" sz="2400" dirty="0" smtClean="0">
                <a:solidFill>
                  <a:srgbClr val="002060"/>
                </a:solidFill>
              </a:rPr>
              <a:t>No </a:t>
            </a:r>
            <a:r>
              <a:rPr lang="pt-BR" sz="2400" dirty="0">
                <a:solidFill>
                  <a:srgbClr val="002060"/>
                </a:solidFill>
              </a:rPr>
              <a:t>entanto, foram influenciados pelas correntes positivistas da segunda metade do século XIX, as quais primavam pela precisão e o realismo</a:t>
            </a:r>
            <a:r>
              <a:rPr lang="pt-BR" sz="2400" dirty="0" smtClean="0">
                <a:solidFill>
                  <a:srgbClr val="002060"/>
                </a:solidFill>
              </a:rPr>
              <a:t>.</a:t>
            </a:r>
          </a:p>
          <a:p>
            <a:endParaRPr lang="pt-BR" sz="2400" dirty="0">
              <a:solidFill>
                <a:srgbClr val="002060"/>
              </a:solidFill>
            </a:endParaRPr>
          </a:p>
          <a:p>
            <a:endParaRPr lang="pt-BR" sz="2400" dirty="0" smtClean="0">
              <a:solidFill>
                <a:srgbClr val="FF0000"/>
              </a:solidFill>
              <a:latin typeface="Bodoni MT Black" panose="02070A03080606020203" pitchFamily="18" charset="0"/>
            </a:endParaRPr>
          </a:p>
          <a:p>
            <a:endParaRPr lang="pt-BR" sz="2400" dirty="0">
              <a:solidFill>
                <a:srgbClr val="FF0000"/>
              </a:solidFill>
              <a:latin typeface="Bodoni MT Black" panose="02070A03080606020203" pitchFamily="18" charset="0"/>
            </a:endParaRPr>
          </a:p>
          <a:p>
            <a:pPr algn="r"/>
            <a:endParaRPr lang="pt-BR" sz="2400" dirty="0">
              <a:solidFill>
                <a:srgbClr val="FF0000"/>
              </a:solidFill>
              <a:latin typeface="Bodoni MT Black" panose="02070A03080606020203" pitchFamily="18" charset="0"/>
            </a:endParaRPr>
          </a:p>
          <a:p>
            <a:endParaRPr lang="pt-BR" dirty="0" smtClean="0"/>
          </a:p>
          <a:p>
            <a:pPr algn="ctr"/>
            <a:endParaRPr lang="pt-BR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ctr"/>
            <a:endParaRPr lang="pt-BR" sz="1050" dirty="0">
              <a:solidFill>
                <a:srgbClr val="0070C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6803" y="440747"/>
            <a:ext cx="4622292" cy="68480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t-BR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PINTURA </a:t>
            </a:r>
          </a:p>
          <a:p>
            <a:pPr algn="ctr"/>
            <a:r>
              <a:rPr lang="pt-BR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IMPRESSIONISTA</a:t>
            </a:r>
            <a:endParaRPr lang="pt-BR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935" y="2379056"/>
            <a:ext cx="2506715" cy="209761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28" y="136536"/>
            <a:ext cx="2694322" cy="177495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7327192" y="1454925"/>
            <a:ext cx="94448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700" b="1" dirty="0" smtClean="0">
                <a:solidFill>
                  <a:srgbClr val="FFFF00"/>
                </a:solidFill>
              </a:rPr>
              <a:t>Foto Vilarejo de </a:t>
            </a:r>
          </a:p>
          <a:p>
            <a:pPr algn="ctr"/>
            <a:r>
              <a:rPr lang="pt-BR" sz="700" b="1" dirty="0" err="1" smtClean="0">
                <a:solidFill>
                  <a:srgbClr val="FFFF00"/>
                </a:solidFill>
              </a:rPr>
              <a:t>Gordes</a:t>
            </a:r>
            <a:endParaRPr lang="pt-BR" sz="7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700" b="1" dirty="0" smtClean="0">
                <a:solidFill>
                  <a:srgbClr val="FFFF00"/>
                </a:solidFill>
              </a:rPr>
              <a:t>Interior da França</a:t>
            </a:r>
            <a:endParaRPr lang="pt-BR" sz="7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948264" y="4198071"/>
            <a:ext cx="1908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TONINHO VENDRAMINI</a:t>
            </a:r>
          </a:p>
          <a:p>
            <a:pPr algn="ctr"/>
            <a:r>
              <a:rPr lang="pt-BR" sz="1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Editor/Formatador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794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0">
        <p:checker/>
        <p:sndAc>
          <p:stSnd loop="1">
            <p:snd r:embed="rId2" name="André Gagnon - When I Fall In Love.wav"/>
          </p:stSnd>
        </p:sndAc>
      </p:transition>
    </mc:Choice>
    <mc:Fallback xmlns="">
      <p:transition spd="slow" advClick="0" advTm="60000">
        <p:checker/>
        <p:sndAc>
          <p:stSnd loop="1">
            <p:snd r:embed="rId6" name="André Gagnon - When I Fall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0671" y="4271003"/>
            <a:ext cx="907815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100" dirty="0" smtClean="0">
                <a:solidFill>
                  <a:srgbClr val="FFFF00"/>
                </a:solidFill>
                <a:latin typeface="Google Sans"/>
              </a:rPr>
              <a:t> </a:t>
            </a:r>
            <a:r>
              <a:rPr lang="pt-BR" sz="11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Pintura Impressionista de Kleber </a:t>
            </a:r>
            <a:r>
              <a:rPr lang="pt-BR" sz="11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Galvêas</a:t>
            </a:r>
            <a:r>
              <a:rPr lang="pt-BR" sz="11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- Óleo sobre Tela/2019  Estrada para Convento da Penha / Vila Velha / ES.</a:t>
            </a:r>
            <a:endParaRPr lang="pt-BR" sz="11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Arial Black" panose="020B0A04020102020204" pitchFamily="34" charset="0"/>
                <a:hlinkClick r:id="rId3"/>
              </a:rPr>
              <a:t>ateliegalveas@gmail.com</a:t>
            </a:r>
            <a:endParaRPr lang="pt-BR" sz="20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www.galveas.com</a:t>
            </a:r>
            <a:endParaRPr lang="pt-BR" sz="2000" b="1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51102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6000">
        <p14:conveyor dir="l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62924" y="3676979"/>
            <a:ext cx="1478024" cy="126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7722020" y="3963464"/>
            <a:ext cx="981658" cy="150041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Chevron">
              <a:avLst/>
            </a:prstTxWarp>
            <a:spAutoFit/>
          </a:bodyPr>
          <a:lstStyle/>
          <a:p>
            <a:pPr algn="ctr"/>
            <a:r>
              <a:rPr lang="pt-BR" sz="15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Toninho</a:t>
            </a:r>
          </a:p>
        </p:txBody>
      </p:sp>
      <p:pic>
        <p:nvPicPr>
          <p:cNvPr id="40" name="Imagem 39" descr="Características das Corujas, Fotos e Tempo de Vida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722020" y="3981955"/>
            <a:ext cx="864903" cy="6245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CaixaDeTexto 7"/>
          <p:cNvSpPr txBox="1"/>
          <p:nvPr/>
        </p:nvSpPr>
        <p:spPr>
          <a:xfrm>
            <a:off x="7666366" y="4407341"/>
            <a:ext cx="1071140" cy="303995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pt-BR" sz="9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Vendramin</a:t>
            </a:r>
            <a:r>
              <a:rPr lang="pt-BR" sz="825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</a:t>
            </a:r>
          </a:p>
        </p:txBody>
      </p:sp>
      <p:sp>
        <p:nvSpPr>
          <p:cNvPr id="9" name="Retângulo 8"/>
          <p:cNvSpPr/>
          <p:nvPr/>
        </p:nvSpPr>
        <p:spPr>
          <a:xfrm>
            <a:off x="323528" y="1368655"/>
            <a:ext cx="2592288" cy="2308324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/>
              </a:rPr>
              <a:t>NÃO TENHA MEDO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/>
              </a:rPr>
              <a:t>DAS FAZES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/>
              </a:rPr>
              <a:t>DO VAZIO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531260" y="406318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 ente querido que se vai subitamente. </a:t>
            </a:r>
          </a:p>
          <a:p>
            <a:pPr algn="ctr"/>
            <a:r>
              <a:rPr lang="pt-BR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Uma carreira que termina de repente. </a:t>
            </a:r>
          </a:p>
          <a:p>
            <a:pPr algn="ctr"/>
            <a:r>
              <a:rPr lang="pt-BR" dirty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0842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1000">
        <p14:ferris dir="l"/>
        <p:sndAc>
          <p:stSnd loop="1">
            <p:snd r:embed="rId2" name="Andre Rieu - Serenade - Toselli 1[1].35 cut.wav"/>
          </p:stSnd>
        </p:sndAc>
      </p:transition>
    </mc:Choice>
    <mc:Fallback xmlns="">
      <p:transition spd="slow" advClick="0" advTm="41000">
        <p:fade/>
        <p:sndAc>
          <p:stSnd loop="1">
            <p:snd r:embed="rId6" name="Andre Rieu - Serenade - Toselli 1[1].35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4067944" y="195486"/>
            <a:ext cx="4896544" cy="4896544"/>
          </a:xfrm>
          <a:prstGeom prst="doubleWave">
            <a:avLst>
              <a:gd name="adj1" fmla="val 3243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mudanças que surgem, muitas delas, tão grandes,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nos deixam desorientados e alarmados.  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tristeza é a primeira ,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qual lamentamos o que está perdido.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pt-BR" sz="2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024" y="-34516"/>
            <a:ext cx="9224047" cy="521253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0427"/>
            <a:ext cx="3744416" cy="49291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6201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conveyor dir="l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251520" y="123478"/>
            <a:ext cx="5184576" cy="4896544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8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momento doloroso. </a:t>
            </a:r>
            <a:r>
              <a:rPr lang="pt-BR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</a:t>
            </a:r>
            <a:r>
              <a:rPr lang="pt-B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período de clareza, </a:t>
            </a:r>
            <a:endParaRPr lang="pt-BR" sz="36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pois cada experiência, quando plenamente compreendida, </a:t>
            </a:r>
            <a:r>
              <a:rPr lang="pt-BR" sz="28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permite fazer </a:t>
            </a:r>
            <a:r>
              <a:rPr lang="pt-BR" sz="28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uma limpeza profunda de toda a velha dor. </a:t>
            </a:r>
            <a:endParaRPr lang="pt-BR" sz="48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  <a:p>
            <a:pPr algn="ctr">
              <a:spcAft>
                <a:spcPts val="0"/>
              </a:spcAft>
            </a:pPr>
            <a:endParaRPr lang="pt-BR" sz="32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pt-BR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956" y="581261"/>
            <a:ext cx="4102044" cy="40324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1438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4572000" y="339502"/>
            <a:ext cx="4464496" cy="4716524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788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 Light" panose="020F03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788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 Light" panose="020F03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788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 Light" panose="020F03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 Light" panose="020F03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Em cada episódio de profunda tristeza, </a:t>
            </a:r>
            <a:r>
              <a:rPr lang="pt-BR" sz="28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BR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coração quebrado se arqueia e </a:t>
            </a:r>
            <a:r>
              <a:rPr lang="pt-BR" sz="28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dispara uma flecha,</a:t>
            </a:r>
            <a:r>
              <a:rPr lang="pt-BR" sz="36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pt-BR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a partir daí, a energia das velhas feridas pode ser liberada.</a:t>
            </a:r>
            <a:r>
              <a:rPr lang="pt-BR" sz="20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 Light" panose="020F0302020204030204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 Light" panose="020F0302020204030204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36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pt-BR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9242"/>
            <a:ext cx="3456384" cy="45964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61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ferris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2123728" y="267494"/>
            <a:ext cx="5040560" cy="4608512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dirty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Antigas dor</a:t>
            </a:r>
            <a:r>
              <a:rPr lang="pt-BR" sz="28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2800" dirty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de vidas passadas, da infância, </a:t>
            </a:r>
            <a:endParaRPr lang="pt-BR" sz="3200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dirty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desapontamentos da vida atual, </a:t>
            </a:r>
            <a:r>
              <a:rPr lang="pt-BR" sz="2800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tudo </a:t>
            </a:r>
            <a:r>
              <a:rPr lang="pt-BR" sz="2800" dirty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que </a:t>
            </a:r>
            <a:r>
              <a:rPr lang="pt-BR" sz="2800" dirty="0" smtClean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esteve trancado </a:t>
            </a:r>
            <a:r>
              <a:rPr lang="pt-BR" sz="2800" dirty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coração, </a:t>
            </a:r>
            <a:endParaRPr lang="pt-BR" sz="3200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dirty="0">
                <a:solidFill>
                  <a:srgbClr val="7030A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pode ser sentido e, eventualmente, liberado. </a:t>
            </a:r>
            <a:endParaRPr lang="pt-BR" sz="3200" dirty="0">
              <a:solidFill>
                <a:srgbClr val="7030A0"/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7494"/>
            <a:ext cx="2251435" cy="45365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5271" y="339502"/>
            <a:ext cx="2483768" cy="43924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159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67544" y="339502"/>
            <a:ext cx="3672408" cy="4717958"/>
          </a:xfrm>
          <a:prstGeom prst="rect">
            <a:avLst/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lágrimas, como a água, nos limpam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ajudam a manter o nosso coração aberto; se contidas, criam </a:t>
            </a: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  endurecimento e uma obstrução no coração,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nos paralisa e nos impede o estado de amor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procuramos para dar e receber.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é um momento sagrado e tem o seu propósito de cura. </a:t>
            </a:r>
            <a:r>
              <a:rPr lang="pt-BR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39502"/>
            <a:ext cx="3827161" cy="47179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1400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:fade/>
        <p:sndAc>
          <p:stSnd loop="1">
            <p:snd r:embed="rId2" name="Andre Rieu - Edelweiss.wav"/>
          </p:stSnd>
        </p:sndAc>
      </p:transition>
    </mc:Choice>
    <mc:Fallback xmlns="">
      <p:transition spd="slow" advClick="0" advTm="31000">
        <p:fade/>
        <p:sndAc>
          <p:stSnd loop="1">
            <p:snd r:embed="rId4" name="Andre Rieu - Edelwe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107504" y="123478"/>
            <a:ext cx="4320480" cy="4890289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segunda fase do vazio  acontece quando a tristeza está quase esgotada.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dor começa a diminuir e nós aceitamos os fatos.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53671"/>
            <a:ext cx="3304516" cy="48600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9961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prism isContent="1" isInverted="1"/>
        <p:sndAc>
          <p:stSnd loop="1">
            <p:snd r:embed="rId2" name="Andre_Rieu_Ave_Maria_Loop_Edmen.wav"/>
          </p:stSnd>
        </p:sndAc>
      </p:transition>
    </mc:Choice>
    <mc:Fallback xmlns="">
      <p:transition spd="slow" advClick="0" advTm="30000">
        <p:fade/>
        <p:sndAc>
          <p:stSnd loop="1">
            <p:snd r:embed="rId4" name="Andre_Rieu_Ave_Maria_Loop_Ed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4788024" y="267494"/>
            <a:ext cx="4176464" cy="4554506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Nesse momento, surge um vislumbre da nova vida,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novos sonhos começam a se formar.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/>
            </a:endParaRPr>
          </a:p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pt-BR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01" y="267494"/>
            <a:ext cx="4032448" cy="44831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414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4000">
        <p14:prism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64088" y="267494"/>
            <a:ext cx="3564396" cy="4536504"/>
          </a:xfrm>
          <a:prstGeom prst="rect">
            <a:avLst/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6"/>
            </a:solidFill>
          </a:ln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4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fase é de potencial muito grande, </a:t>
            </a:r>
            <a:endParaRPr lang="pt-BR" sz="3200" b="1" dirty="0">
              <a:ln w="22225">
                <a:solidFill>
                  <a:schemeClr val="accent4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4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quando começamos a decidir para onde apontarmos a flecha,</a:t>
            </a:r>
            <a:endParaRPr lang="pt-BR" sz="3200" b="1" dirty="0">
              <a:ln w="22225">
                <a:solidFill>
                  <a:schemeClr val="accent4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ln w="22225">
                  <a:solidFill>
                    <a:schemeClr val="accent4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criando um novo capítulo em nossas vidas. </a:t>
            </a:r>
            <a:endParaRPr lang="pt-BR" sz="4800" b="1" dirty="0">
              <a:ln w="22225">
                <a:solidFill>
                  <a:schemeClr val="accent4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0520"/>
            <a:ext cx="9224047" cy="521253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44" y="843558"/>
            <a:ext cx="5055144" cy="33843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7832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9000">
        <p:wheel spokes="1"/>
      </p:transition>
    </mc:Choice>
    <mc:Fallback xmlns="">
      <p:transition spd="slow" advClick="0" advTm="29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179512" y="195486"/>
            <a:ext cx="4608512" cy="4731990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importa quão profunda seja a perda, </a:t>
            </a:r>
            <a:endParaRPr lang="pt-BR" sz="28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 sempre um novo capítulo, um novo início esperando,</a:t>
            </a: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momento no qual nós começamos a definir</a:t>
            </a:r>
            <a:endParaRPr lang="pt-BR" sz="28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intenção da nova jornada à frente.</a:t>
            </a:r>
            <a:endParaRPr lang="pt-BR" sz="4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alibri" panose="020F0502020204030204"/>
            </a:endParaRPr>
          </a:p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pt-BR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51470"/>
            <a:ext cx="9108504" cy="5092030"/>
          </a:xfrm>
          <a:prstGeom prst="rect">
            <a:avLst/>
          </a:prstGeom>
          <a:noFill/>
          <a:ln w="76200">
            <a:solidFill>
              <a:srgbClr val="EEECE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88505"/>
            <a:ext cx="2808312" cy="48788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006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:comb/>
      </p:transition>
    </mc:Choice>
    <mc:Fallback xmlns="">
      <p:transition spd="slow" advClick="0" advTm="31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ulado duplo 2"/>
          <p:cNvSpPr/>
          <p:nvPr/>
        </p:nvSpPr>
        <p:spPr>
          <a:xfrm>
            <a:off x="251520" y="228162"/>
            <a:ext cx="4536504" cy="4719852"/>
          </a:xfrm>
          <a:prstGeom prst="doubleWave">
            <a:avLst>
              <a:gd name="adj1" fmla="val 6250"/>
              <a:gd name="adj2" fmla="val -3652"/>
            </a:avLst>
          </a:prstGeom>
          <a:gradFill>
            <a:gsLst>
              <a:gs pos="0">
                <a:srgbClr val="0070C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pt-BR" sz="21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1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Ao olharmos o que já terminou, </a:t>
            </a:r>
            <a:endParaRPr lang="pt-BR" sz="21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1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podemos ver que, talvez, partes disto </a:t>
            </a:r>
            <a:endParaRPr lang="pt-BR" sz="21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1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fossem um verdadeiro reflexo de quem nós somos, </a:t>
            </a:r>
            <a:endParaRPr lang="pt-BR" sz="21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1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partir daí, criamos algo que melhor combine </a:t>
            </a:r>
            <a:endParaRPr lang="pt-BR" sz="21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21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o nosso atual momento. </a:t>
            </a:r>
            <a:endParaRPr lang="pt-BR" sz="21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15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2100" b="1" dirty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pt-BR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28162"/>
            <a:ext cx="3511624" cy="46805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VÍDEO - LA VOZ: Esta noche, gran &lt;strong&gt;Final&lt;/strong&gt; en directo de 'La Voz'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083918"/>
            <a:ext cx="1224136" cy="6940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252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1000">
        <p14:flythrough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24.jpe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" y="1"/>
            <a:ext cx="9135541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74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">
        <p14:warp dir="in"/>
        <p:sndAc>
          <p:stSnd loop="1">
            <p:snd r:embed="rId2" name="Céu de Santo Amaro - Flavio Venturini e Caetano Veloso.wav"/>
          </p:stSnd>
        </p:sndAc>
      </p:transition>
    </mc:Choice>
    <mc:Fallback xmlns="">
      <p:transition spd="slow" advClick="0" advTm="18000">
        <p:fade/>
        <p:sndAc>
          <p:stSnd loop="1">
            <p:snd r:embed="rId4" name="Céu de Santo Amaro - Flavio Venturini e Caetano Velos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129828" y="76168"/>
            <a:ext cx="3024335" cy="4990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8"/>
            <a:r>
              <a:rPr lang="pt-BR" sz="2803" b="1" i="1" dirty="0">
                <a:solidFill>
                  <a:srgbClr val="146194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 defTabSz="914378"/>
            <a:r>
              <a:rPr lang="pt-BR" sz="2000" b="1" i="1" dirty="0">
                <a:solidFill>
                  <a:srgbClr val="146194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2102" b="1" dirty="0">
              <a:solidFill>
                <a:srgbClr val="E87D3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endParaRPr lang="pt-BR" sz="2102" b="1" dirty="0" smtClean="0">
              <a:solidFill>
                <a:srgbClr val="E87D3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 smtClean="0">
                <a:solidFill>
                  <a:srgbClr val="E87D3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2102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Abertura/Acompanhamento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Orquestrações de músicas clássicas</a:t>
            </a:r>
            <a:endParaRPr lang="pt-BR" sz="2102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102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</a:t>
            </a:r>
            <a:r>
              <a:rPr lang="pt-BR" sz="2102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Piano </a:t>
            </a:r>
            <a:r>
              <a:rPr lang="pt-BR" sz="2102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102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endParaRPr lang="pt-BR" sz="2102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102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Céu de Santo Amaro</a:t>
            </a:r>
          </a:p>
          <a:p>
            <a:pPr algn="ctr" defTabSz="914378"/>
            <a:endParaRPr lang="pt-BR" sz="2102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Cantores: </a:t>
            </a:r>
            <a:endParaRPr lang="pt-BR" sz="2102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/>
            <a:r>
              <a:rPr lang="pt-BR" sz="2102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Caetano Veloso e Flávio Venturini </a:t>
            </a:r>
            <a:endParaRPr lang="pt-BR" sz="1752" dirty="0">
              <a:solidFill>
                <a:srgbClr val="002060"/>
              </a:solidFill>
              <a:latin typeface="Century Gothic" panose="020B0502020202020204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150322" y="3908513"/>
            <a:ext cx="5836097" cy="117724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914378"/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914378"/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3"/>
              </a:rPr>
              <a:t>http</a:t>
            </a:r>
            <a:r>
              <a:rPr lang="pt-BR" sz="1600" u="sng" dirty="0">
                <a:ln w="0"/>
                <a:solidFill>
                  <a:srgbClr val="052F6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3"/>
              </a:rPr>
              <a:t>://vendraminiletras.blogspot.com</a:t>
            </a: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3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914378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defTabSz="914378"/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67220" lvl="2" algn="ctr" defTabSz="914378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 ACADÊMICO  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 rot="21408598">
            <a:off x="4594107" y="2538345"/>
            <a:ext cx="438960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8"/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(adaptação do texto – </a:t>
            </a:r>
          </a:p>
          <a:p>
            <a:pPr algn="ctr" defTabSz="914378"/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não tenha medo das fases do vazio)</a:t>
            </a:r>
            <a:endParaRPr lang="pt-BR" sz="16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914378"/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FORMATAÇÃO  DO CONTEXTO / EDIÇÃO</a:t>
            </a:r>
            <a:endParaRPr lang="pt-BR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914378"/>
            <a:r>
              <a:rPr lang="pt-BR" sz="2400" b="1" i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rgbClr val="E87D37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200" b="1" i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rgbClr val="E87D37">
                      <a:lumMod val="60000"/>
                      <a:lumOff val="4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3200" b="1" i="1" u="sng" dirty="0">
              <a:ln w="9525">
                <a:solidFill>
                  <a:prstClr val="black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rgbClr val="E87D37">
                    <a:lumMod val="60000"/>
                    <a:lumOff val="40000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2" name="Picture 7" descr="j033086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380" y="76168"/>
            <a:ext cx="2590038" cy="2495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33"/>
          <p:cNvSpPr>
            <a:spLocks noChangeArrowheads="1"/>
          </p:cNvSpPr>
          <p:nvPr/>
        </p:nvSpPr>
        <p:spPr bwMode="auto">
          <a:xfrm>
            <a:off x="0" y="0"/>
            <a:ext cx="9117945" cy="51435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800812" eaLnBrk="0" hangingPunct="0">
              <a:defRPr/>
            </a:pPr>
            <a:endParaRPr lang="pt-BR" sz="2336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1885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50000">
        <p14:flythrough/>
      </p:transition>
    </mc:Choice>
    <mc:Fallback xmlns="">
      <p:transition spd="slow" advClick="0" advTm="2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 decel="100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0" decel="100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 decel="100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6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 decel="100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0"/>
                            </p:stCondLst>
                            <p:childTnLst>
                              <p:par>
                                <p:cTn id="7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0" decel="100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0"/>
                            </p:stCondLst>
                            <p:childTnLst>
                              <p:par>
                                <p:cTn id="8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0" decel="100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0" decel="10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decel="10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decel="100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0"/>
                            </p:stCondLst>
                            <p:childTnLst>
                              <p:par>
                                <p:cTn id="9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4000" decel="100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4000" decel="100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0"/>
                            </p:stCondLst>
                            <p:childTnLst>
                              <p:par>
                                <p:cTn id="1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4000" decel="100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4000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0"/>
                            </p:stCondLst>
                            <p:childTnLst>
                              <p:par>
                                <p:cTn id="1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4000" decel="100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4000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5000"/>
                            </p:stCondLst>
                            <p:childTnLst>
                              <p:par>
                                <p:cTn id="12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NÃO TENHA MEDO DAS FASES DO VAZIO REFORMATAR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IMPRESSIONISMO E NÃO TENHA MEDO DAS FASES DO VAZIO</Template>
  <TotalTime>3</TotalTime>
  <Words>470</Words>
  <Application>Microsoft Office PowerPoint</Application>
  <PresentationFormat>Apresentação na tela (16:9)</PresentationFormat>
  <Paragraphs>133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31" baseType="lpstr">
      <vt:lpstr>Aharoni</vt:lpstr>
      <vt:lpstr>Arial</vt:lpstr>
      <vt:lpstr>Arial Black</vt:lpstr>
      <vt:lpstr>Bodoni MT Black</vt:lpstr>
      <vt:lpstr>Bookman Old Style</vt:lpstr>
      <vt:lpstr>Britannic Bold</vt:lpstr>
      <vt:lpstr>Calibri</vt:lpstr>
      <vt:lpstr>Calibri Light</vt:lpstr>
      <vt:lpstr>Century Gothic</vt:lpstr>
      <vt:lpstr>David</vt:lpstr>
      <vt:lpstr>Google Sans</vt:lpstr>
      <vt:lpstr>Maiandra GD</vt:lpstr>
      <vt:lpstr>Times New Roman</vt:lpstr>
      <vt:lpstr>Wingdings 3</vt:lpstr>
      <vt:lpstr>NÃO TENHA MEDO DAS FASES DO VAZIO REFORMATAR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2021-02-23T22:35:07Z</dcterms:created>
  <dcterms:modified xsi:type="dcterms:W3CDTF">2021-02-23T22:38:29Z</dcterms:modified>
</cp:coreProperties>
</file>