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  <p:sldMasterId id="2147483912" r:id="rId2"/>
    <p:sldMasterId id="2147483924" r:id="rId3"/>
  </p:sldMasterIdLst>
  <p:notesMasterIdLst>
    <p:notesMasterId r:id="rId16"/>
  </p:notesMasterIdLst>
  <p:sldIdLst>
    <p:sldId id="304" r:id="rId4"/>
    <p:sldId id="305" r:id="rId5"/>
    <p:sldId id="288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300" r:id="rId14"/>
    <p:sldId id="307" r:id="rId1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701" y="-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16/04/2020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2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8110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1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36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658642-34D0-4012-B28C-FDA67A891C4C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68B8A9-287C-4993-9D7F-B4AEA4360638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6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54864" indent="0" algn="l">
              <a:buNone/>
              <a:defRPr sz="1500">
                <a:solidFill>
                  <a:schemeClr val="tx1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195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195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AE857-FFCB-44E0-A2F3-56D638984561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64CFC-01A0-4535-96E4-61B20D2A8805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151337"/>
            <a:ext cx="4040188" cy="563165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tx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7" y="1151337"/>
            <a:ext cx="4041775" cy="563165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tx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1" y="1771651"/>
            <a:ext cx="4040188" cy="2822972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7" y="1771651"/>
            <a:ext cx="4041775" cy="2822972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165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2" y="1143001"/>
            <a:ext cx="3008313" cy="3451622"/>
          </a:xfrm>
        </p:spPr>
        <p:txBody>
          <a:bodyPr/>
          <a:lstStyle>
            <a:lvl1pPr marL="0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04790"/>
            <a:ext cx="5111751" cy="4389835"/>
          </a:xfrm>
        </p:spPr>
        <p:txBody>
          <a:bodyPr/>
          <a:lstStyle>
            <a:lvl1pPr>
              <a:defRPr sz="1950"/>
            </a:lvl1pPr>
            <a:lvl2pPr>
              <a:defRPr sz="1800"/>
            </a:lvl2pPr>
            <a:lvl3pPr>
              <a:defRPr sz="1650"/>
            </a:lvl3pPr>
            <a:lvl4pPr>
              <a:defRPr sz="150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15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indent="0" algn="l" rtl="0" eaLnBrk="1" latinLnBrk="0" hangingPunct="1">
              <a:buNone/>
              <a:defRPr sz="2400"/>
            </a:lvl1pPr>
          </a:lstStyle>
          <a:p>
            <a:pPr marL="0" algn="l" rtl="0" eaLnBrk="1" latinLnBrk="0" hangingPunct="1"/>
            <a:r>
              <a:rPr kumimoji="0" lang="pt-B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05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8117796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3987280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196105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4338686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5292892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3624371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5311237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1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873702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861667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4298520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792237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tx2">
                    <a:shade val="75000"/>
                  </a:schemeClr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24617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64349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9"/>
            <a:ext cx="8458201" cy="914401"/>
          </a:xfrm>
        </p:spPr>
        <p:txBody>
          <a:bodyPr anchor="b"/>
          <a:lstStyle>
            <a:lvl1pPr marL="0" indent="0" algn="r">
              <a:buNone/>
              <a:defRPr sz="15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2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4988012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38734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35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35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5" y="987031"/>
            <a:ext cx="4288536" cy="2956322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4529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94951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54961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4"/>
            <a:ext cx="8458201" cy="390525"/>
          </a:xfrm>
        </p:spPr>
        <p:txBody>
          <a:bodyPr anchor="ctr"/>
          <a:lstStyle>
            <a:lvl1pPr algn="l">
              <a:buNone/>
              <a:defRPr sz="15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5" y="457201"/>
            <a:ext cx="3008315" cy="3600450"/>
          </a:xfrm>
        </p:spPr>
        <p:txBody>
          <a:bodyPr/>
          <a:lstStyle>
            <a:lvl1pPr marL="0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4" y="457201"/>
            <a:ext cx="5340351" cy="360045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54094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15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05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25105276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29363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3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43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9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16/04/2020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9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9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075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11480" indent="-30861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651510" indent="-212598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0392" indent="-17145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1650" kern="1200">
          <a:solidFill>
            <a:schemeClr val="tx1"/>
          </a:solidFill>
          <a:latin typeface="+mn-lt"/>
          <a:ea typeface="+mn-ea"/>
          <a:cs typeface="+mn-cs"/>
        </a:defRPr>
      </a:lvl3pPr>
      <a:lvl4pPr marL="1014984" indent="-13716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159002" indent="-13716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323594" indent="-13716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1474470" indent="-13716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625346" indent="-13716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76222" indent="-13716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5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16/04/2020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4354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2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16/04/2020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9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2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1848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27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257175" indent="-257175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57213" indent="-21431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2pPr>
      <a:lvl3pPr marL="857250" indent="-1714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00150" indent="-1714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4pPr>
      <a:lvl5pPr marL="15430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5pPr>
      <a:lvl6pPr marL="18859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22288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717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2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914650" indent="-17145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3086803" y="884025"/>
            <a:ext cx="4253067" cy="22953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prstTxWarp prst="textDeflateInflate">
              <a:avLst>
                <a:gd name="adj" fmla="val 59870"/>
              </a:avLst>
            </a:prstTxWarp>
            <a:spAutoFit/>
          </a:bodyPr>
          <a:lstStyle/>
          <a:p>
            <a:pPr algn="ctr"/>
            <a:r>
              <a:rPr lang="pt-BR" sz="405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A FONTANA </a:t>
            </a:r>
          </a:p>
          <a:p>
            <a:pPr algn="ctr"/>
            <a:endParaRPr lang="pt-BR" sz="405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pt-BR" sz="405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DI TREVI</a:t>
            </a:r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</a:p>
          <a:p>
            <a:pPr algn="ctr"/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pt-BR" sz="49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</a:p>
          <a:p>
            <a:pPr algn="ctr"/>
            <a:r>
              <a:rPr lang="pt-BR" sz="2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 </a:t>
            </a:r>
            <a:r>
              <a:rPr lang="pt-BR" sz="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  </a:t>
            </a:r>
            <a:endParaRPr lang="pt-BR" sz="788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8758760"/>
      </p:ext>
    </p:extLst>
  </p:cSld>
  <p:clrMapOvr>
    <a:masterClrMapping/>
  </p:clrMapOvr>
  <p:transition spd="slow" advClick="0" advTm="13000">
    <p:fade/>
    <p:sndAc>
      <p:stSnd loop="1">
        <p:snd r:embed="rId3" name="A fonte dos Desej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643042" y="3143254"/>
            <a:ext cx="6169391" cy="178594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prstTxWarp prst="textDeflateInflate">
              <a:avLst>
                <a:gd name="adj" fmla="val 5998"/>
              </a:avLst>
            </a:prstTxWarp>
            <a:spAutoFit/>
          </a:bodyPr>
          <a:lstStyle/>
          <a:p>
            <a:pPr algn="ctr"/>
            <a:endParaRPr lang="pt-BR" sz="33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pt-BR" sz="33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</a:p>
          <a:p>
            <a:pPr algn="ctr"/>
            <a:endParaRPr lang="pt-BR" sz="33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pt-BR" sz="49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angSong" panose="02010609060101010101" pitchFamily="49" charset="-122"/>
                <a:ea typeface="FangSong" panose="02010609060101010101" pitchFamily="49" charset="-122"/>
              </a:rPr>
              <a:t>SECOU... </a:t>
            </a:r>
          </a:p>
          <a:p>
            <a:pPr algn="ctr"/>
            <a:r>
              <a:rPr lang="pt-BR" sz="2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 </a:t>
            </a:r>
            <a:r>
              <a:rPr lang="pt-BR" sz="9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</a:rPr>
              <a:t>  </a:t>
            </a:r>
            <a:endParaRPr lang="pt-BR" sz="788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430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13000">
        <p14:flip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142858"/>
            <a:ext cx="8286808" cy="487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600075" algn="l"/>
              </a:tabLst>
            </a:pPr>
            <a:endParaRPr lang="pt-PT" dirty="0" smtClean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P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 Fontana di Trevi é a maior fonte barroca de Roma e, provavelmente, a mais famosa do mundo. Construída em 1735, está situada no cruzamento de três ruas e faz parte da história da cidade. Antigamente, era habitual construir uma fonte onde os aquedutos terminavam, no caso em questão, marcando o final do Aqua Virgo, um aqueduto de grande valor simbólico.</a:t>
            </a:r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P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PT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P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No local você também poderá ver a magnífica estátua do deus Netuno, representado sobre um carro em forma de concha puxado por dois cavalos-marinhos, que foi protagonista de várias cenas da história do cinema. Entre essas cenas, a mais famosa é, indubitavelmente, a do filme La Dolce Vita, dirigida pelo cineasta italiano Federico Fellini.</a:t>
            </a:r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P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PT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P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Além disso, desde a rodagem do filme "Three Coins in the Fountain", que em português recebeu o título de "A Fonte dos Desejos", a tradição diz que, se você jogar uma moeda na fonte voltará a visitar a cidade. </a:t>
            </a:r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P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 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6374"/>
      </p:ext>
    </p:extLst>
  </p:cSld>
  <p:clrMapOvr>
    <a:masterClrMapping/>
  </p:clrMapOvr>
  <p:transition spd="slow" advClick="0" advTm="4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1472" y="428610"/>
            <a:ext cx="78581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Após um dia repleto de passeios pela magnífica cidade eterna, voltamos ao nosso hotel e combinamos um jantar à italiana. </a:t>
            </a: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Chegamos ao restaurante e o encontramos com muitas pessoas festejando algum acontecimento especial. A noite estava agradabilíssima, um burburinho gostoso contagiava o ambiente, era tudo estupendo! 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Verificamos o cardápio e escolhemos como “prima portata” (primeiro prato), uma massa, que chegou com um aroma espetacular, deixando nossos olhos e o paladar satisfeitos e com uma ansiedade em saboreá-la, provocando uma salivação borbulhante, quase explodindo nos dentes.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O resultado não foi outro: excelente, coisa que somente “aquela gente” sabe fazer. O vinho escolhido foi um belo “rosso” (tinto) da região Piemontês, também perfeito. 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165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45000">
        <p14:reveal/>
      </p:transition>
    </mc:Choice>
    <mc:Fallback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285734"/>
            <a:ext cx="87154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Durante a conversa do que iríamos fazer no dia seguinte, sorvíamos goles saborosos do precioso líquido, fazendo a apologia ao “Dionísio”, o Deus do Vinho, que, sem duvida, estava presente, nos inspirando embalando e elevando o pensamento para as coisas belas da vida.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Ficamos pensando como teria sido a sua preparação, imaginado aqueles vinhedos adorados pelos amantes da bebida; era o Dionísio continuando a nos motivar para o assunto.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Durante o jantar, planejamos conhecer no dia seguinte, a “Fontana di Trevi”, porque na viagem anterior, escapou a oportunidade, já que acabamos escolhendo conhecer Nápoles, Pompéia e a Ilha de Capri.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 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Saímos com aqueles apetrechos de turistas (máquina fotográfica, óculos de sol, mapas etc.) em direção ao combinado e traçado na noite anterior. </a:t>
            </a:r>
            <a:endParaRPr lang="pt-BR" sz="1600" b="1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818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40000">
        <p:pull/>
      </p:transition>
    </mc:Choice>
    <mc:Fallback>
      <p:transition spd="slow" advClick="0" advTm="40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596" y="500048"/>
            <a:ext cx="82868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dirty="0" smtClean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Os caminhos percorridos foram aqueles de que mais gostamos, “metendo as caras”, ou seja, a pé, de metrô e ônibus, nada rotulado, falando um pouco de italiano, inglês e jogando umas frases em português, provocando uma balbúrdia, mas acabamos sempre nos entendendo com as pessoas.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Percorremos as ruas visitando lugares suntuosos, paisagens delirantes e extasiantes, deixando nossos olhos cheios de vida, um colírio inebriante. 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Ao sairmos de uma das praças, nos deparamos mais uma vez com o Pantheon, uma visão fantástica. Vimos com admiração, à soberba arquitetura italiana resistindo ao tempo, e que assim de perpetue. O pensamento nos levava de imediato para dentro, mas os passos não eram tão largos, porque nossos corpos já estavam cansados de tanto andar por aquele centro de emoções. 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6761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40000">
        <p14:prism isContent="1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57158" y="21429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dirty="0" smtClean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Em seu interior vimos o local onde descansam os heróis da Itália, vigiados pelas estátuas dos Mártires, Santos, Imperadores e Deuses, engalanados por uma mitologia ainda presente na mente das pessoas que, fervorosamente em ato de religiosidade, rezavam em todas as suas dependências.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Saímos com a alma em levitação. Onde estávamos? Acho que perto da Fontana. Onde fica? Ah, é por ali, “Grazie” (obrigado), e fomos conforme o indicado. 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Andamos alguns minutos e percebemos uma verdadeira “Romaria em Roma”, era o caminho da Fontana.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6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Tratava-se de uma rua estreita, as tradicionais “vielas”. Ao caminharmos, notávamos muitas mesas em frente aos restaurantes, com as pessoas deliciando-se com aqueles belos e imensos copos de cerveja.</a:t>
            </a:r>
            <a:endParaRPr lang="pt-BR" sz="16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69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40000">
        <p14:doors dir="vert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8596" y="285734"/>
            <a:ext cx="8429684" cy="472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sz="1500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O calor era convidativo, eu já queria ficar para saborear, mas a vontade de ver a Fontana era imensa, todos falavam “é logo ali”. Percebia-se um clima também de euforia daquela gente, que nos incluiu, parecia uma procissão se arrastando pelo chão.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 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Tínhamos a informação que o caminho teria que ser pela “Via Del Lavatore”. Continuamos e, então, olhamos para uma edificação em autentico estilo romana e visualizamos uma indicação! Era a própria! </a:t>
            </a: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Em nossa pesquisa, soubemos que esse nome foi em razão de existir no passado, uma fonte, onde os romanos da época do império iam lavar as mãos, banhavam-se etc., derivando daí, o nome que ostenta até hoje, a “Fontana di Trevi”.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1600" b="1" dirty="0">
                <a:latin typeface="Tahoma"/>
                <a:ea typeface="Times New Roman"/>
              </a:rPr>
              <a:t> </a:t>
            </a:r>
            <a:endParaRPr lang="pt-BR" sz="1600" b="1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198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40000">
        <p14:prism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7158" y="21429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O vozerio aumentava e a via não terminava. De repente, ouvimos alguns palavrões na língua italiana, gente xingando em altos brados; parecia que tinha acontecido alguma tragédia. Apertamos o passo para ver do que se tratava, pois a Fontana devia estar logo ali, só faltava dobrar a última esquina. Os gritos continuavam, começamos a dar risadas sem saber do que se tratava.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 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Chegamos lá e o que enxergamos? A Fontana estava sem água! E dentro, algumas pessoas esfregando o piso e retirando as moedas para uma posterior limpeza. “Cazzo!” (palavrão), era o que mais ouvíamos. 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 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Algumas pessoas estavam decepcionadas, outras inconformadas, outras ainda xingando em seus idiomas, uma vez que a maioria era turista de outros países.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 </a:t>
            </a:r>
            <a:endParaRPr lang="pt-BR" b="1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946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40000">
        <p14:prism isContent="1" isInverted="1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4282" y="214296"/>
            <a:ext cx="842968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Bom, para não perdermos a viagem, já que a visão não condizia com o clima que nos preparamos para ver, jogamos uma moeda de outro país, que estava misturada com as de euros, na Fontana Seca! Todos queriam uma explicação, e então ficamos sabendo que às segundas-feiras é o dia da manutenção geral e retirada das moedas (uma grana!).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 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Voltamos pela Via e sentamos de uma daquelas mesas do restaurante, tomamos uma saborosa e espumante cerveja e pedimos um “tira gosto” para acompanhar. Depois, um excepcional sorvete. Mas durante os petiscos, programamos voltar no dia seguinte, para ver a Fontana com água. </a:t>
            </a: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endParaRPr lang="pt-BR" b="1" dirty="0"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Vagarosamente seguimos a nossa programação da tarde visitando as ruínas do antigo império romano.</a:t>
            </a:r>
            <a:endParaRPr lang="pt-BR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b="1" dirty="0">
                <a:latin typeface="Tahoma"/>
                <a:ea typeface="Times New Roman"/>
              </a:rPr>
              <a:t> </a:t>
            </a:r>
            <a:endParaRPr lang="pt-BR" b="1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988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5000" advClick="0" advTm="40000">
        <p14:conveyor dir="r"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2643188"/>
            <a:ext cx="9072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400" b="1" dirty="0" smtClean="0">
                <a:latin typeface="Tahoma"/>
                <a:ea typeface="Times New Roman"/>
              </a:rPr>
              <a:t>No </a:t>
            </a:r>
            <a:r>
              <a:rPr lang="pt-BR" sz="2400" b="1" dirty="0">
                <a:latin typeface="Tahoma"/>
                <a:ea typeface="Times New Roman"/>
              </a:rPr>
              <a:t>dia seguinte, a alegria foi contagiante: muitas pessoas no local, os flashes das máquinas espocavam sem parar, registrando aquela impressionante beleza. Fizemos os nossos pedidos pensando sempre na família e jogamos moedas de euros, obedecendo àquele ritual conhecido. </a:t>
            </a:r>
            <a:endParaRPr lang="pt-BR" sz="24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75" algn="l"/>
              </a:tabLst>
            </a:pPr>
            <a:r>
              <a:rPr lang="pt-BR" sz="2400" dirty="0">
                <a:latin typeface="Freestyle Script"/>
                <a:ea typeface="Times New Roman"/>
              </a:rPr>
              <a:t> </a:t>
            </a:r>
            <a:endParaRPr lang="pt-BR" sz="2400" dirty="0">
              <a:latin typeface="Times New Roman"/>
              <a:ea typeface="Times New Roman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29190" y="418966"/>
            <a:ext cx="3571900" cy="2081346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xmlns="" val="168480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0" advClick="0" advTm="35000">
        <p14:doors dir="vert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57554" y="428610"/>
            <a:ext cx="2786082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&amp; Pesquisas  </a:t>
            </a:r>
            <a:endParaRPr kumimoji="0" lang="pt-BR" sz="200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&amp; Internet    </a:t>
            </a:r>
            <a:endParaRPr kumimoji="0" lang="pt-BR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sz="2000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sz="2000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  <a:endParaRPr kumimoji="0" lang="pt-BR" sz="1600" i="0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Abert</a:t>
            </a:r>
            <a:r>
              <a:rPr kumimoji="0" lang="pt-BR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. / </a:t>
            </a:r>
            <a:r>
              <a:rPr kumimoji="0" lang="pt-BR" sz="1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Acomp</a:t>
            </a:r>
            <a:r>
              <a:rPr kumimoji="0" lang="pt-BR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 Fontana  Di </a:t>
            </a:r>
            <a:r>
              <a:rPr kumimoji="0" lang="pt-BR" sz="16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Trevi</a:t>
            </a:r>
            <a:endParaRPr kumimoji="0" lang="pt-BR" sz="16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 </a:t>
            </a:r>
            <a:r>
              <a:rPr lang="pt-BR" sz="16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Lucevan</a:t>
            </a:r>
            <a:endParaRPr kumimoji="0" lang="pt-BR" sz="16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Le </a:t>
            </a:r>
            <a:r>
              <a:rPr kumimoji="0" lang="pt-BR" sz="16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Estelle</a:t>
            </a:r>
            <a:r>
              <a:rPr kumimoji="0" lang="pt-BR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Canta Andrea Bocelli</a:t>
            </a:r>
            <a:endParaRPr kumimoji="0" lang="pt-B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428992" y="3666172"/>
            <a:ext cx="5572164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ACADEMIA NACIONAL DE LETRAS DO PORTAL DO POETA BRASILEIRO </a:t>
            </a:r>
            <a:r>
              <a:rPr kumimoji="0" lang="pt-BR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91596"/>
            <a:ext cx="2450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CRIAÇÃO/FORMATAÇÃO</a:t>
            </a:r>
            <a:r>
              <a:rPr kumimoji="0" lang="pt-BR" sz="105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2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428610"/>
            <a:ext cx="3357586" cy="4500594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3085598603"/>
      </p:ext>
    </p:extLst>
  </p:cSld>
  <p:clrMapOvr>
    <a:masterClrMapping/>
  </p:clrMapOvr>
  <p:transition spd="slow" advClick="0" advTm="165000">
    <p:fade/>
    <p:sndAc>
      <p:stSnd loop="1">
        <p:snd r:embed="rId3" name="Andrea Bocelli - E Lucevan Le St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5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5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500"/>
                            </p:stCondLst>
                            <p:childTnLst>
                              <p:par>
                                <p:cTn id="8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ONTANA DI TREVI SECOU - REFORMATAR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FONTANA DI TREVI SECOU - REFORMATAR</Template>
  <TotalTime>52</TotalTime>
  <Words>712</Words>
  <Application>Microsoft Office PowerPoint</Application>
  <PresentationFormat>Apresentação na tela (16:9)</PresentationFormat>
  <Paragraphs>109</Paragraphs>
  <Slides>12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12</vt:i4>
      </vt:variant>
    </vt:vector>
  </HeadingPairs>
  <TitlesOfParts>
    <vt:vector size="15" baseType="lpstr">
      <vt:lpstr>FONTANA DI TREVI SECOU - REFORMATAR</vt:lpstr>
      <vt:lpstr>ANTIGO AS MÃOS DE MINHA MÃE - S</vt:lpstr>
      <vt:lpstr>1_Viagem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TONINHO  VENDRAMINI  SLIDES</dc:title>
  <dc:creator>User</dc:creator>
  <cp:lastModifiedBy>User</cp:lastModifiedBy>
  <cp:revision>6</cp:revision>
  <dcterms:created xsi:type="dcterms:W3CDTF">2020-04-16T18:05:53Z</dcterms:created>
  <dcterms:modified xsi:type="dcterms:W3CDTF">2020-04-16T18:58:03Z</dcterms:modified>
</cp:coreProperties>
</file>