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97" r:id="rId3"/>
    <p:sldId id="307" r:id="rId4"/>
    <p:sldId id="358" r:id="rId5"/>
    <p:sldId id="321" r:id="rId6"/>
    <p:sldId id="298" r:id="rId7"/>
    <p:sldId id="300" r:id="rId8"/>
    <p:sldId id="356" r:id="rId9"/>
    <p:sldId id="304" r:id="rId10"/>
    <p:sldId id="349" r:id="rId11"/>
    <p:sldId id="359" r:id="rId12"/>
    <p:sldId id="315" r:id="rId13"/>
    <p:sldId id="365" r:id="rId14"/>
    <p:sldId id="336" r:id="rId15"/>
    <p:sldId id="335" r:id="rId16"/>
    <p:sldId id="323" r:id="rId17"/>
    <p:sldId id="305" r:id="rId18"/>
    <p:sldId id="369" r:id="rId19"/>
    <p:sldId id="362" r:id="rId20"/>
    <p:sldId id="330" r:id="rId21"/>
    <p:sldId id="371" r:id="rId22"/>
    <p:sldId id="353" r:id="rId23"/>
    <p:sldId id="381" r:id="rId24"/>
  </p:sldIdLst>
  <p:sldSz cx="12192000" cy="6858000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9600" b="1" kern="1200" baseline="2000">
        <a:solidFill>
          <a:srgbClr val="FFC0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sz="9600" b="1" kern="1200" baseline="2000">
        <a:solidFill>
          <a:srgbClr val="FFC0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sz="9600" b="1" kern="1200" baseline="2000">
        <a:solidFill>
          <a:srgbClr val="FFC0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sz="9600" b="1" kern="1200" baseline="2000">
        <a:solidFill>
          <a:srgbClr val="FFC0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sz="9600" b="1" kern="1200" baseline="2000">
        <a:solidFill>
          <a:srgbClr val="FFC0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9600" b="1" kern="1200" baseline="2000">
        <a:solidFill>
          <a:srgbClr val="FFC0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9600" b="1" kern="1200" baseline="2000">
        <a:solidFill>
          <a:srgbClr val="FFC0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9600" b="1" kern="1200" baseline="2000">
        <a:solidFill>
          <a:srgbClr val="FFC0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9600" b="1" kern="1200" baseline="2000">
        <a:solidFill>
          <a:srgbClr val="FFC0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66CCFF"/>
    <a:srgbClr val="5F5F5F"/>
    <a:srgbClr val="663300"/>
    <a:srgbClr val="000000"/>
    <a:srgbClr val="FFFFFF"/>
    <a:srgbClr val="CCFFFF"/>
    <a:srgbClr val="FF9900"/>
    <a:srgbClr val="FFFF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2413" autoAdjust="0"/>
    <p:restoredTop sz="92016" autoAdjust="0"/>
  </p:normalViewPr>
  <p:slideViewPr>
    <p:cSldViewPr>
      <p:cViewPr varScale="1">
        <p:scale>
          <a:sx n="81" d="100"/>
          <a:sy n="81" d="100"/>
        </p:scale>
        <p:origin x="-341" y="-7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baseline="0">
                <a:solidFill>
                  <a:schemeClr val="tx1"/>
                </a:solidFill>
                <a:effectLst/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solidFill>
                  <a:schemeClr val="tx1"/>
                </a:solidFill>
                <a:effectLst/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06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baseline="0">
                <a:solidFill>
                  <a:schemeClr val="tx1"/>
                </a:solidFill>
                <a:effectLst/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solidFill>
                  <a:schemeClr val="tx1"/>
                </a:solidFill>
                <a:effectLst/>
              </a:defRPr>
            </a:lvl1pPr>
          </a:lstStyle>
          <a:p>
            <a:fld id="{DB792149-513B-4917-B6D3-346DBECBF55A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xmlns="" val="1381411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92149-513B-4917-B6D3-346DBECBF55A}" type="slidenum">
              <a:rPr lang="en-US" altLang="pt-BR" smtClean="0"/>
              <a:pPr/>
              <a:t>3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xmlns="" val="35475874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92149-513B-4917-B6D3-346DBECBF55A}" type="slidenum">
              <a:rPr lang="en-US" altLang="pt-BR" smtClean="0"/>
              <a:pPr/>
              <a:t>16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xmlns="" val="36847923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41703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de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1E93DB-C981-405A-BCDF-20C6C335D126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xmlns="" val="2038986604"/>
      </p:ext>
    </p:extLst>
  </p:cSld>
  <p:clrMapOvr>
    <a:masterClrMapping/>
  </p:clrMapOvr>
  <p:transition spd="slow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de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FA3C37-70B0-4D85-9F41-79E57A18F5D6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xmlns="" val="2461287572"/>
      </p:ext>
    </p:extLst>
  </p:cSld>
  <p:clrMapOvr>
    <a:masterClrMapping/>
  </p:clrMapOvr>
  <p:transition spd="slow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B9FE7F-D934-4A9C-A29D-EA7FE2CD7FB5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xmlns="" val="1258372868"/>
      </p:ext>
    </p:extLst>
  </p:cSld>
  <p:clrMapOvr>
    <a:masterClrMapping/>
  </p:clrMapOvr>
  <p:transition spd="slow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de-C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A62D7C-84F6-4513-B410-183F1B070465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xmlns="" val="3586705776"/>
      </p:ext>
    </p:extLst>
  </p:cSld>
  <p:clrMapOvr>
    <a:masterClrMapping/>
  </p:clrMapOvr>
  <p:transition spd="slow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de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46B452-28BD-4750-A628-68964861DC9C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xmlns="" val="464674770"/>
      </p:ext>
    </p:extLst>
  </p:cSld>
  <p:clrMapOvr>
    <a:masterClrMapping/>
  </p:clrMapOvr>
  <p:transition spd="slow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de-C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404740-228B-444B-B9A6-EFBFDC303DAC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xmlns="" val="3060590248"/>
      </p:ext>
    </p:extLst>
  </p:cSld>
  <p:clrMapOvr>
    <a:masterClrMapping/>
  </p:clrMapOvr>
  <p:transition spd="slow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597980-115C-4A23-A4B3-5FBCEEA4BF29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xmlns="" val="3111112742"/>
      </p:ext>
    </p:extLst>
  </p:cSld>
  <p:clrMapOvr>
    <a:masterClrMapping/>
  </p:clrMapOvr>
  <p:transition spd="slow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58DAF6-9F4D-4D53-B64A-295750A1C36E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xmlns="" val="515264833"/>
      </p:ext>
    </p:extLst>
  </p:cSld>
  <p:clrMapOvr>
    <a:masterClrMapping/>
  </p:clrMapOvr>
  <p:transition spd="slow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de-CH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0A4E3E-C44D-4B00-AC27-254CDD03B143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xmlns="" val="3819414041"/>
      </p:ext>
    </p:extLst>
  </p:cSld>
  <p:clrMapOvr>
    <a:masterClrMapping/>
  </p:clrMapOvr>
  <p:transition spd="slow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de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F8457E-5A6E-49E1-8A08-A3640A6F61C0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xmlns="" val="379520821"/>
      </p:ext>
    </p:extLst>
  </p:cSld>
  <p:clrMapOvr>
    <a:masterClrMapping/>
  </p:clrMapOvr>
  <p:transition spd="slow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de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21EAC0-723D-4FBD-B1E2-ED58A56A30D8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xmlns="" val="3902902306"/>
      </p:ext>
    </p:extLst>
  </p:cSld>
  <p:clrMapOvr>
    <a:masterClrMapping/>
  </p:clrMapOvr>
  <p:transition spd="slow">
    <p:strips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7E55-10F7-4A70-BEE7-1D06B6C070A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CC7C5-2A0D-48E5-90FE-95EEA0A62E1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1254954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0647-0CCA-4687-97B3-3475F23AFB5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E657-AAE0-4D57-B522-C91CFF0D82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3032997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A130-2003-475F-A42B-068E0A545BB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2122743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3B8E-9D3D-4425-831D-AB232369C90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FF164-FA43-4085-B15D-85B88900DC8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5057909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1CD4-39DD-4001-8FF7-1113DC93F79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246A-0AA3-48C4-AF85-4EE6BEFFC8F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3432978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8354-2997-4765-A583-35B43694CEE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D727A-89A4-491E-8327-38BF216F683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9566932"/>
      </p:ext>
    </p:extLst>
  </p:cSld>
  <p:clrMapOvr>
    <a:masterClrMapping/>
  </p:clrMapOvr>
  <p:transition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3A47-48B4-4E2D-9B32-D43EB79D71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B434F-3B16-40C5-95CB-9FD9275C78A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2708350"/>
      </p:ext>
    </p:extLst>
  </p:cSld>
  <p:clrMapOvr>
    <a:masterClrMapping/>
  </p:clrMapOvr>
  <p:transition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8B3EB-EB16-4170-AA57-A04DB798FF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333-D552-4451-87F5-51C7C62412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9930148"/>
      </p:ext>
    </p:extLst>
  </p:cSld>
  <p:clrMapOvr>
    <a:masterClrMapping/>
  </p:clrMapOvr>
  <p:transition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DCFF7-65BE-4D8C-B987-897415FB240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7247-55E3-431C-AE52-2518CFDCA14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3262576"/>
      </p:ext>
    </p:extLst>
  </p:cSld>
  <p:clrMapOvr>
    <a:masterClrMapping/>
  </p:clrMapOvr>
  <p:transition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AF7F-DE27-4179-8A42-18849BDE3CB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B7E4-9B3A-4FB6-A475-4D7F291496F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874311"/>
      </p:ext>
    </p:extLst>
  </p:cSld>
  <p:clrMapOvr>
    <a:masterClrMapping/>
  </p:clrMapOvr>
  <p:transition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CA0C-DCF6-4B88-A728-960E3E0DBA7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3707587"/>
      </p:ext>
    </p:extLst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pt-BR" smtClean="0"/>
              <a:t>לחץ כדי לערוך סגנון כותרת של תבנית בסיס</a:t>
            </a:r>
            <a:endParaRPr lang="en-US" altLang="pt-BR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pt-BR" smtClean="0"/>
              <a:t>לחץ כדי לערוך סגנונות טקסט של תבנית בסיס</a:t>
            </a:r>
            <a:endParaRPr lang="en-US" altLang="pt-BR" smtClean="0"/>
          </a:p>
          <a:p>
            <a:pPr lvl="1"/>
            <a:r>
              <a:rPr lang="he-IL" altLang="pt-BR" smtClean="0"/>
              <a:t>רמה שנייה</a:t>
            </a:r>
            <a:endParaRPr lang="en-US" altLang="pt-BR" smtClean="0"/>
          </a:p>
          <a:p>
            <a:pPr lvl="2"/>
            <a:r>
              <a:rPr lang="he-IL" altLang="pt-BR" smtClean="0"/>
              <a:t>רמה שלישית</a:t>
            </a:r>
            <a:endParaRPr lang="en-US" altLang="pt-BR" smtClean="0"/>
          </a:p>
          <a:p>
            <a:pPr lvl="3"/>
            <a:r>
              <a:rPr lang="he-IL" altLang="pt-BR" smtClean="0"/>
              <a:t>רמה רביעית</a:t>
            </a:r>
            <a:endParaRPr lang="en-US" altLang="pt-BR" smtClean="0"/>
          </a:p>
          <a:p>
            <a:pPr lvl="4"/>
            <a:r>
              <a:rPr lang="he-IL" altLang="pt-BR" smtClean="0"/>
              <a:t>רמה חמישית</a:t>
            </a:r>
            <a:endParaRPr lang="en-US" altLang="pt-BR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baseline="0">
                <a:solidFill>
                  <a:schemeClr val="tx1"/>
                </a:solidFill>
                <a:effectLst/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baseline="0">
                <a:solidFill>
                  <a:schemeClr val="tx1"/>
                </a:solidFill>
                <a:effectLst/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baseline="0">
                <a:solidFill>
                  <a:schemeClr val="tx1"/>
                </a:solidFill>
                <a:effectLst/>
              </a:defRPr>
            </a:lvl1pPr>
          </a:lstStyle>
          <a:p>
            <a:fld id="{B90E30AF-6FB0-42D9-AE92-60A70F32F683}" type="slidenum">
              <a:rPr lang="en-US" altLang="pt-BR"/>
              <a:pPr/>
              <a:t>‹nº›</a:t>
            </a:fld>
            <a:endParaRPr lang="en-US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609600" y="274639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 b="0" baseline="0">
                <a:solidFill>
                  <a:prstClr val="black">
                    <a:tint val="75000"/>
                  </a:prstClr>
                </a:solidFill>
                <a:effectLst/>
                <a:cs typeface="+mn-cs"/>
              </a:rPr>
              <a:pPr>
                <a:defRPr/>
              </a:pPr>
              <a:t>27/04/2020</a:t>
            </a:fld>
            <a:endParaRPr lang="pt-BR" b="0" baseline="0">
              <a:solidFill>
                <a:prstClr val="black">
                  <a:tint val="75000"/>
                </a:prstClr>
              </a:solidFill>
              <a:effectLst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b="0" baseline="0">
              <a:solidFill>
                <a:prstClr val="black">
                  <a:tint val="75000"/>
                </a:prstClr>
              </a:solidFill>
              <a:effectLst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0C18A3-3A7D-4E6C-A59A-DA3633AB5B6E}" type="slidenum">
              <a:rPr lang="pt-BR" b="0" baseline="0">
                <a:solidFill>
                  <a:prstClr val="black">
                    <a:tint val="75000"/>
                  </a:prstClr>
                </a:solidFill>
                <a:effectLst/>
                <a:cs typeface="+mn-cs"/>
              </a:rPr>
              <a:pPr>
                <a:defRPr/>
              </a:pPr>
              <a:t>‹nº›</a:t>
            </a:fld>
            <a:endParaRPr lang="pt-BR" b="0" baseline="0">
              <a:solidFill>
                <a:prstClr val="black">
                  <a:tint val="75000"/>
                </a:prstClr>
              </a:solidFill>
              <a:effectLst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1542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9pPr>
    </p:titleStyle>
    <p:bodyStyle>
      <a:lvl1pPr marL="457189" indent="-457189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pt.wikipedia.org/wiki/Solst%C3%ADcio" TargetMode="External"/><Relationship Id="rId13" Type="http://schemas.openxmlformats.org/officeDocument/2006/relationships/hyperlink" Target="http://pt.wikipedia.org/wiki/Folclore" TargetMode="External"/><Relationship Id="rId18" Type="http://schemas.openxmlformats.org/officeDocument/2006/relationships/hyperlink" Target="http://pt.wikipedia.org/wiki/Lua_azul#cite_note-nasa2-4" TargetMode="External"/><Relationship Id="rId3" Type="http://schemas.openxmlformats.org/officeDocument/2006/relationships/image" Target="../media/image1.jpeg"/><Relationship Id="rId7" Type="http://schemas.openxmlformats.org/officeDocument/2006/relationships/hyperlink" Target="http://pt.wikipedia.org/wiki/Ano_solar" TargetMode="External"/><Relationship Id="rId12" Type="http://schemas.openxmlformats.org/officeDocument/2006/relationships/hyperlink" Target="http://pt.wikipedia.org/wiki/Lua_azul#cite_note-skyandtelescope2-8" TargetMode="External"/><Relationship Id="rId17" Type="http://schemas.openxmlformats.org/officeDocument/2006/relationships/hyperlink" Target="http://pt.wikipedia.org/wiki/Astronomia" TargetMode="External"/><Relationship Id="rId2" Type="http://schemas.openxmlformats.org/officeDocument/2006/relationships/audio" Target="../media/audio1.wav"/><Relationship Id="rId16" Type="http://schemas.openxmlformats.org/officeDocument/2006/relationships/hyperlink" Target="http://pt.wikipedia.org/wiki/Estados_Unidos" TargetMode="External"/><Relationship Id="rId1" Type="http://schemas.openxmlformats.org/officeDocument/2006/relationships/slideLayout" Target="../slideLayouts/slideLayout17.xml"/><Relationship Id="rId6" Type="http://schemas.openxmlformats.org/officeDocument/2006/relationships/hyperlink" Target="http://pt.wikipedia.org/wiki/1937" TargetMode="External"/><Relationship Id="rId11" Type="http://schemas.openxmlformats.org/officeDocument/2006/relationships/hyperlink" Target="http://pt.wikipedia.org/wiki/Divis%C3%A3o" TargetMode="External"/><Relationship Id="rId5" Type="http://schemas.openxmlformats.org/officeDocument/2006/relationships/hyperlink" Target="http://pt.wikipedia.org/w/index.php?title=Lua_azul&amp;action=edit&amp;section=3" TargetMode="External"/><Relationship Id="rId15" Type="http://schemas.openxmlformats.org/officeDocument/2006/relationships/hyperlink" Target="http://pt.wikipedia.org/wiki/1946" TargetMode="External"/><Relationship Id="rId10" Type="http://schemas.openxmlformats.org/officeDocument/2006/relationships/hyperlink" Target="http://pt.wikipedia.org/wiki/Lua_cheia#Nomes_das_Luas_cheias" TargetMode="External"/><Relationship Id="rId19" Type="http://schemas.openxmlformats.org/officeDocument/2006/relationships/hyperlink" Target="http://pt.wikipedia.org/wiki/Lua_azul#cite_note-skyandtelescope-7" TargetMode="External"/><Relationship Id="rId4" Type="http://schemas.openxmlformats.org/officeDocument/2006/relationships/hyperlink" Target="http://pt.wikipedia.org/w/index.php?title=Lua_azul&amp;veaction=edit&amp;vesection=3" TargetMode="External"/><Relationship Id="rId9" Type="http://schemas.openxmlformats.org/officeDocument/2006/relationships/hyperlink" Target="http://pt.wikipedia.org/wiki/Esta%C3%A7%C3%B5es_do_ano" TargetMode="External"/><Relationship Id="rId14" Type="http://schemas.openxmlformats.org/officeDocument/2006/relationships/hyperlink" Target="http://pt.wikipedia.org/w/index.php?title=Sky_and_Telescope&amp;action=edit&amp;redlink=1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audio" Target="../media/audio3.wav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147" name="Picture 8" descr="Moon riv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7324" cy="687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048000" y="-42414319"/>
            <a:ext cx="6096000" cy="200054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1000" b="0" dirty="0">
                <a:solidFill>
                  <a:srgbClr val="000000"/>
                </a:solidFill>
                <a:effectLst/>
                <a:latin typeface="Linux Libertine"/>
              </a:rPr>
              <a:t>História</a:t>
            </a:r>
            <a:r>
              <a:rPr lang="pt-BR" sz="1000" b="0" dirty="0">
                <a:solidFill>
                  <a:srgbClr val="555555"/>
                </a:solidFill>
                <a:effectLst/>
              </a:rPr>
              <a:t>[</a:t>
            </a:r>
            <a:r>
              <a:rPr lang="pt-BR" sz="1000" b="0" dirty="0">
                <a:solidFill>
                  <a:srgbClr val="0B0080"/>
                </a:solidFill>
                <a:effectLst/>
                <a:hlinkClick r:id="rId4" tooltip="Editar secção: História"/>
              </a:rPr>
              <a:t>editar</a:t>
            </a:r>
            <a:r>
              <a:rPr lang="pt-BR" sz="1000" b="0" dirty="0">
                <a:solidFill>
                  <a:srgbClr val="555555"/>
                </a:solidFill>
                <a:effectLst/>
              </a:rPr>
              <a:t> | </a:t>
            </a:r>
            <a:r>
              <a:rPr lang="pt-BR" sz="1000" b="0" dirty="0">
                <a:solidFill>
                  <a:srgbClr val="0B0080"/>
                </a:solidFill>
                <a:effectLst/>
                <a:hlinkClick r:id="rId5" tooltip="Editar secção: História"/>
              </a:rPr>
              <a:t>editar código-fonte</a:t>
            </a:r>
            <a:r>
              <a:rPr lang="pt-BR" sz="1000" b="0" dirty="0">
                <a:solidFill>
                  <a:srgbClr val="555555"/>
                </a:solidFill>
                <a:effectLst/>
              </a:rPr>
              <a:t>]</a:t>
            </a:r>
            <a:endParaRPr lang="pt-BR" sz="1000" b="0" dirty="0">
              <a:solidFill>
                <a:srgbClr val="000000"/>
              </a:solidFill>
              <a:effectLst/>
              <a:latin typeface="Linux Libertine"/>
            </a:endParaRPr>
          </a:p>
          <a:p>
            <a:r>
              <a:rPr lang="pt-BR" sz="1000" b="0" dirty="0">
                <a:solidFill>
                  <a:srgbClr val="252525"/>
                </a:solidFill>
                <a:effectLst/>
              </a:rPr>
              <a:t>A definição anterior dada pela publicação </a:t>
            </a:r>
            <a:r>
              <a:rPr lang="pt-BR" sz="1000" b="0" i="1" dirty="0">
                <a:solidFill>
                  <a:srgbClr val="252525"/>
                </a:solidFill>
                <a:effectLst/>
              </a:rPr>
              <a:t>The Maine </a:t>
            </a:r>
            <a:r>
              <a:rPr lang="pt-BR" sz="1000" b="0" i="1" dirty="0" err="1">
                <a:solidFill>
                  <a:srgbClr val="252525"/>
                </a:solidFill>
                <a:effectLst/>
              </a:rPr>
              <a:t>Farmers</a:t>
            </a:r>
            <a:r>
              <a:rPr lang="pt-BR" sz="1000" b="0" i="1" dirty="0">
                <a:solidFill>
                  <a:srgbClr val="252525"/>
                </a:solidFill>
                <a:effectLst/>
              </a:rPr>
              <a:t>' </a:t>
            </a:r>
            <a:r>
              <a:rPr lang="pt-BR" sz="1000" b="0" i="1" dirty="0" err="1">
                <a:solidFill>
                  <a:srgbClr val="252525"/>
                </a:solidFill>
                <a:effectLst/>
              </a:rPr>
              <a:t>Almanac</a:t>
            </a:r>
            <a:r>
              <a:rPr lang="pt-BR" sz="1000" b="0" dirty="0">
                <a:solidFill>
                  <a:srgbClr val="252525"/>
                </a:solidFill>
                <a:effectLst/>
              </a:rPr>
              <a:t> em </a:t>
            </a:r>
            <a:r>
              <a:rPr lang="pt-BR" sz="1000" b="0" dirty="0">
                <a:solidFill>
                  <a:srgbClr val="0B0080"/>
                </a:solidFill>
                <a:effectLst/>
                <a:hlinkClick r:id="rId6" tooltip="1937"/>
              </a:rPr>
              <a:t>1937</a:t>
            </a:r>
            <a:r>
              <a:rPr lang="pt-BR" sz="1000" b="0" dirty="0">
                <a:solidFill>
                  <a:srgbClr val="252525"/>
                </a:solidFill>
                <a:effectLst/>
              </a:rPr>
              <a:t> era baseada no fato do </a:t>
            </a:r>
            <a:r>
              <a:rPr lang="pt-BR" sz="1000" b="0" dirty="0">
                <a:solidFill>
                  <a:srgbClr val="0B0080"/>
                </a:solidFill>
                <a:effectLst/>
                <a:hlinkClick r:id="rId7" tooltip="Ano solar"/>
              </a:rPr>
              <a:t>ano solar</a:t>
            </a:r>
            <a:r>
              <a:rPr lang="pt-BR" sz="1000" b="0" dirty="0">
                <a:solidFill>
                  <a:srgbClr val="252525"/>
                </a:solidFill>
                <a:effectLst/>
              </a:rPr>
              <a:t> iniciado no dia do </a:t>
            </a:r>
            <a:r>
              <a:rPr lang="pt-BR" sz="1000" b="0" dirty="0">
                <a:solidFill>
                  <a:srgbClr val="0B0080"/>
                </a:solidFill>
                <a:effectLst/>
                <a:hlinkClick r:id="rId8" tooltip="Solstício"/>
              </a:rPr>
              <a:t>solstício</a:t>
            </a:r>
            <a:r>
              <a:rPr lang="pt-BR" sz="1000" b="0" dirty="0">
                <a:solidFill>
                  <a:srgbClr val="252525"/>
                </a:solidFill>
                <a:effectLst/>
              </a:rPr>
              <a:t> conter doze luas cheias, três em cada </a:t>
            </a:r>
            <a:r>
              <a:rPr lang="pt-BR" sz="1000" b="0" dirty="0">
                <a:solidFill>
                  <a:srgbClr val="0B0080"/>
                </a:solidFill>
                <a:effectLst/>
                <a:hlinkClick r:id="rId9" tooltip="Estações do ano"/>
              </a:rPr>
              <a:t>estação do ano</a:t>
            </a:r>
            <a:r>
              <a:rPr lang="pt-BR" sz="1000" b="0" dirty="0">
                <a:solidFill>
                  <a:srgbClr val="252525"/>
                </a:solidFill>
                <a:effectLst/>
              </a:rPr>
              <a:t> e cada uma delas com um </a:t>
            </a:r>
            <a:r>
              <a:rPr lang="pt-BR" sz="1000" b="0" dirty="0">
                <a:solidFill>
                  <a:srgbClr val="0B0080"/>
                </a:solidFill>
                <a:effectLst/>
                <a:hlinkClick r:id="rId10" tooltip="Lua cheia"/>
              </a:rPr>
              <a:t>nome próprio</a:t>
            </a:r>
            <a:r>
              <a:rPr lang="pt-BR" sz="1000" b="0" dirty="0">
                <a:solidFill>
                  <a:srgbClr val="252525"/>
                </a:solidFill>
                <a:effectLst/>
              </a:rPr>
              <a:t>. Ocasionalmente o ano possui treze luas cheias por causa do acúmulo do resto da </a:t>
            </a:r>
            <a:r>
              <a:rPr lang="pt-BR" sz="1000" b="0" dirty="0">
                <a:solidFill>
                  <a:srgbClr val="0B0080"/>
                </a:solidFill>
                <a:effectLst/>
                <a:hlinkClick r:id="rId11" tooltip="Divisão"/>
              </a:rPr>
              <a:t>divisão</a:t>
            </a:r>
            <a:r>
              <a:rPr lang="pt-BR" sz="1000" b="0" dirty="0">
                <a:solidFill>
                  <a:srgbClr val="252525"/>
                </a:solidFill>
                <a:effectLst/>
              </a:rPr>
              <a:t> da duração do ano solar pela duração do ciclo lunar. Com isso uma das estações do ano acaba tendo quatro luas cheias e para manter os nomes próprios delas a terceira era denominada lua azul</a:t>
            </a:r>
            <a:r>
              <a:rPr lang="pt-BR" sz="1000" b="0" baseline="30000" dirty="0">
                <a:solidFill>
                  <a:srgbClr val="0B0080"/>
                </a:solidFill>
                <a:effectLst/>
                <a:hlinkClick r:id="rId12"/>
              </a:rPr>
              <a:t>8</a:t>
            </a:r>
            <a:r>
              <a:rPr lang="pt-BR" sz="1000" b="0" dirty="0">
                <a:solidFill>
                  <a:srgbClr val="252525"/>
                </a:solidFill>
                <a:effectLst/>
              </a:rPr>
              <a:t> .</a:t>
            </a:r>
          </a:p>
          <a:p>
            <a:r>
              <a:rPr lang="pt-BR" sz="1000" b="0" dirty="0">
                <a:solidFill>
                  <a:srgbClr val="252525"/>
                </a:solidFill>
                <a:effectLst/>
              </a:rPr>
              <a:t>A origem da definição mais difundida atualmente é parte do </a:t>
            </a:r>
            <a:r>
              <a:rPr lang="pt-BR" sz="1000" b="0" dirty="0">
                <a:solidFill>
                  <a:srgbClr val="0B0080"/>
                </a:solidFill>
                <a:effectLst/>
                <a:hlinkClick r:id="rId13" tooltip="Folclore"/>
              </a:rPr>
              <a:t>folclore</a:t>
            </a:r>
            <a:r>
              <a:rPr lang="pt-BR" sz="1000" b="0" dirty="0">
                <a:solidFill>
                  <a:srgbClr val="252525"/>
                </a:solidFill>
                <a:effectLst/>
              </a:rPr>
              <a:t> moderno e tem origem numa interpretação incorreta desta definição anterior que foi publicada na revista </a:t>
            </a:r>
            <a:r>
              <a:rPr lang="pt-BR" sz="1000" b="0" i="1" dirty="0">
                <a:solidFill>
                  <a:srgbClr val="A55858"/>
                </a:solidFill>
                <a:effectLst/>
                <a:hlinkClick r:id="rId14" tooltip="Sky and Telescope (página não existe)"/>
              </a:rPr>
              <a:t>Sky </a:t>
            </a:r>
            <a:r>
              <a:rPr lang="pt-BR" sz="1000" b="0" i="1" dirty="0" err="1">
                <a:solidFill>
                  <a:srgbClr val="A55858"/>
                </a:solidFill>
                <a:effectLst/>
                <a:hlinkClick r:id="rId14" tooltip="Sky and Telescope (página não existe)"/>
              </a:rPr>
              <a:t>and</a:t>
            </a:r>
            <a:r>
              <a:rPr lang="pt-BR" sz="1000" b="0" i="1" dirty="0">
                <a:solidFill>
                  <a:srgbClr val="A55858"/>
                </a:solidFill>
                <a:effectLst/>
                <a:hlinkClick r:id="rId14" tooltip="Sky and Telescope (página não existe)"/>
              </a:rPr>
              <a:t> Telescope</a:t>
            </a:r>
            <a:r>
              <a:rPr lang="pt-BR" sz="1000" b="0" dirty="0">
                <a:solidFill>
                  <a:srgbClr val="252525"/>
                </a:solidFill>
                <a:effectLst/>
              </a:rPr>
              <a:t> em </a:t>
            </a:r>
            <a:r>
              <a:rPr lang="pt-BR" sz="1000" b="0" dirty="0">
                <a:solidFill>
                  <a:srgbClr val="0B0080"/>
                </a:solidFill>
                <a:effectLst/>
                <a:hlinkClick r:id="rId15" tooltip="1946"/>
              </a:rPr>
              <a:t>1946</a:t>
            </a:r>
            <a:r>
              <a:rPr lang="pt-BR" sz="1000" b="0" dirty="0">
                <a:solidFill>
                  <a:srgbClr val="252525"/>
                </a:solidFill>
                <a:effectLst/>
              </a:rPr>
              <a:t> pelo editor James Hugh </a:t>
            </a:r>
            <a:r>
              <a:rPr lang="pt-BR" sz="1000" b="0" dirty="0" err="1">
                <a:solidFill>
                  <a:srgbClr val="252525"/>
                </a:solidFill>
                <a:effectLst/>
              </a:rPr>
              <a:t>Pruett</a:t>
            </a:r>
            <a:r>
              <a:rPr lang="pt-BR" sz="1000" b="0" dirty="0">
                <a:solidFill>
                  <a:srgbClr val="252525"/>
                </a:solidFill>
                <a:effectLst/>
              </a:rPr>
              <a:t>. Ele concluiu incorretamente que a definição anterior de lua azul levaria um dos meses a possuir duas luas cheias, o que em geral não é verdade</a:t>
            </a:r>
            <a:r>
              <a:rPr lang="pt-BR" sz="1000" b="0" baseline="30000" dirty="0">
                <a:solidFill>
                  <a:srgbClr val="0B0080"/>
                </a:solidFill>
                <a:effectLst/>
                <a:hlinkClick r:id="rId12"/>
              </a:rPr>
              <a:t>8</a:t>
            </a:r>
            <a:r>
              <a:rPr lang="pt-BR" sz="1000" b="0" dirty="0">
                <a:solidFill>
                  <a:srgbClr val="252525"/>
                </a:solidFill>
                <a:effectLst/>
              </a:rPr>
              <a:t> . Desde então esta definição tem sido difundida nos </a:t>
            </a:r>
            <a:r>
              <a:rPr lang="pt-BR" sz="1000" b="0" dirty="0">
                <a:solidFill>
                  <a:srgbClr val="0B0080"/>
                </a:solidFill>
                <a:effectLst/>
                <a:hlinkClick r:id="rId16" tooltip="Estados Unidos"/>
              </a:rPr>
              <a:t>Estados Unidos</a:t>
            </a:r>
            <a:r>
              <a:rPr lang="pt-BR" sz="1000" b="0" dirty="0">
                <a:solidFill>
                  <a:srgbClr val="252525"/>
                </a:solidFill>
                <a:effectLst/>
              </a:rPr>
              <a:t> por livros como o </a:t>
            </a:r>
            <a:r>
              <a:rPr lang="pt-BR" sz="1000" b="0" i="1" dirty="0">
                <a:solidFill>
                  <a:srgbClr val="252525"/>
                </a:solidFill>
                <a:effectLst/>
              </a:rPr>
              <a:t>The </a:t>
            </a:r>
            <a:r>
              <a:rPr lang="pt-BR" sz="1000" b="0" i="1" dirty="0" err="1">
                <a:solidFill>
                  <a:srgbClr val="252525"/>
                </a:solidFill>
                <a:effectLst/>
              </a:rPr>
              <a:t>Kids</a:t>
            </a:r>
            <a:r>
              <a:rPr lang="pt-BR" sz="1000" b="0" i="1" dirty="0">
                <a:solidFill>
                  <a:srgbClr val="252525"/>
                </a:solidFill>
                <a:effectLst/>
              </a:rPr>
              <a:t>' World </a:t>
            </a:r>
            <a:r>
              <a:rPr lang="pt-BR" sz="1000" b="0" i="1" dirty="0" err="1">
                <a:solidFill>
                  <a:srgbClr val="252525"/>
                </a:solidFill>
                <a:effectLst/>
              </a:rPr>
              <a:t>Almanac</a:t>
            </a:r>
            <a:r>
              <a:rPr lang="pt-BR" sz="1000" b="0" i="1" dirty="0">
                <a:solidFill>
                  <a:srgbClr val="252525"/>
                </a:solidFill>
                <a:effectLst/>
              </a:rPr>
              <a:t> </a:t>
            </a:r>
            <a:r>
              <a:rPr lang="pt-BR" sz="1000" b="0" i="1" dirty="0" err="1">
                <a:solidFill>
                  <a:srgbClr val="252525"/>
                </a:solidFill>
                <a:effectLst/>
              </a:rPr>
              <a:t>of</a:t>
            </a:r>
            <a:r>
              <a:rPr lang="pt-BR" sz="1000" b="0" i="1" dirty="0">
                <a:solidFill>
                  <a:srgbClr val="252525"/>
                </a:solidFill>
                <a:effectLst/>
              </a:rPr>
              <a:t> Records </a:t>
            </a:r>
            <a:r>
              <a:rPr lang="pt-BR" sz="1000" b="0" i="1" dirty="0" err="1">
                <a:solidFill>
                  <a:srgbClr val="252525"/>
                </a:solidFill>
                <a:effectLst/>
              </a:rPr>
              <a:t>and</a:t>
            </a:r>
            <a:r>
              <a:rPr lang="pt-BR" sz="1000" b="0" i="1" dirty="0">
                <a:solidFill>
                  <a:srgbClr val="252525"/>
                </a:solidFill>
                <a:effectLst/>
              </a:rPr>
              <a:t> </a:t>
            </a:r>
            <a:r>
              <a:rPr lang="pt-BR" sz="1000" b="0" i="1" dirty="0" err="1">
                <a:solidFill>
                  <a:srgbClr val="252525"/>
                </a:solidFill>
                <a:effectLst/>
              </a:rPr>
              <a:t>Facts</a:t>
            </a:r>
            <a:r>
              <a:rPr lang="pt-BR" sz="1000" b="0" dirty="0">
                <a:solidFill>
                  <a:srgbClr val="252525"/>
                </a:solidFill>
                <a:effectLst/>
              </a:rPr>
              <a:t>, revistas como a própria </a:t>
            </a:r>
            <a:r>
              <a:rPr lang="pt-BR" sz="1000" b="0" i="1" dirty="0">
                <a:solidFill>
                  <a:srgbClr val="252525"/>
                </a:solidFill>
                <a:effectLst/>
              </a:rPr>
              <a:t>Sky </a:t>
            </a:r>
            <a:r>
              <a:rPr lang="pt-BR" sz="1000" b="0" i="1" dirty="0" err="1">
                <a:solidFill>
                  <a:srgbClr val="252525"/>
                </a:solidFill>
                <a:effectLst/>
              </a:rPr>
              <a:t>and</a:t>
            </a:r>
            <a:r>
              <a:rPr lang="pt-BR" sz="1000" b="0" i="1" dirty="0">
                <a:solidFill>
                  <a:srgbClr val="252525"/>
                </a:solidFill>
                <a:effectLst/>
              </a:rPr>
              <a:t> Telescope</a:t>
            </a:r>
            <a:r>
              <a:rPr lang="pt-BR" sz="1000" b="0" dirty="0">
                <a:solidFill>
                  <a:srgbClr val="252525"/>
                </a:solidFill>
                <a:effectLst/>
              </a:rPr>
              <a:t> e programas de rádio sobre </a:t>
            </a:r>
            <a:r>
              <a:rPr lang="pt-BR" sz="1000" b="0" dirty="0">
                <a:solidFill>
                  <a:srgbClr val="0B0080"/>
                </a:solidFill>
                <a:effectLst/>
                <a:hlinkClick r:id="rId17" tooltip="Astronomia"/>
              </a:rPr>
              <a:t>astronomia</a:t>
            </a:r>
            <a:r>
              <a:rPr lang="pt-BR" sz="1000" b="0" dirty="0">
                <a:solidFill>
                  <a:srgbClr val="252525"/>
                </a:solidFill>
                <a:effectLst/>
              </a:rPr>
              <a:t> como </a:t>
            </a:r>
            <a:r>
              <a:rPr lang="pt-BR" sz="1000" b="0" i="1" dirty="0">
                <a:solidFill>
                  <a:srgbClr val="252525"/>
                </a:solidFill>
                <a:effectLst/>
              </a:rPr>
              <a:t>Star Date</a:t>
            </a:r>
            <a:r>
              <a:rPr lang="pt-BR" sz="1000" b="0" dirty="0">
                <a:solidFill>
                  <a:srgbClr val="252525"/>
                </a:solidFill>
                <a:effectLst/>
              </a:rPr>
              <a:t> e acabou tornando-se dominante</a:t>
            </a:r>
            <a:r>
              <a:rPr lang="pt-BR" sz="1000" b="0" baseline="30000" dirty="0">
                <a:solidFill>
                  <a:srgbClr val="0B0080"/>
                </a:solidFill>
                <a:effectLst/>
                <a:hlinkClick r:id="rId18"/>
              </a:rPr>
              <a:t>4</a:t>
            </a:r>
            <a:r>
              <a:rPr lang="pt-BR" sz="1000" b="0" dirty="0">
                <a:solidFill>
                  <a:srgbClr val="252525"/>
                </a:solidFill>
                <a:effectLst/>
              </a:rPr>
              <a:t> </a:t>
            </a:r>
            <a:r>
              <a:rPr lang="pt-BR" sz="1000" b="0" baseline="30000" dirty="0">
                <a:solidFill>
                  <a:srgbClr val="0B0080"/>
                </a:solidFill>
                <a:effectLst/>
                <a:hlinkClick r:id="rId19"/>
              </a:rPr>
              <a:t>7</a:t>
            </a:r>
            <a:r>
              <a:rPr lang="pt-BR" b="0" dirty="0">
                <a:solidFill>
                  <a:srgbClr val="252525"/>
                </a:solidFill>
                <a:effectLst/>
              </a:rPr>
              <a:t> .</a:t>
            </a:r>
          </a:p>
        </p:txBody>
      </p:sp>
      <p:sp>
        <p:nvSpPr>
          <p:cNvPr id="6" name="Retângulo 5"/>
          <p:cNvSpPr/>
          <p:nvPr/>
        </p:nvSpPr>
        <p:spPr>
          <a:xfrm>
            <a:off x="-96688" y="-21197736"/>
            <a:ext cx="11089232" cy="2390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2800" dirty="0"/>
          </a:p>
          <a:p>
            <a:r>
              <a:rPr lang="pt-BR" sz="2800" dirty="0"/>
              <a:t>A origem da definição mais difundida atualmente é parte do folclore moderno e tem origem numa interpretação incorreta desta definição anterior que foi publicada na revista Sky </a:t>
            </a:r>
            <a:r>
              <a:rPr lang="pt-BR" sz="2800" dirty="0" err="1"/>
              <a:t>and</a:t>
            </a:r>
            <a:r>
              <a:rPr lang="pt-BR" sz="2800" dirty="0"/>
              <a:t> Telescope em 1946 pelo editor James Hugh </a:t>
            </a:r>
            <a:r>
              <a:rPr lang="pt-BR" sz="2800" dirty="0" err="1"/>
              <a:t>Pruett</a:t>
            </a:r>
            <a:r>
              <a:rPr lang="pt-BR" sz="2800" dirty="0"/>
              <a:t>. Ele concluiu incorretamente que a definição anterior de lua azul levaria um dos meses a possuir duas luas cheias, o que em geral não é verdade8 . Desde então esta definição tem sido difundida nos Estados Unidos por livros como o The </a:t>
            </a:r>
            <a:r>
              <a:rPr lang="pt-BR" sz="2800" dirty="0" err="1"/>
              <a:t>Kids</a:t>
            </a:r>
            <a:r>
              <a:rPr lang="pt-BR" sz="2800" dirty="0"/>
              <a:t>' World </a:t>
            </a:r>
            <a:r>
              <a:rPr lang="pt-BR" sz="2800" dirty="0" err="1"/>
              <a:t>Almanac</a:t>
            </a:r>
            <a:r>
              <a:rPr lang="pt-BR" sz="2800" dirty="0"/>
              <a:t> </a:t>
            </a:r>
            <a:r>
              <a:rPr lang="pt-BR" sz="2800" dirty="0" err="1"/>
              <a:t>of</a:t>
            </a:r>
            <a:r>
              <a:rPr lang="pt-BR" sz="2800" dirty="0"/>
              <a:t> Records </a:t>
            </a:r>
            <a:r>
              <a:rPr lang="pt-BR" sz="2800" dirty="0" err="1"/>
              <a:t>and</a:t>
            </a:r>
            <a:r>
              <a:rPr lang="pt-BR" sz="2800" dirty="0"/>
              <a:t> </a:t>
            </a:r>
            <a:r>
              <a:rPr lang="pt-BR" sz="2800" dirty="0" err="1"/>
              <a:t>Facts</a:t>
            </a:r>
            <a:r>
              <a:rPr lang="pt-BR" sz="2800" dirty="0"/>
              <a:t>, revistas como a própria Sky </a:t>
            </a:r>
            <a:r>
              <a:rPr lang="pt-BR" sz="2800" dirty="0" err="1"/>
              <a:t>and</a:t>
            </a:r>
            <a:r>
              <a:rPr lang="pt-BR" sz="2800" dirty="0"/>
              <a:t> Telescope e programas de rádio sobre astronomia como Star Date e acabou tornando-se dominante4 7 .</a:t>
            </a:r>
          </a:p>
        </p:txBody>
      </p:sp>
      <p:sp>
        <p:nvSpPr>
          <p:cNvPr id="7" name="Retângulo 6"/>
          <p:cNvSpPr/>
          <p:nvPr/>
        </p:nvSpPr>
        <p:spPr>
          <a:xfrm rot="21340757">
            <a:off x="3730332" y="1042915"/>
            <a:ext cx="3100528" cy="17953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1660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LUA</a:t>
            </a:r>
            <a:endParaRPr lang="pt-BR" sz="1660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7596198" y="6072206"/>
            <a:ext cx="41195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0" baseline="0" dirty="0" smtClean="0">
                <a:solidFill>
                  <a:srgbClr val="FFFF00"/>
                </a:solidFill>
                <a:effectLst/>
                <a:latin typeface="Andalus" panose="02020603050405020304" pitchFamily="18" charset="-78"/>
                <a:cs typeface="Andalus" panose="02020603050405020304" pitchFamily="18" charset="-78"/>
              </a:rPr>
              <a:t>Avanço automático</a:t>
            </a:r>
            <a:endParaRPr lang="pt-BR" sz="3200" dirty="0"/>
          </a:p>
        </p:txBody>
      </p:sp>
      <p:sp>
        <p:nvSpPr>
          <p:cNvPr id="10" name="Retângulo 9"/>
          <p:cNvSpPr/>
          <p:nvPr/>
        </p:nvSpPr>
        <p:spPr>
          <a:xfrm>
            <a:off x="1523968" y="3571876"/>
            <a:ext cx="847959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É o mais brilhante </a:t>
            </a:r>
            <a:r>
              <a:rPr lang="pt-BR" sz="5400" b="1" cap="none" spc="0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objeto no céu a seguir ao </a:t>
            </a:r>
            <a:r>
              <a:rPr lang="pt-BR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Sol, </a:t>
            </a:r>
            <a:r>
              <a:rPr lang="pt-BR" sz="5400" b="1" cap="none" spc="0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embora a sua superfície seja na realidade </a:t>
            </a:r>
            <a:r>
              <a:rPr lang="pt-BR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escura. </a:t>
            </a:r>
            <a:endParaRPr lang="pt-BR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6000">
    <p:fade/>
    <p:sndAc>
      <p:stSnd loop="1">
        <p:snd r:embed="rId2" name="Ernesto Cortazar - Stardust  cut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pt-BR" smtClean="0"/>
          </a:p>
        </p:txBody>
      </p:sp>
      <p:sp>
        <p:nvSpPr>
          <p:cNvPr id="19459" name="Rectangle 3" descr="moon_photos_016"/>
          <p:cNvSpPr>
            <a:spLocks noGrp="1" noChangeAspect="1" noChangeArrowheads="1"/>
          </p:cNvSpPr>
          <p:nvPr isPhoto="1"/>
        </p:nvSpPr>
        <p:spPr bwMode="auto">
          <a:xfrm>
            <a:off x="20296" y="0"/>
            <a:ext cx="12185856" cy="720159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9pPr>
          </a:lstStyle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3200" b="0" kern="0" baseline="0" dirty="0" smtClean="0">
              <a:solidFill>
                <a:prstClr val="white"/>
              </a:solidFill>
              <a:effectLst/>
              <a:latin typeface="Arial" panose="020B0604020202020204" pitchFamily="34" charset="0"/>
            </a:endParaRPr>
          </a:p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3200" b="0" kern="0" baseline="0" dirty="0">
              <a:solidFill>
                <a:prstClr val="white"/>
              </a:solidFill>
              <a:effectLst/>
              <a:latin typeface="Arial" panose="020B0604020202020204" pitchFamily="34" charset="0"/>
            </a:endParaRPr>
          </a:p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3200" b="0" kern="0" baseline="0" dirty="0" smtClean="0">
              <a:solidFill>
                <a:prstClr val="white"/>
              </a:solidFill>
              <a:effectLst/>
              <a:latin typeface="Arial" panose="020B0604020202020204" pitchFamily="34" charset="0"/>
            </a:endParaRPr>
          </a:p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3200" b="0" kern="0" baseline="0" dirty="0">
              <a:solidFill>
                <a:prstClr val="white"/>
              </a:solidFill>
              <a:effectLst/>
              <a:latin typeface="Arial" panose="020B0604020202020204" pitchFamily="34" charset="0"/>
            </a:endParaRPr>
          </a:p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3200" b="0" kern="0" baseline="0" dirty="0" smtClean="0">
              <a:solidFill>
                <a:prstClr val="white"/>
              </a:solidFill>
              <a:effectLst/>
              <a:latin typeface="Arial" panose="020B0604020202020204" pitchFamily="34" charset="0"/>
            </a:endParaRPr>
          </a:p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3200" b="0" kern="0" baseline="0" dirty="0" smtClean="0">
              <a:solidFill>
                <a:prstClr val="white"/>
              </a:solidFill>
              <a:effectLst/>
              <a:latin typeface="Arial" panose="020B0604020202020204" pitchFamily="34" charset="0"/>
            </a:endParaRPr>
          </a:p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3200" b="0" kern="0" baseline="0" dirty="0">
              <a:solidFill>
                <a:prstClr val="white"/>
              </a:solidFill>
              <a:effectLst/>
              <a:latin typeface="Arial" panose="020B0604020202020204" pitchFamily="34" charset="0"/>
            </a:endParaRPr>
          </a:p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3200" b="0" kern="0" baseline="0" dirty="0" smtClean="0">
              <a:solidFill>
                <a:prstClr val="white"/>
              </a:solidFill>
              <a:effectLst/>
              <a:latin typeface="Arial" panose="020B0604020202020204" pitchFamily="34" charset="0"/>
            </a:endParaRPr>
          </a:p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3200" b="0" kern="0" baseline="0" dirty="0">
              <a:solidFill>
                <a:prstClr val="white"/>
              </a:solidFill>
              <a:effectLst/>
              <a:latin typeface="Arial" panose="020B0604020202020204" pitchFamily="34" charset="0"/>
            </a:endParaRPr>
          </a:p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3200" b="0" kern="0" baseline="0" dirty="0" smtClean="0">
              <a:solidFill>
                <a:prstClr val="white"/>
              </a:solidFill>
              <a:effectLst/>
              <a:latin typeface="Arial" panose="020B0604020202020204" pitchFamily="34" charset="0"/>
            </a:endParaRPr>
          </a:p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kern="0" baseline="0" dirty="0" smtClean="0"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Sua </a:t>
            </a:r>
            <a:r>
              <a:rPr lang="pt-BR" sz="3200" kern="0" baseline="0" dirty="0"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proeminência no céu e o seu ciclo regular de fases tornaram a Lua, </a:t>
            </a:r>
            <a:r>
              <a:rPr lang="pt-BR" sz="3200" kern="0" baseline="0" dirty="0" smtClean="0"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uma </a:t>
            </a:r>
            <a:r>
              <a:rPr lang="pt-BR" sz="3200" kern="0" baseline="0" dirty="0"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importante referência cultural na língua, em calendários, na arte e na mitologia. </a:t>
            </a:r>
          </a:p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3200" b="0" kern="0" baseline="0" dirty="0">
              <a:solidFill>
                <a:prstClr val="white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3000">
        <p:strips dir="rd"/>
      </p:transition>
    </mc:Choice>
    <mc:Fallback>
      <p:transition spd="slow" advClick="0" advTm="13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feel so tiny when the Moon look at m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19808"/>
            <a:ext cx="12192000" cy="6977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10844" y="4149080"/>
            <a:ext cx="1157031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solidFill>
                  <a:srgbClr val="FFFF00"/>
                </a:solidFill>
                <a:effectLst/>
                <a:latin typeface="Times New Roman" panose="02020603050405020304" pitchFamily="18" charset="0"/>
              </a:rPr>
              <a:t>No campo da linguagem poética, </a:t>
            </a:r>
            <a:r>
              <a:rPr lang="pt-BR" sz="4800" dirty="0">
                <a:solidFill>
                  <a:srgbClr val="FFFF00"/>
                </a:solidFill>
                <a:effectLst/>
                <a:latin typeface="Times New Roman" panose="02020603050405020304" pitchFamily="18" charset="0"/>
              </a:rPr>
              <a:t>foi </a:t>
            </a:r>
            <a:r>
              <a:rPr lang="pt-BR" sz="4800" dirty="0" smtClean="0">
                <a:solidFill>
                  <a:srgbClr val="FFFF00"/>
                </a:solidFill>
                <a:effectLst/>
                <a:latin typeface="Times New Roman" panose="02020603050405020304" pitchFamily="18" charset="0"/>
              </a:rPr>
              <a:t>, e sempre será, a protagonista da </a:t>
            </a:r>
            <a:r>
              <a:rPr lang="pt-BR" sz="4800" dirty="0">
                <a:solidFill>
                  <a:srgbClr val="FFFF00"/>
                </a:solidFill>
                <a:effectLst/>
                <a:latin typeface="Times New Roman" panose="02020603050405020304" pitchFamily="18" charset="0"/>
              </a:rPr>
              <a:t>poesia </a:t>
            </a:r>
            <a:r>
              <a:rPr lang="pt-BR" sz="4800" dirty="0" smtClean="0">
                <a:solidFill>
                  <a:srgbClr val="FFFF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pt-BR" sz="4800" dirty="0">
                <a:solidFill>
                  <a:srgbClr val="FFFF00"/>
                </a:solidFill>
                <a:effectLst/>
                <a:latin typeface="Times New Roman" panose="02020603050405020304" pitchFamily="18" charset="0"/>
              </a:rPr>
              <a:t>de todos os tempos.  Desde </a:t>
            </a:r>
            <a:r>
              <a:rPr lang="pt-BR" sz="4800" dirty="0" smtClean="0">
                <a:solidFill>
                  <a:srgbClr val="FFFF00"/>
                </a:solidFill>
                <a:effectLst/>
                <a:latin typeface="Times New Roman" panose="02020603050405020304" pitchFamily="18" charset="0"/>
              </a:rPr>
              <a:t>aquelas realizadas nas ruas pelos trovadores</a:t>
            </a:r>
            <a:r>
              <a:rPr lang="pt-BR" sz="4800" dirty="0">
                <a:solidFill>
                  <a:srgbClr val="FFFF00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pt-BR" sz="4800" dirty="0" smtClean="0">
                <a:solidFill>
                  <a:srgbClr val="FFFF00"/>
                </a:solidFill>
                <a:effectLst/>
                <a:latin typeface="Times New Roman" panose="02020603050405020304" pitchFamily="18" charset="0"/>
              </a:rPr>
              <a:t>violeiros</a:t>
            </a:r>
            <a:r>
              <a:rPr lang="pt-BR" sz="4800" dirty="0">
                <a:solidFill>
                  <a:srgbClr val="FFFF00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pt-BR" sz="4800" dirty="0" smtClean="0">
                <a:solidFill>
                  <a:srgbClr val="FFFF00"/>
                </a:solidFill>
                <a:effectLst/>
                <a:latin typeface="Times New Roman" panose="02020603050405020304" pitchFamily="18" charset="0"/>
              </a:rPr>
              <a:t>seresteiros</a:t>
            </a:r>
            <a:r>
              <a:rPr lang="pt-BR" sz="4800" dirty="0">
                <a:solidFill>
                  <a:srgbClr val="FFFF00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pt-BR" sz="4800" dirty="0" smtClean="0">
                <a:solidFill>
                  <a:srgbClr val="FFFF00"/>
                </a:solidFill>
                <a:effectLst/>
                <a:latin typeface="Times New Roman" panose="02020603050405020304" pitchFamily="18" charset="0"/>
              </a:rPr>
              <a:t>e mencionada nos melhores livros de grandes escritores mundo afora.</a:t>
            </a:r>
            <a:r>
              <a:rPr lang="pt-BR" sz="4800" dirty="0">
                <a:solidFill>
                  <a:srgbClr val="FFFF00"/>
                </a:solidFill>
                <a:effectLst/>
                <a:latin typeface="Times New Roman" panose="02020603050405020304" pitchFamily="18" charset="0"/>
              </a:rPr>
              <a:t>  </a:t>
            </a:r>
            <a:endParaRPr lang="pt-BR" sz="4800" dirty="0" smtClean="0">
              <a:solidFill>
                <a:srgbClr val="FFFF00"/>
              </a:solidFill>
              <a:effectLst/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16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Simply The Mo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52398" y="5429264"/>
            <a:ext cx="11377264" cy="995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/>
              <a:t> Para abrilhantar o seguimento, </a:t>
            </a:r>
            <a:r>
              <a:rPr lang="pt-BR" sz="4400" dirty="0" smtClean="0"/>
              <a:t>mais fotos </a:t>
            </a:r>
            <a:r>
              <a:rPr lang="pt-BR" sz="4400" dirty="0" smtClean="0"/>
              <a:t>da nossa </a:t>
            </a:r>
            <a:r>
              <a:rPr lang="pt-BR" sz="4400" dirty="0" smtClean="0"/>
              <a:t>protagonista.</a:t>
            </a:r>
            <a:endParaRPr lang="pt-BR" sz="4400" dirty="0"/>
          </a:p>
        </p:txBody>
      </p:sp>
    </p:spTree>
  </p:cSld>
  <p:clrMapOvr>
    <a:masterClrMapping/>
  </p:clrMapOvr>
  <p:transition spd="slow" advClick="0" advTm="9000">
    <p:strips dir="rd"/>
    <p:sndAc>
      <p:stSnd loop="1">
        <p:snd r:embed="rId2" name="Ana Gabriel - Lun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pt-BR" smtClean="0"/>
          </a:p>
        </p:txBody>
      </p:sp>
      <p:sp>
        <p:nvSpPr>
          <p:cNvPr id="5123" name="Rectangle 3" descr="moon_photos_00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12072664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9pPr>
          </a:lstStyle>
          <a:p>
            <a:endParaRPr lang="de-CH" altLang="pt-BR" sz="1800" b="0" baseline="0" dirty="0"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0000">
        <p:strips dir="rd"/>
      </p:transition>
    </mc:Choice>
    <mc:Fallback>
      <p:transition spd="slow" advClick="0" advTm="10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pt-BR" smtClean="0"/>
          </a:p>
        </p:txBody>
      </p:sp>
      <p:pic>
        <p:nvPicPr>
          <p:cNvPr id="16387" name="Picture 6" descr="The Grand Canal at Night from the Rialto Brid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0000">
        <p:strips dir="rd"/>
      </p:transition>
    </mc:Choice>
    <mc:Fallback>
      <p:transition spd="slow" advClick="0" advTm="10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daylighting mo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0000">
        <p:strips dir="rd"/>
      </p:transition>
    </mc:Choice>
    <mc:Fallback>
      <p:transition spd="slow" advClick="0" advTm="10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pt-BR" smtClean="0"/>
          </a:p>
        </p:txBody>
      </p:sp>
      <p:sp>
        <p:nvSpPr>
          <p:cNvPr id="23555" name="Rectangle 3" descr="moon_photos_011"/>
          <p:cNvSpPr>
            <a:spLocks noGrp="1" noChangeAspect="1" noChangeArrowheads="1"/>
          </p:cNvSpPr>
          <p:nvPr isPhoto="1"/>
        </p:nvSpPr>
        <p:spPr bwMode="auto">
          <a:xfrm>
            <a:off x="3417889" y="685800"/>
            <a:ext cx="5354637" cy="5119688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de-CH" altLang="pt-BR" sz="1800" b="0" baseline="0"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0000">
        <p:strips dir="rd"/>
      </p:transition>
    </mc:Choice>
    <mc:Fallback>
      <p:transition spd="slow" advClick="0" advTm="10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 descr="Wulff: Moonlight Blu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1744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0000">
        <p:strips dir="rd"/>
      </p:transition>
    </mc:Choice>
    <mc:Fallback>
      <p:transition spd="slow" advClick="0" advTm="10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Daytime moon by Dennis Hans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12000657" cy="685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0000">
        <p:strips dir="rd"/>
      </p:transition>
    </mc:Choice>
    <mc:Fallback>
      <p:transition spd="slow" advClick="0" advTm="10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Red full mo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328" y="0"/>
            <a:ext cx="12192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0000">
        <p:strips dir="rd"/>
      </p:transition>
    </mc:Choice>
    <mc:Fallback>
      <p:transition spd="slow" advClick="0" advTm="10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Child of the nigh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00065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Oval 6"/>
          <p:cNvSpPr>
            <a:spLocks noChangeArrowheads="1"/>
          </p:cNvSpPr>
          <p:nvPr/>
        </p:nvSpPr>
        <p:spPr bwMode="auto">
          <a:xfrm>
            <a:off x="6527800" y="5516564"/>
            <a:ext cx="647700" cy="64928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ECF7FA"/>
              </a:gs>
            </a:gsLst>
            <a:lin ang="5400000" scaled="1"/>
          </a:gra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ES" altLang="pt-BR" sz="1800" b="0" baseline="0"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0000">
        <p:strips dir="rd"/>
      </p:transition>
    </mc:Choice>
    <mc:Fallback>
      <p:transition spd="slow" advClick="0" advTm="10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Crepuscular Moonbea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12192000" cy="7056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0000">
        <p:strips dir="rd"/>
      </p:transition>
    </mc:Choice>
    <mc:Fallback>
      <p:transition spd="slow" advClick="0" advTm="10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 descr="Moon in Florid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0000">
        <p:strips dir="rd"/>
      </p:transition>
    </mc:Choice>
    <mc:Fallback>
      <p:transition spd="slow" advClick="0" advTm="10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 descr="Moonrise by vetera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0000">
        <p:strips dir="rd"/>
      </p:transition>
    </mc:Choice>
    <mc:Fallback>
      <p:transition spd="slow" advClick="0" advTm="10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pt-BR" smtClean="0"/>
          </a:p>
        </p:txBody>
      </p:sp>
      <p:pic>
        <p:nvPicPr>
          <p:cNvPr id="34819" name="Picture 6" descr="Moonlit river by Yuri-of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6688" y="-99392"/>
            <a:ext cx="12288687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0000">
        <p:strips dir="rd"/>
      </p:transition>
    </mc:Choice>
    <mc:Fallback>
      <p:transition spd="slow" advClick="0" advTm="10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Lune-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11139"/>
            <a:ext cx="9144000" cy="643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0000">
        <p:strips dir="rd"/>
      </p:transition>
    </mc:Choice>
    <mc:Fallback>
      <p:transition spd="slow" advClick="0" advTm="10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5" descr="Moon-Bright 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0000">
        <p:strips dir="rd"/>
      </p:transition>
    </mc:Choice>
    <mc:Fallback>
      <p:transition spd="slow" advClick="0" advTm="10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5" descr="moonris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0000">
        <p:strips dir="rd"/>
      </p:transition>
    </mc:Choice>
    <mc:Fallback>
      <p:transition spd="slow" advClick="0" advTm="10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Lune-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0000">
        <p:strips dir="rd"/>
      </p:transition>
    </mc:Choice>
    <mc:Fallback>
      <p:transition spd="slow" advClick="0" advTm="10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5" descr="Saguaro Moon~~~By~~~ Zoe 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71438"/>
            <a:ext cx="12192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strips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410633" y="10584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pPr defTabSz="1219170">
              <a:defRPr/>
            </a:pPr>
            <a:endParaRPr lang="pt-BR" sz="3200" b="0" baseline="0" dirty="0">
              <a:solidFill>
                <a:prstClr val="black"/>
              </a:solidFill>
              <a:effectLst/>
              <a:latin typeface="Times New Roman" pitchFamily="18" charset="0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095736" y="357166"/>
            <a:ext cx="4000528" cy="455508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700" u="sng" baseline="0" dirty="0" smtClean="0">
                <a:solidFill>
                  <a:schemeClr val="bg2">
                    <a:lumMod val="50000"/>
                  </a:schemeClr>
                </a:solidFill>
                <a:latin typeface="Maiandra GD" pitchFamily="34" charset="0"/>
                <a:cs typeface="Arial" charset="0"/>
              </a:rPr>
              <a:t>Arte Final </a:t>
            </a:r>
            <a:endParaRPr lang="pt-BR" sz="2700" u="sng" baseline="0" dirty="0" smtClean="0">
              <a:solidFill>
                <a:schemeClr val="bg2">
                  <a:lumMod val="50000"/>
                </a:schemeClr>
              </a:solidFill>
              <a:latin typeface="Maiandra GD" pitchFamily="34" charset="0"/>
              <a:cs typeface="Arial" charset="0"/>
            </a:endParaRP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aseline="0" dirty="0" smtClean="0">
                <a:solidFill>
                  <a:srgbClr val="C00000"/>
                </a:solidFill>
                <a:effectLst/>
                <a:latin typeface="Maiandra GD" pitchFamily="34" charset="0"/>
                <a:cs typeface="Arial" charset="0"/>
              </a:rPr>
              <a:t>Acervo </a:t>
            </a:r>
            <a:r>
              <a:rPr lang="pt-BR" sz="2000" baseline="0" dirty="0" smtClean="0">
                <a:solidFill>
                  <a:srgbClr val="C00000"/>
                </a:solidFill>
                <a:effectLst/>
                <a:latin typeface="Maiandra GD" pitchFamily="34" charset="0"/>
                <a:cs typeface="Arial" charset="0"/>
              </a:rPr>
              <a:t>Pessoal </a:t>
            </a:r>
            <a:r>
              <a:rPr lang="pt-BR" sz="2000" baseline="0" dirty="0" smtClean="0">
                <a:solidFill>
                  <a:srgbClr val="C00000"/>
                </a:solidFill>
                <a:effectLst/>
                <a:latin typeface="Maiandra GD" pitchFamily="34" charset="0"/>
                <a:cs typeface="Arial" charset="0"/>
              </a:rPr>
              <a:t>&amp; Internet</a:t>
            </a:r>
            <a:r>
              <a:rPr lang="pt-BR" sz="1800" baseline="0" dirty="0" smtClean="0">
                <a:solidFill>
                  <a:srgbClr val="C00000"/>
                </a:solidFill>
                <a:effectLst/>
                <a:latin typeface="Maiandra GD" pitchFamily="34" charset="0"/>
                <a:cs typeface="Arial" charset="0"/>
              </a:rPr>
              <a:t>  </a:t>
            </a:r>
            <a:r>
              <a:rPr lang="pt-BR" sz="2400" baseline="0" dirty="0" smtClean="0">
                <a:solidFill>
                  <a:srgbClr val="C00000"/>
                </a:solidFill>
                <a:effectLst/>
                <a:latin typeface="Maiandra GD" pitchFamily="34" charset="0"/>
                <a:cs typeface="Arial" charset="0"/>
              </a:rPr>
              <a:t>  </a:t>
            </a:r>
            <a:endParaRPr lang="pt-BR" sz="2400" baseline="0" dirty="0" smtClean="0">
              <a:solidFill>
                <a:srgbClr val="C00000"/>
              </a:solidFill>
              <a:effectLst/>
              <a:latin typeface="Maiandra GD" pitchFamily="34" charset="0"/>
              <a:cs typeface="Arial" charset="0"/>
            </a:endParaRP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u="sng" baseline="0" dirty="0" smtClean="0">
                <a:solidFill>
                  <a:schemeClr val="bg2">
                    <a:lumMod val="50000"/>
                  </a:schemeClr>
                </a:solidFill>
                <a:latin typeface="Maiandra GD" pitchFamily="34" charset="0"/>
                <a:cs typeface="Arial" charset="0"/>
              </a:rPr>
              <a:t>Músicas </a:t>
            </a:r>
            <a:r>
              <a:rPr lang="pt-BR" sz="2400" u="sng" baseline="0" dirty="0">
                <a:solidFill>
                  <a:schemeClr val="bg2">
                    <a:lumMod val="50000"/>
                  </a:schemeClr>
                </a:solidFill>
                <a:latin typeface="Maiandra GD" pitchFamily="34" charset="0"/>
                <a:cs typeface="Arial" charset="0"/>
              </a:rPr>
              <a:t>de </a:t>
            </a:r>
            <a:r>
              <a:rPr lang="pt-BR" sz="2400" u="sng" baseline="0" dirty="0" smtClean="0">
                <a:solidFill>
                  <a:schemeClr val="bg2">
                    <a:lumMod val="50000"/>
                  </a:schemeClr>
                </a:solidFill>
                <a:latin typeface="Maiandra GD" pitchFamily="34" charset="0"/>
                <a:cs typeface="Arial" charset="0"/>
              </a:rPr>
              <a:t>Fundo</a:t>
            </a:r>
            <a:endParaRPr lang="pt-BR" sz="2000" baseline="0" dirty="0" smtClean="0">
              <a:solidFill>
                <a:srgbClr val="ACCBF9">
                  <a:lumMod val="75000"/>
                </a:srgbClr>
              </a:solidFill>
              <a:latin typeface="Maiandra GD" pitchFamily="34" charset="0"/>
              <a:cs typeface="Arial" charset="0"/>
            </a:endParaRP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100" baseline="0" dirty="0" smtClean="0">
                <a:solidFill>
                  <a:srgbClr val="00B050"/>
                </a:solidFill>
                <a:latin typeface="Maiandra GD" pitchFamily="34" charset="0"/>
                <a:cs typeface="Arial" charset="0"/>
              </a:rPr>
              <a:t>Abertura:</a:t>
            </a: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100" baseline="0" dirty="0" smtClean="0">
                <a:solidFill>
                  <a:srgbClr val="ACCBF9">
                    <a:lumMod val="75000"/>
                  </a:srgbClr>
                </a:solidFill>
                <a:latin typeface="Maiandra GD" pitchFamily="34" charset="0"/>
                <a:cs typeface="Arial" charset="0"/>
              </a:rPr>
              <a:t> </a:t>
            </a:r>
            <a:r>
              <a:rPr lang="pt-BR" sz="2100" baseline="0" dirty="0" smtClean="0">
                <a:solidFill>
                  <a:srgbClr val="00B0F0"/>
                </a:solidFill>
                <a:latin typeface="Maiandra GD" pitchFamily="34" charset="0"/>
                <a:cs typeface="Arial" charset="0"/>
              </a:rPr>
              <a:t>Star </a:t>
            </a:r>
            <a:r>
              <a:rPr lang="pt-BR" sz="2100" baseline="0" dirty="0" err="1" smtClean="0">
                <a:solidFill>
                  <a:srgbClr val="00B0F0"/>
                </a:solidFill>
                <a:latin typeface="Maiandra GD" pitchFamily="34" charset="0"/>
                <a:cs typeface="Arial" charset="0"/>
              </a:rPr>
              <a:t>Dust</a:t>
            </a:r>
            <a:endParaRPr lang="pt-BR" sz="2100" baseline="0" dirty="0" smtClean="0">
              <a:solidFill>
                <a:srgbClr val="00B0F0"/>
              </a:solidFill>
              <a:latin typeface="Maiandra GD" pitchFamily="34" charset="0"/>
              <a:cs typeface="Arial" charset="0"/>
            </a:endParaRP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100" baseline="0" dirty="0" smtClean="0">
                <a:solidFill>
                  <a:srgbClr val="00B0F0"/>
                </a:solidFill>
                <a:latin typeface="Maiandra GD" pitchFamily="34" charset="0"/>
                <a:cs typeface="Arial" charset="0"/>
              </a:rPr>
              <a:t>Orquestra: Ernesto Cortazar</a:t>
            </a: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100" baseline="0" dirty="0" smtClean="0">
                <a:solidFill>
                  <a:srgbClr val="00B050"/>
                </a:solidFill>
                <a:latin typeface="Maiandra GD" pitchFamily="34" charset="0"/>
                <a:cs typeface="Arial" charset="0"/>
              </a:rPr>
              <a:t>Acompanhamento:</a:t>
            </a:r>
            <a:r>
              <a:rPr lang="pt-BR" sz="2100" baseline="0" dirty="0" smtClean="0">
                <a:solidFill>
                  <a:srgbClr val="ACCBF9">
                    <a:lumMod val="75000"/>
                  </a:srgbClr>
                </a:solidFill>
                <a:latin typeface="Maiandra GD" pitchFamily="34" charset="0"/>
                <a:cs typeface="Arial" charset="0"/>
              </a:rPr>
              <a:t> </a:t>
            </a: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100" baseline="0" dirty="0" err="1" smtClean="0">
                <a:solidFill>
                  <a:srgbClr val="00B0F0"/>
                </a:solidFill>
                <a:latin typeface="Maiandra GD" pitchFamily="34" charset="0"/>
                <a:cs typeface="Arial" charset="0"/>
              </a:rPr>
              <a:t>Luna</a:t>
            </a:r>
            <a:endParaRPr lang="pt-BR" sz="2100" baseline="0" dirty="0" smtClean="0">
              <a:solidFill>
                <a:srgbClr val="00B0F0"/>
              </a:solidFill>
              <a:latin typeface="Maiandra GD" pitchFamily="34" charset="0"/>
              <a:cs typeface="Arial" charset="0"/>
            </a:endParaRP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100" baseline="0" dirty="0" smtClean="0">
                <a:solidFill>
                  <a:srgbClr val="00B0F0"/>
                </a:solidFill>
                <a:latin typeface="Maiandra GD" pitchFamily="34" charset="0"/>
                <a:cs typeface="Arial" charset="0"/>
              </a:rPr>
              <a:t>Canta: Ana Gabriel</a:t>
            </a:r>
            <a:endParaRPr lang="pt-BR" sz="2100" dirty="0" smtClean="0">
              <a:solidFill>
                <a:srgbClr val="00B0F0"/>
              </a:solidFill>
              <a:latin typeface="Maiandra GD" pitchFamily="34" charset="0"/>
              <a:cs typeface="Arial" charset="0"/>
            </a:endParaRP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100" baseline="0" dirty="0" smtClean="0">
                <a:solidFill>
                  <a:srgbClr val="00B050"/>
                </a:solidFill>
                <a:latin typeface="Maiandra GD" pitchFamily="34" charset="0"/>
                <a:cs typeface="Arial" charset="0"/>
              </a:rPr>
              <a:t>Encerramento</a:t>
            </a:r>
            <a:r>
              <a:rPr lang="pt-BR" sz="2100" baseline="0" dirty="0" smtClean="0">
                <a:solidFill>
                  <a:srgbClr val="00B050"/>
                </a:solidFill>
                <a:latin typeface="Maiandra GD" pitchFamily="34" charset="0"/>
                <a:cs typeface="Arial" charset="0"/>
              </a:rPr>
              <a:t>:</a:t>
            </a:r>
            <a:r>
              <a:rPr lang="pt-BR" sz="2100" baseline="0" dirty="0" smtClean="0">
                <a:solidFill>
                  <a:prstClr val="white">
                    <a:lumMod val="75000"/>
                  </a:prstClr>
                </a:solidFill>
                <a:latin typeface="Maiandra GD" pitchFamily="34" charset="0"/>
                <a:cs typeface="Arial" charset="0"/>
              </a:rPr>
              <a:t> </a:t>
            </a:r>
            <a:endParaRPr lang="pt-BR" sz="2100" baseline="0" dirty="0" smtClean="0">
              <a:solidFill>
                <a:prstClr val="white">
                  <a:lumMod val="75000"/>
                </a:prstClr>
              </a:solidFill>
              <a:latin typeface="Maiandra GD" pitchFamily="34" charset="0"/>
              <a:cs typeface="Arial" charset="0"/>
            </a:endParaRP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100" baseline="0" dirty="0" smtClean="0">
                <a:solidFill>
                  <a:srgbClr val="00B0F0"/>
                </a:solidFill>
                <a:latin typeface="Maiandra GD" pitchFamily="34" charset="0"/>
                <a:cs typeface="Arial" charset="0"/>
              </a:rPr>
              <a:t> A Lenda do Beijo</a:t>
            </a: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100" baseline="0" dirty="0" smtClean="0">
                <a:solidFill>
                  <a:srgbClr val="00B0F0"/>
                </a:solidFill>
                <a:latin typeface="Maiandra GD" pitchFamily="34" charset="0"/>
                <a:cs typeface="Arial" charset="0"/>
              </a:rPr>
              <a:t>Orquestra: Violinos Mágicos</a:t>
            </a:r>
            <a:endParaRPr lang="pt-BR" sz="2100" baseline="0" dirty="0" smtClean="0">
              <a:solidFill>
                <a:srgbClr val="00B0F0"/>
              </a:solidFill>
              <a:latin typeface="Maiandra GD" pitchFamily="34" charset="0"/>
              <a:cs typeface="Arial" charset="0"/>
            </a:endParaRP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100" baseline="0" dirty="0" smtClean="0">
                <a:solidFill>
                  <a:srgbClr val="00B0F0"/>
                </a:solidFill>
                <a:latin typeface="Maiandra GD" pitchFamily="34" charset="0"/>
                <a:cs typeface="Arial" charset="0"/>
              </a:rPr>
              <a:t> </a:t>
            </a:r>
            <a:endParaRPr lang="pt-BR" sz="2100" b="0" baseline="0" dirty="0" smtClean="0">
              <a:solidFill>
                <a:srgbClr val="00B0F0"/>
              </a:solidFill>
              <a:effectLst/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4095736" y="5048261"/>
            <a:ext cx="7870717" cy="156965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 lIns="121917" tIns="60958" rIns="121917" bIns="60958">
            <a:spAutoFit/>
          </a:bodyPr>
          <a:lstStyle/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300" b="0" baseline="0" dirty="0">
                <a:solidFill>
                  <a:srgbClr val="0070C0"/>
                </a:solidFill>
                <a:effectLst/>
                <a:latin typeface="Britannic Bold" panose="020B0903060703020204" pitchFamily="34" charset="0"/>
                <a:cs typeface="+mn-cs"/>
              </a:rPr>
              <a:t>ACESSE  MEUS  ESPAÇOS  CULTURAIS  E  TORNE-SE  MEU SEGUIDOR</a:t>
            </a:r>
            <a:endParaRPr lang="pt-BR" sz="1500" b="0" baseline="0" dirty="0">
              <a:solidFill>
                <a:srgbClr val="002060"/>
              </a:solidFill>
              <a:effectLst/>
              <a:latin typeface="Britannic Bold" panose="020B0903060703020204" pitchFamily="34" charset="0"/>
              <a:cs typeface="+mn-cs"/>
            </a:endParaRPr>
          </a:p>
          <a:p>
            <a:pPr marL="609585" lvl="1"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500" b="0" baseline="0" dirty="0">
                <a:solidFill>
                  <a:srgbClr val="7030A0"/>
                </a:solidFill>
                <a:effectLst/>
                <a:latin typeface="Britannic Bold" panose="020B0903060703020204" pitchFamily="34" charset="0"/>
                <a:cs typeface="+mn-cs"/>
                <a:hlinkClick r:id="rId5"/>
              </a:rPr>
              <a:t>http://vendraminiletras.blogspot.com/</a:t>
            </a:r>
            <a:endParaRPr lang="pt-BR" sz="1500" b="0" baseline="0" dirty="0">
              <a:solidFill>
                <a:srgbClr val="7030A0"/>
              </a:solidFill>
              <a:effectLst/>
              <a:latin typeface="Britannic Bold" panose="020B0903060703020204" pitchFamily="34" charset="0"/>
              <a:cs typeface="+mn-cs"/>
            </a:endParaRP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500" b="0" baseline="0" dirty="0">
                <a:solidFill>
                  <a:srgbClr val="7030A0"/>
                </a:solidFill>
                <a:effectLst/>
                <a:latin typeface="Britannic Bold" panose="020B0903060703020204" pitchFamily="34" charset="0"/>
                <a:cs typeface="+mn-cs"/>
              </a:rPr>
              <a:t>http://sergrasan.com/toninhovendraminislides/</a:t>
            </a: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300" b="0" baseline="0" dirty="0">
                <a:solidFill>
                  <a:srgbClr val="C00000"/>
                </a:solidFill>
                <a:effectLst/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914268" lvl="2"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0" baseline="0" dirty="0">
                <a:solidFill>
                  <a:srgbClr val="002060"/>
                </a:solidFill>
                <a:effectLst/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defTabSz="1219170">
              <a:defRPr/>
            </a:pPr>
            <a:r>
              <a:rPr lang="pt-BR" sz="1300" b="0" baseline="0" dirty="0">
                <a:solidFill>
                  <a:srgbClr val="002060"/>
                </a:solidFill>
                <a:effectLst/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1200" b="0" baseline="0" dirty="0">
                <a:solidFill>
                  <a:srgbClr val="002060"/>
                </a:solidFill>
                <a:effectLst/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1200" b="0" baseline="0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  <a:cs typeface="Aharoni" panose="02010803020104030203" pitchFamily="2" charset="-79"/>
              </a:rPr>
              <a:t>  </a:t>
            </a:r>
            <a:r>
              <a:rPr lang="pt-BR" sz="1200" b="0" baseline="0" dirty="0">
                <a:solidFill>
                  <a:srgbClr val="002060"/>
                </a:solidFill>
                <a:effectLst/>
                <a:latin typeface="Arial Black" panose="020B0A04020102020204" pitchFamily="34" charset="0"/>
                <a:cs typeface="Aharoni" panose="02010803020104030203" pitchFamily="2" charset="-79"/>
              </a:rPr>
              <a:t>ACADÊMICO  28</a:t>
            </a:r>
          </a:p>
          <a:p>
            <a:pPr algn="ctr" defTabSz="1219170">
              <a:defRPr/>
            </a:pPr>
            <a:r>
              <a:rPr lang="pt-BR" sz="1300" b="0" baseline="0" dirty="0">
                <a:solidFill>
                  <a:srgbClr val="002060"/>
                </a:solidFill>
                <a:effectLst/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07718" y="416984"/>
            <a:ext cx="4112205" cy="4047872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lIns="121917" tIns="60958" rIns="121917" bIns="60958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300" b="0" kern="0" baseline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latin typeface="Calibri" panose="020F0502020204030204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8510549" y="3588797"/>
            <a:ext cx="3267617" cy="738660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i="1" baseline="0" dirty="0" smtClean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CRIAÇÃO/FORMATAÇÃO</a:t>
            </a:r>
            <a:r>
              <a:rPr lang="pt-BR" sz="1400" i="1" baseline="0" dirty="0" smtClean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600" i="1" baseline="0" dirty="0" smtClean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100" i="1" baseline="0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VENDRAMINI </a:t>
            </a:r>
            <a:r>
              <a:rPr lang="pt-BR" sz="2400" i="1" baseline="0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Toninho  </a:t>
            </a:r>
            <a:endParaRPr lang="pt-BR" sz="1900" i="1" u="sng" baseline="0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7185" y="672848"/>
            <a:ext cx="4174427" cy="2784309"/>
          </a:xfrm>
          <a:prstGeom prst="rect">
            <a:avLst/>
          </a:prstGeom>
          <a:ln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6502" y="3717033"/>
            <a:ext cx="2829231" cy="2847737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1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790432276"/>
      </p:ext>
    </p:extLst>
  </p:cSld>
  <p:clrMapOvr>
    <a:masterClrMapping/>
  </p:clrMapOvr>
  <p:transition spd="slow" advClick="0" advTm="130000">
    <p:fade/>
    <p:sndAc>
      <p:stSnd loop="1">
        <p:snd r:embed="rId3" name="violinos_magicos_a_lenda_do_beij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25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25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25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25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625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25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4250"/>
                            </p:stCondLst>
                            <p:childTnLst>
                              <p:par>
                                <p:cTn id="6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8250"/>
                            </p:stCondLst>
                            <p:childTnLst>
                              <p:par>
                                <p:cTn id="6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250"/>
                            </p:stCondLst>
                            <p:childTnLst>
                              <p:par>
                                <p:cTn id="7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6250"/>
                            </p:stCondLst>
                            <p:childTnLst>
                              <p:par>
                                <p:cTn id="7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250"/>
                            </p:stCondLst>
                            <p:childTnLst>
                              <p:par>
                                <p:cTn id="8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4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4250"/>
                            </p:stCondLst>
                            <p:childTnLst>
                              <p:par>
                                <p:cTn id="9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4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8250"/>
                            </p:stCondLst>
                            <p:childTnLst>
                              <p:par>
                                <p:cTn id="9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4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2250"/>
                            </p:stCondLst>
                            <p:childTnLst>
                              <p:par>
                                <p:cTn id="10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LUNA - REFORMATAR">
  <a:themeElements>
    <a:clrScheme name="Personnalisé 60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FFF00"/>
      </a:hlink>
      <a:folHlink>
        <a:srgbClr val="FFFF00"/>
      </a:folHlink>
    </a:clrScheme>
    <a:fontScheme name="PE29 Europa de noche">
      <a:majorFont>
        <a:latin typeface="Arial"/>
        <a:ea typeface=""/>
        <a:cs typeface="Times New Roman (Hebrew)"/>
      </a:majorFont>
      <a:minorFont>
        <a:latin typeface="Arial"/>
        <a:ea typeface=""/>
        <a:cs typeface="Times New Roman (Hebrew)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E29 Europa de noch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29 Europa de noch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29 Europa de noch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29 Europa de noch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29 Europa de noch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29 Europa de noch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29 Europa de noch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29 Europa de noch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29 Europa de noch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29 Europa de noch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29 Europa de noch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29 Europa de noch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ANTIGO AS MÃOS DE MINHA MÃE - S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LUNA - REFORMATAR</Template>
  <TotalTime>53</TotalTime>
  <Words>237</Words>
  <Application>Microsoft Office PowerPoint</Application>
  <PresentationFormat>Personalizar</PresentationFormat>
  <Paragraphs>46</Paragraphs>
  <Slides>22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22</vt:i4>
      </vt:variant>
    </vt:vector>
  </HeadingPairs>
  <TitlesOfParts>
    <vt:vector size="24" baseType="lpstr">
      <vt:lpstr>LUNA - REFORMATAR</vt:lpstr>
      <vt:lpstr>ANTIGO AS MÃOS DE MINHA MÃE - S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TONINHO  VENDRAMINI  SLIDES</dc:title>
  <dc:creator>User</dc:creator>
  <cp:lastModifiedBy>User</cp:lastModifiedBy>
  <cp:revision>6</cp:revision>
  <dcterms:created xsi:type="dcterms:W3CDTF">2020-04-27T15:48:37Z</dcterms:created>
  <dcterms:modified xsi:type="dcterms:W3CDTF">2020-04-27T16:42:18Z</dcterms:modified>
</cp:coreProperties>
</file>