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223" r:id="rId2"/>
    <p:sldMasterId id="2147484235" r:id="rId3"/>
  </p:sldMasterIdLst>
  <p:notesMasterIdLst>
    <p:notesMasterId r:id="rId10"/>
  </p:notesMasterIdLst>
  <p:sldIdLst>
    <p:sldId id="306" r:id="rId4"/>
    <p:sldId id="317" r:id="rId5"/>
    <p:sldId id="318" r:id="rId6"/>
    <p:sldId id="319" r:id="rId7"/>
    <p:sldId id="316" r:id="rId8"/>
    <p:sldId id="315" r:id="rId9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A7A3"/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5" autoAdjust="0"/>
    <p:restoredTop sz="94660"/>
  </p:normalViewPr>
  <p:slideViewPr>
    <p:cSldViewPr>
      <p:cViewPr>
        <p:scale>
          <a:sx n="124" d="100"/>
          <a:sy n="124" d="100"/>
        </p:scale>
        <p:origin x="168" y="-2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18/03/2023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2246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 smtClean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 smtClean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1</a:t>
            </a:r>
            <a:endParaRPr lang="pt-BR" dirty="0"/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2</a:t>
            </a:r>
            <a:endParaRPr lang="pt-BR" dirty="0"/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3</a:t>
            </a:r>
            <a:endParaRPr lang="pt-BR" dirty="0"/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  <a:endParaRPr lang="en-US" sz="5000" dirty="0">
              <a:solidFill>
                <a:srgbClr val="EEECE1">
                  <a:lumMod val="75000"/>
                </a:srgbClr>
              </a:solidFill>
              <a:latin typeface="Calisto MT" pitchFamily="18" charset="0"/>
            </a:endParaRP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5769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80354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47660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64377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5310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8793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65001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39926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8767027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36466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93432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3398"/>
            <a:ext cx="6858000" cy="17907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20805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98560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4317"/>
            <a:ext cx="7886700" cy="2138406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14475"/>
            <a:ext cx="7886700" cy="112514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79553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371600"/>
            <a:ext cx="3886200" cy="3263503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71600"/>
            <a:ext cx="3886200" cy="3263503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35941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261388"/>
            <a:ext cx="3867150" cy="619274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1880663"/>
            <a:ext cx="3867150" cy="27603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1388"/>
            <a:ext cx="3886201" cy="619274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80663"/>
            <a:ext cx="3886201" cy="27603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93375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568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9203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342900"/>
            <a:ext cx="2948940" cy="1200148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2950"/>
            <a:ext cx="4629150" cy="36576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1543049"/>
            <a:ext cx="2948940" cy="28575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02028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342900"/>
            <a:ext cx="2948940" cy="120015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742950"/>
            <a:ext cx="4629150" cy="3657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1543050"/>
            <a:ext cx="2948940" cy="28575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84495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003209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0271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0272"/>
            <a:ext cx="5800725" cy="435887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8198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438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25" r:id="rId2"/>
    <p:sldLayoutId id="2147484226" r:id="rId3"/>
    <p:sldLayoutId id="2147484227" r:id="rId4"/>
    <p:sldLayoutId id="2147484228" r:id="rId5"/>
    <p:sldLayoutId id="2147484229" r:id="rId6"/>
    <p:sldLayoutId id="2147484230" r:id="rId7"/>
    <p:sldLayoutId id="2147484231" r:id="rId8"/>
    <p:sldLayoutId id="2147484232" r:id="rId9"/>
    <p:sldLayoutId id="2147484233" r:id="rId10"/>
    <p:sldLayoutId id="214748423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2743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371600"/>
            <a:ext cx="7886700" cy="3263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18/03/2023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1530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6" r:id="rId1"/>
    <p:sldLayoutId id="2147484237" r:id="rId2"/>
    <p:sldLayoutId id="2147484238" r:id="rId3"/>
    <p:sldLayoutId id="2147484239" r:id="rId4"/>
    <p:sldLayoutId id="2147484240" r:id="rId5"/>
    <p:sldLayoutId id="2147484241" r:id="rId6"/>
    <p:sldLayoutId id="2147484242" r:id="rId7"/>
    <p:sldLayoutId id="2147484243" r:id="rId8"/>
    <p:sldLayoutId id="2147484244" r:id="rId9"/>
    <p:sldLayoutId id="2147484245" r:id="rId10"/>
    <p:sldLayoutId id="2147484246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audio" Target="../media/audio1.wav"/><Relationship Id="rId5" Type="http://schemas.openxmlformats.org/officeDocument/2006/relationships/image" Target="../media/image4.jp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jpg"/><Relationship Id="rId5" Type="http://schemas.openxmlformats.org/officeDocument/2006/relationships/image" Target="../media/image13.gif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 rot="364687">
            <a:off x="5126930" y="3847230"/>
            <a:ext cx="3018202" cy="882500"/>
          </a:xfrm>
          <a:scene3d>
            <a:camera prst="orthographicFront"/>
            <a:lightRig rig="threePt" dir="t"/>
          </a:scene3d>
        </p:spPr>
        <p:txBody>
          <a:bodyPr rtlCol="0">
            <a:prstTxWarp prst="textCascadeUp">
              <a:avLst>
                <a:gd name="adj" fmla="val 99442"/>
              </a:avLst>
            </a:prstTxWarp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1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Avanço Automático           </a:t>
            </a:r>
            <a:endParaRPr lang="pt-BR" sz="1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Mistral" pitchFamily="66" charset="0"/>
            </a:endParaRPr>
          </a:p>
        </p:txBody>
      </p:sp>
      <p:grpSp>
        <p:nvGrpSpPr>
          <p:cNvPr id="34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3" name="Retângulo 2"/>
          <p:cNvSpPr/>
          <p:nvPr/>
        </p:nvSpPr>
        <p:spPr>
          <a:xfrm>
            <a:off x="467544" y="1745701"/>
            <a:ext cx="384594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2060"/>
                </a:solidFill>
                <a:latin typeface="Freestyle Script" panose="030804020302050B0404" pitchFamily="66" charset="0"/>
              </a:rPr>
              <a:t>É </a:t>
            </a:r>
            <a:r>
              <a:rPr lang="pt-BR" sz="4000" b="1" dirty="0">
                <a:solidFill>
                  <a:srgbClr val="002060"/>
                </a:solidFill>
                <a:latin typeface="Freestyle Script" panose="030804020302050B0404" pitchFamily="66" charset="0"/>
              </a:rPr>
              <a:t>uma localidade pertencente ao município de Veneza, Itália. Está situada em terra firme, frente às ilhas de </a:t>
            </a:r>
            <a:r>
              <a:rPr lang="pt-BR" sz="4000" b="1" dirty="0" smtClean="0">
                <a:solidFill>
                  <a:srgbClr val="002060"/>
                </a:solidFill>
                <a:latin typeface="Freestyle Script" panose="030804020302050B0404" pitchFamily="66" charset="0"/>
              </a:rPr>
              <a:t>Veneza.</a:t>
            </a:r>
            <a:endParaRPr lang="pt-BR" sz="4000" b="1" dirty="0">
              <a:solidFill>
                <a:srgbClr val="002060"/>
              </a:solidFill>
              <a:latin typeface="Freestyle Script" panose="030804020302050B0404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77552"/>
            <a:ext cx="3520693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aixaDeTexto 4"/>
          <p:cNvSpPr txBox="1"/>
          <p:nvPr/>
        </p:nvSpPr>
        <p:spPr>
          <a:xfrm rot="20955739">
            <a:off x="903954" y="657600"/>
            <a:ext cx="4628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 smtClean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iller" panose="04020404031007020602" pitchFamily="82" charset="0"/>
              </a:rPr>
              <a:t>MESTRE E VENEZA</a:t>
            </a:r>
            <a:endParaRPr lang="pt-BR" sz="5400" b="1" dirty="0">
              <a:ln w="6600">
                <a:solidFill>
                  <a:srgbClr val="0070C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62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">
        <p14:flythrough/>
        <p:sndAc>
          <p:stSnd loop="1">
            <p:snd r:embed="rId3" name="La ultima nieve de la primavera - Fausto Papeti.wav"/>
          </p:stSnd>
        </p:sndAc>
      </p:transition>
    </mc:Choice>
    <mc:Fallback xmlns="">
      <p:transition spd="slow" advClick="0" advTm="18000">
        <p:fade/>
        <p:sndAc>
          <p:stSnd loop="1">
            <p:snd r:embed="rId6" name="La ultima nieve de la primavera - Fausto Papet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5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250"/>
                            </p:stCondLst>
                            <p:childTnLst>
                              <p:par>
                                <p:cTn id="2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183">
            <a:off x="489448" y="438436"/>
            <a:ext cx="3201537" cy="2125465"/>
          </a:xfrm>
          <a:prstGeom prst="rect">
            <a:avLst/>
          </a:prstGeom>
          <a:ln w="28575">
            <a:solidFill>
              <a:srgbClr val="00B0F0"/>
            </a:solidFill>
          </a:ln>
        </p:spPr>
      </p:pic>
      <p:sp>
        <p:nvSpPr>
          <p:cNvPr id="8" name="Retângulo 7"/>
          <p:cNvSpPr/>
          <p:nvPr/>
        </p:nvSpPr>
        <p:spPr>
          <a:xfrm>
            <a:off x="4042035" y="525036"/>
            <a:ext cx="474741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oticia Text"/>
              </a:rPr>
              <a:t>Muita gente que vem a Veneza acaba optando por hospedar-se em Mestre. </a:t>
            </a:r>
            <a:endParaRPr lang="pt-BR" sz="20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oticia Text"/>
            </a:endParaRPr>
          </a:p>
          <a:p>
            <a:pPr algn="ctr"/>
            <a:endParaRPr lang="pt-BR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oticia Text"/>
            </a:endParaRPr>
          </a:p>
          <a:p>
            <a:pPr algn="ctr"/>
            <a:r>
              <a:rPr lang="pt-BR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oticia Text"/>
              </a:rPr>
              <a:t>Alguns </a:t>
            </a:r>
            <a:r>
              <a:rPr lang="pt-BR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oticia Text"/>
              </a:rPr>
              <a:t>a chamam de Veneza nova e a outra de Veneza velha, mas na verdade, Mestre é a parte “terrestre” e Veneza é a ilha. </a:t>
            </a:r>
            <a:endParaRPr lang="pt-BR" sz="20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oticia Text"/>
            </a:endParaRPr>
          </a:p>
          <a:p>
            <a:pPr algn="ctr"/>
            <a:endParaRPr lang="pt-BR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oticia Text"/>
            </a:endParaRPr>
          </a:p>
          <a:p>
            <a:pPr algn="ctr"/>
            <a:r>
              <a:rPr lang="pt-BR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oticia Text"/>
              </a:rPr>
              <a:t>Ficar </a:t>
            </a:r>
            <a:r>
              <a:rPr lang="pt-BR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oticia Text"/>
              </a:rPr>
              <a:t>em Mestre é uma boa pedida para quem quer fugir dos altos preços de hospedagem de Veneza e, na verdade, uma cidade fica coladinha </a:t>
            </a:r>
            <a:r>
              <a:rPr lang="pt-BR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oticia Text"/>
              </a:rPr>
              <a:t>a </a:t>
            </a:r>
            <a:r>
              <a:rPr lang="pt-BR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oticia Text"/>
              </a:rPr>
              <a:t>outra, ligadas pela Ponte da </a:t>
            </a:r>
            <a:r>
              <a:rPr lang="pt-BR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oticia Text"/>
              </a:rPr>
              <a:t>Liberdade. </a:t>
            </a:r>
            <a:endParaRPr lang="pt-BR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48" y="2470957"/>
            <a:ext cx="3193136" cy="23580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62330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5000">
        <p15:prstTrans prst="fallOver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75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75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75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9" name="Retângulo 8"/>
          <p:cNvSpPr/>
          <p:nvPr/>
        </p:nvSpPr>
        <p:spPr>
          <a:xfrm>
            <a:off x="4259351" y="800792"/>
            <a:ext cx="449841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O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centro histórico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de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Veneza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vive principalmente do 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turismo,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presente todo o ano, enquanto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o de Mestre,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cresceu graças ao polo industrial de </a:t>
            </a:r>
            <a:r>
              <a:rPr lang="pt-BR" sz="2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Marghera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.</a:t>
            </a:r>
          </a:p>
          <a:p>
            <a:pPr algn="ctr"/>
            <a:endParaRPr lang="pt-BR" sz="2400" dirty="0" smtClean="0">
              <a:ln w="0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61622" y="3206397"/>
            <a:ext cx="8529906" cy="163121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/>
            <a:r>
              <a:rPr lang="pt-BR" sz="2000" b="1" dirty="0" smtClean="0">
                <a:ln/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Trata-se de um dos </a:t>
            </a:r>
            <a:r>
              <a:rPr lang="pt-BR" sz="2000" b="1" dirty="0">
                <a:ln/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seis bairros da comuna de Veneza,  possui 17 mil habitantes.</a:t>
            </a:r>
          </a:p>
          <a:p>
            <a:pPr lvl="0" algn="ctr"/>
            <a:r>
              <a:rPr lang="pt-BR" sz="2000" b="1" dirty="0">
                <a:ln/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O nome vem do fato de que a área onde a cidade atual foi construída, foi um pântano marinho. No dialeto veneziano, de fato, "Mar </a:t>
            </a:r>
            <a:r>
              <a:rPr lang="pt-BR" sz="2000" b="1" dirty="0" err="1">
                <a:ln/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gh</a:t>
            </a:r>
            <a:r>
              <a:rPr lang="pt-BR" sz="2000" b="1" dirty="0">
                <a:ln/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 'era" significa "Havia o mar".</a:t>
            </a:r>
          </a:p>
        </p:txBody>
      </p:sp>
      <p:pic>
        <p:nvPicPr>
          <p:cNvPr id="11" name="Imagem 10" descr="West Chester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16370"/>
            <a:ext cx="3425857" cy="256939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82470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0">
        <p15:prstTrans prst="wind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25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25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6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716017" y="413482"/>
            <a:ext cx="395942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>
                <a:solidFill>
                  <a:srgbClr val="70AD47">
                    <a:lumMod val="75000"/>
                  </a:srgbClr>
                </a:solidFill>
                <a:latin typeface="Arial" panose="020B0604020202020204" pitchFamily="34" charset="0"/>
              </a:rPr>
              <a:t>Há um projeto para separar Mestre de Veneza, criando dois municípios (comunas) distintos, mas nos quatro referendos populares celebrados, os cidadãos expressaram-se </a:t>
            </a:r>
            <a:r>
              <a:rPr lang="pt-BR" sz="2400" b="1" dirty="0" smtClean="0">
                <a:solidFill>
                  <a:srgbClr val="70AD47">
                    <a:lumMod val="75000"/>
                  </a:srgbClr>
                </a:solidFill>
                <a:latin typeface="Arial" panose="020B0604020202020204" pitchFamily="34" charset="0"/>
              </a:rPr>
              <a:t>contra.</a:t>
            </a:r>
            <a:endParaRPr lang="pt-BR" sz="2400" b="1" dirty="0">
              <a:solidFill>
                <a:srgbClr val="70AD47">
                  <a:lumMod val="75000"/>
                </a:srgbClr>
              </a:solidFill>
              <a:latin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0" y="842734"/>
            <a:ext cx="4239854" cy="2725622"/>
          </a:xfrm>
          <a:prstGeom prst="rect">
            <a:avLst/>
          </a:prstGeom>
          <a:ln>
            <a:solidFill>
              <a:srgbClr val="5B9BD5">
                <a:lumMod val="75000"/>
              </a:srgb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ED7D31">
                  <a:lumMod val="60000"/>
                  <a:lumOff val="40000"/>
                </a:srgb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ED7D31">
                  <a:lumMod val="60000"/>
                  <a:lumOff val="40000"/>
                </a:srgb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ED7D31">
                  <a:lumMod val="60000"/>
                  <a:lumOff val="40000"/>
                </a:srgb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9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ED7D31">
                  <a:lumMod val="60000"/>
                  <a:lumOff val="40000"/>
                </a:srgb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10" name="Retângulo 9"/>
          <p:cNvSpPr/>
          <p:nvPr/>
        </p:nvSpPr>
        <p:spPr>
          <a:xfrm>
            <a:off x="539552" y="3939902"/>
            <a:ext cx="81358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>
                <a:solidFill>
                  <a:srgbClr val="70AD47">
                    <a:lumMod val="75000"/>
                  </a:srgbClr>
                </a:solidFill>
                <a:latin typeface="Arial" panose="020B0604020202020204" pitchFamily="34" charset="0"/>
              </a:rPr>
              <a:t>A Praça </a:t>
            </a:r>
            <a:r>
              <a:rPr lang="pt-BR" sz="2400" b="1" dirty="0" err="1">
                <a:solidFill>
                  <a:srgbClr val="70AD47">
                    <a:lumMod val="75000"/>
                  </a:srgbClr>
                </a:solidFill>
                <a:latin typeface="Arial" panose="020B0604020202020204" pitchFamily="34" charset="0"/>
              </a:rPr>
              <a:t>Ferretto</a:t>
            </a:r>
            <a:r>
              <a:rPr lang="pt-BR" sz="2400" b="1" dirty="0">
                <a:solidFill>
                  <a:srgbClr val="70AD47">
                    <a:lumMod val="75000"/>
                  </a:srgbClr>
                </a:solidFill>
                <a:latin typeface="Arial" panose="020B0604020202020204" pitchFamily="34" charset="0"/>
              </a:rPr>
              <a:t>, é um belo lugar para desfrutar de um café e obter </a:t>
            </a:r>
            <a:r>
              <a:rPr lang="pt-BR" sz="2400" b="1" dirty="0" smtClean="0">
                <a:solidFill>
                  <a:srgbClr val="70AD47">
                    <a:lumMod val="75000"/>
                  </a:srgbClr>
                </a:solidFill>
                <a:latin typeface="Arial" panose="020B0604020202020204" pitchFamily="34" charset="0"/>
              </a:rPr>
              <a:t>belíssimas </a:t>
            </a:r>
            <a:r>
              <a:rPr lang="pt-BR" sz="2400" b="1" dirty="0">
                <a:solidFill>
                  <a:srgbClr val="70AD47">
                    <a:lumMod val="75000"/>
                  </a:srgbClr>
                </a:solidFill>
                <a:latin typeface="Arial" panose="020B0604020202020204" pitchFamily="34" charset="0"/>
              </a:rPr>
              <a:t>fotos.</a:t>
            </a:r>
            <a:endParaRPr lang="pt-BR" b="1" dirty="0">
              <a:solidFill>
                <a:srgbClr val="70AD47">
                  <a:lumMod val="75000"/>
                </a:srgb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41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wheel spokes="1"/>
      </p:transition>
    </mc:Choice>
    <mc:Fallback xmlns="">
      <p:transition spd="slow" advClick="0" advTm="35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25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29126" y="2387682"/>
            <a:ext cx="5884549" cy="2405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4A4A4A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1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Uma das atrações é a  torre do relógio, tem </a:t>
            </a:r>
            <a:r>
              <a:rPr lang="pt-BR" sz="1600" dirty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arquitetura antiga dos tempos feudais. </a:t>
            </a:r>
            <a:endParaRPr lang="pt-BR" sz="1600" dirty="0" smtClean="0">
              <a:solidFill>
                <a:srgbClr val="00B050"/>
              </a:solidFill>
              <a:latin typeface="Elephant" panose="020209040905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1600" dirty="0">
              <a:solidFill>
                <a:srgbClr val="00B050"/>
              </a:solidFill>
              <a:latin typeface="Elephant" panose="020209040905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Fica na </a:t>
            </a:r>
            <a:r>
              <a:rPr lang="pt-BR" sz="1600" dirty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lindíssima </a:t>
            </a:r>
            <a:r>
              <a:rPr lang="pt-BR" sz="1600" dirty="0" smtClean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praça no </a:t>
            </a:r>
            <a:r>
              <a:rPr lang="pt-BR" sz="1600" dirty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centro da cidade </a:t>
            </a:r>
            <a:r>
              <a:rPr lang="pt-BR" sz="1600" dirty="0" smtClean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1600" dirty="0">
              <a:solidFill>
                <a:srgbClr val="00B050"/>
              </a:solidFill>
              <a:latin typeface="Elephant" panose="020209040905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600" dirty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Realmente vale a pena passear </a:t>
            </a:r>
            <a:r>
              <a:rPr lang="pt-BR" sz="1600" dirty="0" smtClean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ali, que </a:t>
            </a:r>
            <a:r>
              <a:rPr lang="pt-BR" sz="1600" dirty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apesar de ser satélite de Veneza, apresenta uma boa infraestrutura e merece atenção especial</a:t>
            </a:r>
            <a:r>
              <a:rPr lang="pt-BR" sz="1600" dirty="0" smtClean="0">
                <a:solidFill>
                  <a:srgbClr val="00B050"/>
                </a:solidFill>
                <a:latin typeface="Elephant" panose="0202090409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t-BR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2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807" y="346062"/>
            <a:ext cx="5195403" cy="2184888"/>
          </a:xfrm>
          <a:prstGeom prst="ellipse">
            <a:avLst/>
          </a:prstGeom>
          <a:ln>
            <a:solidFill>
              <a:srgbClr val="0070C0"/>
            </a:solidFill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48" y="562826"/>
            <a:ext cx="3415680" cy="192132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629DD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9847">
            <a:off x="688916" y="2475145"/>
            <a:ext cx="2171257" cy="227966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629DD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79377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4000">
        <p15:prstTrans prst="prestige"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250"/>
                            </p:stCondLst>
                            <p:childTnLst>
                              <p:par>
                                <p:cTn id="3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8738" y="1948083"/>
            <a:ext cx="404322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E FORMATAÇÃO</a:t>
            </a:r>
            <a:endParaRPr kumimoji="0" lang="pt-BR" sz="20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Toninho  </a:t>
            </a:r>
            <a:endParaRPr kumimoji="0" lang="pt-BR" sz="1600" b="1" i="0" u="sng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</a:t>
            </a:r>
            <a:r>
              <a:rPr kumimoji="0" lang="pt-BR" sz="14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Final </a:t>
            </a: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</a:t>
            </a:r>
            <a:r>
              <a:rPr kumimoji="0" lang="pt-B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  </a:t>
            </a:r>
            <a:endParaRPr kumimoji="0" lang="pt-BR" sz="1200" b="1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La Última </a:t>
            </a:r>
            <a:r>
              <a:rPr kumimoji="0" lang="pt-BR" sz="1400" b="1" i="0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Nieve</a:t>
            </a: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de </a:t>
            </a:r>
            <a:r>
              <a:rPr kumimoji="0" lang="pt-BR" sz="1400" b="1" i="0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la</a:t>
            </a: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Primavera 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Anema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e Core / Fred 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Bongusto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 </a:t>
            </a: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87" y="274460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251520" y="3931502"/>
            <a:ext cx="5133109" cy="1021498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35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35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7"/>
              </a:rPr>
              <a:t>http://vendraminiletras.blogspot.com/</a:t>
            </a:r>
            <a:endParaRPr kumimoji="0" lang="pt-BR" sz="135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35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www.sergrasan.com/toninhovendraminislides/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25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788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25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788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kumimoji="0" lang="pt-BR" sz="788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28</a:t>
            </a:r>
            <a:endParaRPr kumimoji="0" lang="pt-BR" sz="788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0079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fred_bongusto_anema_e_core.wav"/>
          </p:stSnd>
        </p:sndAc>
      </p:transition>
    </mc:Choice>
    <mc:Fallback xmlns="">
      <p:transition spd="slow" advClick="0" advTm="100000">
        <p:fade/>
        <p:sndAc>
          <p:stSnd loop="1">
            <p:snd r:embed="rId8" name="fred_bongusto_anema_e_c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25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2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25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25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2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MBOLOS DE UM PASSADO - 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arquivo_173_21052018032736</Template>
  <TotalTime>2</TotalTime>
  <Words>193</Words>
  <Application>Microsoft Office PowerPoint</Application>
  <PresentationFormat>Apresentação na tela (16:9)</PresentationFormat>
  <Paragraphs>34</Paragraphs>
  <Slides>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19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6</vt:i4>
      </vt:variant>
    </vt:vector>
  </HeadingPairs>
  <TitlesOfParts>
    <vt:vector size="28" baseType="lpstr">
      <vt:lpstr>Aharoni</vt:lpstr>
      <vt:lpstr>Arial</vt:lpstr>
      <vt:lpstr>Arial Black</vt:lpstr>
      <vt:lpstr>Britannic Bold</vt:lpstr>
      <vt:lpstr>Calibri</vt:lpstr>
      <vt:lpstr>Calibri Light</vt:lpstr>
      <vt:lpstr>Calisto MT</vt:lpstr>
      <vt:lpstr>Cambria</vt:lpstr>
      <vt:lpstr>Chiller</vt:lpstr>
      <vt:lpstr>David</vt:lpstr>
      <vt:lpstr>Elephant</vt:lpstr>
      <vt:lpstr>Freestyle Script</vt:lpstr>
      <vt:lpstr>Gill Sans MT</vt:lpstr>
      <vt:lpstr>Maiandra GD</vt:lpstr>
      <vt:lpstr>Mistral</vt:lpstr>
      <vt:lpstr>Monotype Corsiva</vt:lpstr>
      <vt:lpstr>Noticia Text</vt:lpstr>
      <vt:lpstr>Times New Roman</vt:lpstr>
      <vt:lpstr>Wingdings 2</vt:lpstr>
      <vt:lpstr>SIMBOLOS DE UM PASSADO - S</vt:lpstr>
      <vt:lpstr>2_Viagem</vt:lpstr>
      <vt:lpstr>HDOfficeLightV0</vt:lpstr>
      <vt:lpstr>Avanço Automático        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Avanço Automático           </dc:title>
  <dc:creator>Antonio</dc:creator>
  <cp:lastModifiedBy>Antonio</cp:lastModifiedBy>
  <cp:revision>1</cp:revision>
  <dcterms:created xsi:type="dcterms:W3CDTF">2023-03-18T20:11:55Z</dcterms:created>
  <dcterms:modified xsi:type="dcterms:W3CDTF">2023-03-18T20:14:41Z</dcterms:modified>
  <cp:contentStatus/>
</cp:coreProperties>
</file>