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15"/>
  </p:notesMasterIdLst>
  <p:sldIdLst>
    <p:sldId id="273" r:id="rId4"/>
    <p:sldId id="260" r:id="rId5"/>
    <p:sldId id="261" r:id="rId6"/>
    <p:sldId id="263" r:id="rId7"/>
    <p:sldId id="262" r:id="rId8"/>
    <p:sldId id="264" r:id="rId9"/>
    <p:sldId id="265" r:id="rId10"/>
    <p:sldId id="267" r:id="rId11"/>
    <p:sldId id="268" r:id="rId12"/>
    <p:sldId id="270" r:id="rId13"/>
    <p:sldId id="274" r:id="rId14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00" autoAdjust="0"/>
    <p:restoredTop sz="85021" autoAdjust="0"/>
  </p:normalViewPr>
  <p:slideViewPr>
    <p:cSldViewPr snapToGrid="0">
      <p:cViewPr>
        <p:scale>
          <a:sx n="104" d="100"/>
          <a:sy n="104" d="100"/>
        </p:scale>
        <p:origin x="576" y="-298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D864E9-3DC2-403A-8903-CFE78007F222}" type="datetimeFigureOut">
              <a:rPr lang="pt-BR" smtClean="0"/>
              <a:t>19/06/2023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ACF1BF-6BA6-498E-9931-6A34E6642E4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558548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CF1BF-6BA6-498E-9931-6A34E6642E40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047999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CF1BF-6BA6-498E-9931-6A34E6642E40}" type="slidenum">
              <a:rPr lang="pt-BR" smtClean="0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879303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11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10835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/>
              <a:t>19/06/2023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83025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/>
              <a:t>19/06/2023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605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/>
              <a:t>19/06/2023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01656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/>
              <a:t>19/06/2023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045669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/>
              <a:t>19/06/2023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66598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/>
              <a:t>19/06/2023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94513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/>
              <a:t>19/06/2023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68039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/>
              <a:t>19/06/2023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26723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/>
              <a:t>19/06/2023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65841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/>
              <a:t>19/06/2023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96718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/>
              <a:t>19/06/2023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942229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363CC05-3EA8-40F4-9715-23F70AF26966}" type="datetimeFigureOut">
              <a:rPr lang="pt-BR" smtClean="0">
                <a:solidFill>
                  <a:srgbClr val="1D3641"/>
                </a:solidFill>
              </a:rPr>
              <a:pPr/>
              <a:t>19/06/2023</a:t>
            </a:fld>
            <a:endParaRPr lang="pt-BR" dirty="0">
              <a:solidFill>
                <a:srgbClr val="1D364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pt-BR" dirty="0">
              <a:solidFill>
                <a:srgbClr val="1D364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EA1BDC3-2899-417D-9CBD-4615F2F20483}" type="slidenum">
              <a:rPr lang="pt-BR" smtClean="0">
                <a:solidFill>
                  <a:srgbClr val="1D3641"/>
                </a:solidFill>
              </a:rPr>
              <a:pPr/>
              <a:t>‹nº›</a:t>
            </a:fld>
            <a:endParaRPr lang="pt-BR" dirty="0">
              <a:solidFill>
                <a:srgbClr val="1D3641"/>
              </a:solidFill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1194101" y="2165647"/>
            <a:ext cx="6779110" cy="923330"/>
            <a:chOff x="1172584" y="1381459"/>
            <a:chExt cx="6779110" cy="1231106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12311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rgbClr val="1D3641">
                        <a:alpha val="60000"/>
                      </a:srgbClr>
                    </a:solidFill>
                  </a:ln>
                  <a:solidFill>
                    <a:srgbClr val="1D3641">
                      <a:lumMod val="90000"/>
                    </a:srgb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rgbClr val="1D3641">
                      <a:alpha val="60000"/>
                    </a:srgbClr>
                  </a:solidFill>
                </a:ln>
                <a:solidFill>
                  <a:srgbClr val="1D3641">
                    <a:lumMod val="90000"/>
                  </a:srgb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040803"/>
            <a:ext cx="6777318" cy="1298987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825897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6472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>
                <a:solidFill>
                  <a:srgbClr val="1D3641"/>
                </a:solidFill>
              </a:rPr>
              <a:pPr/>
              <a:t>19/06/2023</a:t>
            </a:fld>
            <a:endParaRPr lang="pt-BR" dirty="0">
              <a:solidFill>
                <a:srgbClr val="1D364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1D364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>
                <a:solidFill>
                  <a:srgbClr val="1D3641"/>
                </a:solidFill>
              </a:rPr>
              <a:pPr/>
              <a:t>‹nº›</a:t>
            </a:fld>
            <a:endParaRPr lang="pt-BR" dirty="0">
              <a:solidFill>
                <a:srgbClr val="1D3641"/>
              </a:solidFill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044163"/>
            <a:ext cx="6779110" cy="923330"/>
            <a:chOff x="1172584" y="1381459"/>
            <a:chExt cx="6779110" cy="1231106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12311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rgbClr val="1D3641">
                      <a:lumMod val="60000"/>
                      <a:lumOff val="40000"/>
                    </a:srgb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rgbClr val="1D3641">
                    <a:lumMod val="60000"/>
                    <a:lumOff val="40000"/>
                  </a:srgb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0995677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165684"/>
            <a:ext cx="6779110" cy="923330"/>
            <a:chOff x="1172584" y="1381459"/>
            <a:chExt cx="6779110" cy="1231106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12311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rgbClr val="1D3641">
                      <a:lumMod val="60000"/>
                      <a:lumOff val="40000"/>
                    </a:srgb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rgbClr val="1D3641">
                    <a:lumMod val="60000"/>
                    <a:lumOff val="40000"/>
                  </a:srgb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1" y="903643"/>
            <a:ext cx="7754713" cy="1433037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9" y="2825488"/>
            <a:ext cx="7734747" cy="1125140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>
                <a:solidFill>
                  <a:srgbClr val="1D3641"/>
                </a:solidFill>
              </a:rPr>
              <a:pPr/>
              <a:t>19/06/2023</a:t>
            </a:fld>
            <a:endParaRPr lang="pt-BR" dirty="0">
              <a:solidFill>
                <a:srgbClr val="1D364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1D364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>
                <a:solidFill>
                  <a:srgbClr val="1D3641"/>
                </a:solidFill>
              </a:rPr>
              <a:pPr/>
              <a:t>‹nº›</a:t>
            </a:fld>
            <a:endParaRPr lang="pt-BR" dirty="0">
              <a:solidFill>
                <a:srgbClr val="1D364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37905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>
                <a:solidFill>
                  <a:srgbClr val="1D3641"/>
                </a:solidFill>
              </a:rPr>
              <a:pPr/>
              <a:t>19/06/2023</a:t>
            </a:fld>
            <a:endParaRPr lang="pt-BR" dirty="0">
              <a:solidFill>
                <a:srgbClr val="1D364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1D364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>
                <a:solidFill>
                  <a:srgbClr val="1D3641"/>
                </a:solidFill>
              </a:rPr>
              <a:pPr/>
              <a:t>‹nº›</a:t>
            </a:fld>
            <a:endParaRPr lang="pt-BR" dirty="0">
              <a:solidFill>
                <a:srgbClr val="1D3641"/>
              </a:solidFill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044163"/>
            <a:ext cx="6779110" cy="923330"/>
            <a:chOff x="1172584" y="1381459"/>
            <a:chExt cx="6779110" cy="1231106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12311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rgbClr val="1D3641">
                      <a:lumMod val="60000"/>
                      <a:lumOff val="40000"/>
                    </a:srgb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rgbClr val="1D3641">
                    <a:lumMod val="60000"/>
                    <a:lumOff val="40000"/>
                  </a:srgb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1680210"/>
            <a:ext cx="3803904" cy="2907792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1680210"/>
            <a:ext cx="3803904" cy="2907792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64061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1680210"/>
            <a:ext cx="3442446" cy="493776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210696"/>
            <a:ext cx="3803904" cy="237972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1680210"/>
            <a:ext cx="3447288" cy="493776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208276"/>
            <a:ext cx="3799728" cy="237972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>
                <a:solidFill>
                  <a:srgbClr val="1D3641"/>
                </a:solidFill>
              </a:rPr>
              <a:pPr/>
              <a:t>19/06/2023</a:t>
            </a:fld>
            <a:endParaRPr lang="pt-BR" dirty="0">
              <a:solidFill>
                <a:srgbClr val="1D3641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1D3641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>
                <a:solidFill>
                  <a:srgbClr val="1D3641"/>
                </a:solidFill>
              </a:rPr>
              <a:pPr/>
              <a:t>‹nº›</a:t>
            </a:fld>
            <a:endParaRPr lang="pt-BR" dirty="0">
              <a:solidFill>
                <a:srgbClr val="1D3641"/>
              </a:solidFill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1172584" y="1044163"/>
            <a:ext cx="6779110" cy="923330"/>
            <a:chOff x="1172584" y="1381459"/>
            <a:chExt cx="6779110" cy="1231106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12311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rgbClr val="1D3641">
                      <a:lumMod val="60000"/>
                      <a:lumOff val="40000"/>
                    </a:srgb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rgbClr val="1D3641">
                    <a:lumMod val="60000"/>
                    <a:lumOff val="40000"/>
                  </a:srgb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4727893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>
                <a:solidFill>
                  <a:srgbClr val="1D3641"/>
                </a:solidFill>
              </a:rPr>
              <a:pPr/>
              <a:t>19/06/2023</a:t>
            </a:fld>
            <a:endParaRPr lang="pt-BR" dirty="0">
              <a:solidFill>
                <a:srgbClr val="1D364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1D364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>
                <a:solidFill>
                  <a:srgbClr val="1D3641"/>
                </a:solidFill>
              </a:rPr>
              <a:pPr/>
              <a:t>‹nº›</a:t>
            </a:fld>
            <a:endParaRPr lang="pt-BR" dirty="0">
              <a:solidFill>
                <a:srgbClr val="1D3641"/>
              </a:solidFill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1172584" y="1044163"/>
            <a:ext cx="6779110" cy="923330"/>
            <a:chOff x="1172584" y="1381459"/>
            <a:chExt cx="6779110" cy="1231106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12311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rgbClr val="1D3641">
                      <a:lumMod val="60000"/>
                      <a:lumOff val="40000"/>
                    </a:srgb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rgbClr val="1D3641">
                    <a:lumMod val="60000"/>
                    <a:lumOff val="40000"/>
                  </a:srgb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8340169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>
                <a:solidFill>
                  <a:srgbClr val="1D3641"/>
                </a:solidFill>
              </a:rPr>
              <a:pPr/>
              <a:t>19/06/2023</a:t>
            </a:fld>
            <a:endParaRPr lang="pt-BR" dirty="0">
              <a:solidFill>
                <a:srgbClr val="1D364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1D364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>
                <a:solidFill>
                  <a:srgbClr val="1D3641"/>
                </a:solidFill>
              </a:rPr>
              <a:pPr/>
              <a:t>‹nº›</a:t>
            </a:fld>
            <a:endParaRPr lang="pt-BR" dirty="0">
              <a:solidFill>
                <a:srgbClr val="1D364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22237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80" y="1258647"/>
            <a:ext cx="3422483" cy="141519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2" y="419549"/>
            <a:ext cx="4116667" cy="4175074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80" y="2702859"/>
            <a:ext cx="3411725" cy="1887967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>
                <a:solidFill>
                  <a:srgbClr val="1D3641"/>
                </a:solidFill>
              </a:rPr>
              <a:pPr/>
              <a:t>19/06/2023</a:t>
            </a:fld>
            <a:endParaRPr lang="pt-BR" dirty="0">
              <a:solidFill>
                <a:srgbClr val="1D364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1D364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>
                <a:solidFill>
                  <a:srgbClr val="1D3641"/>
                </a:solidFill>
              </a:rPr>
              <a:pPr/>
              <a:t>‹nº›</a:t>
            </a:fld>
            <a:endParaRPr lang="pt-BR" dirty="0">
              <a:solidFill>
                <a:srgbClr val="1D364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050955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2" y="3501614"/>
            <a:ext cx="7767021" cy="483547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500224"/>
            <a:ext cx="4772156" cy="2698512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dirty="0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3993229"/>
            <a:ext cx="7756264" cy="603647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>
                <a:solidFill>
                  <a:srgbClr val="1D3641"/>
                </a:solidFill>
              </a:rPr>
              <a:pPr/>
              <a:t>19/06/2023</a:t>
            </a:fld>
            <a:endParaRPr lang="pt-BR" dirty="0">
              <a:solidFill>
                <a:srgbClr val="1D364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1D364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>
                <a:solidFill>
                  <a:srgbClr val="1D3641"/>
                </a:solidFill>
              </a:rPr>
              <a:pPr/>
              <a:t>‹nº›</a:t>
            </a:fld>
            <a:endParaRPr lang="pt-BR" dirty="0">
              <a:solidFill>
                <a:srgbClr val="1D364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108342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>
                <a:solidFill>
                  <a:srgbClr val="1D3641"/>
                </a:solidFill>
              </a:rPr>
              <a:pPr/>
              <a:t>19/06/2023</a:t>
            </a:fld>
            <a:endParaRPr lang="pt-BR" dirty="0">
              <a:solidFill>
                <a:srgbClr val="1D364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1D364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>
                <a:solidFill>
                  <a:srgbClr val="1D3641"/>
                </a:solidFill>
              </a:rPr>
              <a:pPr/>
              <a:t>‹nº›</a:t>
            </a:fld>
            <a:endParaRPr lang="pt-BR" dirty="0">
              <a:solidFill>
                <a:srgbClr val="1D3641"/>
              </a:solidFill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1172584" y="1044163"/>
            <a:ext cx="6779110" cy="923330"/>
            <a:chOff x="1172584" y="1381459"/>
            <a:chExt cx="6779110" cy="1231106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12311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rgbClr val="1D3641">
                      <a:lumMod val="60000"/>
                      <a:lumOff val="40000"/>
                    </a:srgb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rgbClr val="1D3641">
                    <a:lumMod val="60000"/>
                    <a:lumOff val="40000"/>
                  </a:srgb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48816569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1" y="419549"/>
            <a:ext cx="1678193" cy="417507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9" y="637391"/>
            <a:ext cx="5507917" cy="3767866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>
                <a:solidFill>
                  <a:srgbClr val="1D3641"/>
                </a:solidFill>
              </a:rPr>
              <a:pPr/>
              <a:t>19/06/2023</a:t>
            </a:fld>
            <a:endParaRPr lang="pt-BR" dirty="0">
              <a:solidFill>
                <a:srgbClr val="1D364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1D364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>
                <a:solidFill>
                  <a:srgbClr val="1D3641"/>
                </a:solidFill>
              </a:rPr>
              <a:pPr/>
              <a:t>‹nº›</a:t>
            </a:fld>
            <a:endParaRPr lang="pt-BR" dirty="0">
              <a:solidFill>
                <a:srgbClr val="1D3641"/>
              </a:solidFill>
            </a:endParaRPr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4594069" y="2045201"/>
            <a:ext cx="4110116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000879" y="1381459"/>
              <a:ext cx="1169551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rgbClr val="1D3641">
                      <a:lumMod val="60000"/>
                      <a:lumOff val="40000"/>
                    </a:srgb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rgbClr val="1D3641">
                    <a:lumMod val="60000"/>
                    <a:lumOff val="40000"/>
                  </a:srgb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02567638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9" y="3640065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9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189" indent="0" algn="ctr">
              <a:buNone/>
            </a:lvl2pPr>
            <a:lvl3pPr marL="914378" indent="0" algn="ctr">
              <a:buNone/>
            </a:lvl3pPr>
            <a:lvl4pPr marL="1371566" indent="0" algn="ctr">
              <a:buNone/>
            </a:lvl4pPr>
            <a:lvl5pPr marL="1828754" indent="0" algn="ctr">
              <a:buNone/>
            </a:lvl5pPr>
            <a:lvl6pPr marL="2285943" indent="0" algn="ctr">
              <a:buNone/>
            </a:lvl6pPr>
            <a:lvl7pPr marL="2743132" indent="0" algn="ctr">
              <a:buNone/>
            </a:lvl7pPr>
            <a:lvl8pPr marL="3200320" indent="0" algn="ctr">
              <a:buNone/>
            </a:lvl8pPr>
            <a:lvl9pPr marL="3657509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19/06/2023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20818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19/06/2023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5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095206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9" y="1257308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19/06/2023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5" y="2210321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15955047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8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19/06/2023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728772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5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5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19/06/2023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10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60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308050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19/06/2023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216071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19/06/2023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534641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60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9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19/06/2023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454459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19/06/2023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1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390283601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19/06/2023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105821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2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19/06/2023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59152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63CC05-3EA8-40F4-9715-23F70AF26966}" type="datetimeFigureOut">
              <a:rPr lang="pt-BR" smtClean="0"/>
              <a:t>19/06/2023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A1BDC3-2899-417D-9CBD-4615F2F204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65577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1" y="427617"/>
            <a:ext cx="7756263" cy="7906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1686261"/>
            <a:ext cx="7745505" cy="290836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4621082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9363CC05-3EA8-40F4-9715-23F70AF26966}" type="datetimeFigureOut">
              <a:rPr lang="pt-BR" smtClean="0">
                <a:solidFill>
                  <a:srgbClr val="1D3641"/>
                </a:solidFill>
              </a:rPr>
              <a:pPr/>
              <a:t>19/06/2023</a:t>
            </a:fld>
            <a:endParaRPr lang="pt-BR" dirty="0">
              <a:solidFill>
                <a:srgbClr val="1D364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621082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pt-BR" dirty="0">
              <a:solidFill>
                <a:srgbClr val="1D364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4621082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1EA1BDC3-2899-417D-9CBD-4615F2F20483}" type="slidenum">
              <a:rPr lang="pt-BR" smtClean="0">
                <a:solidFill>
                  <a:srgbClr val="1D3641"/>
                </a:solidFill>
              </a:rPr>
              <a:pPr/>
              <a:t>‹nº›</a:t>
            </a:fld>
            <a:endParaRPr lang="pt-BR" dirty="0">
              <a:solidFill>
                <a:srgbClr val="1D364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7104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1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19/06/2023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10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1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60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1442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892" indent="-34289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31" indent="-285743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2972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160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348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537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726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8915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103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audio" Target="../media/audio1.wav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audio" Target="../media/audio2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9.jpg"/><Relationship Id="rId5" Type="http://schemas.openxmlformats.org/officeDocument/2006/relationships/image" Target="../media/image18.gif"/><Relationship Id="rId4" Type="http://schemas.openxmlformats.org/officeDocument/2006/relationships/image" Target="../media/image1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1500">
              <a:schemeClr val="accent1">
                <a:lumMod val="60000"/>
                <a:lumOff val="40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 rot="21022377">
            <a:off x="440458" y="719074"/>
            <a:ext cx="350367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dirty="0" smtClean="0">
                <a:solidFill>
                  <a:schemeClr val="accent2">
                    <a:lumMod val="75000"/>
                  </a:schemeClr>
                </a:solidFill>
                <a:latin typeface="Bauhaus 93" panose="04030905020B02020C02" pitchFamily="82" charset="0"/>
              </a:rPr>
              <a:t>GÁRGULAS </a:t>
            </a:r>
          </a:p>
          <a:p>
            <a:pPr algn="ctr"/>
            <a:r>
              <a:rPr lang="pt-BR" sz="5400" dirty="0" smtClean="0">
                <a:solidFill>
                  <a:schemeClr val="accent1">
                    <a:lumMod val="75000"/>
                  </a:schemeClr>
                </a:solidFill>
                <a:latin typeface="Bauhaus 93" panose="04030905020B02020C02" pitchFamily="82" charset="0"/>
              </a:rPr>
              <a:t>E OS</a:t>
            </a:r>
          </a:p>
          <a:p>
            <a:pPr algn="ctr"/>
            <a:r>
              <a:rPr lang="pt-BR" sz="5400" dirty="0" smtClean="0">
                <a:solidFill>
                  <a:schemeClr val="accent1">
                    <a:lumMod val="75000"/>
                  </a:schemeClr>
                </a:solidFill>
                <a:latin typeface="Bauhaus 93" panose="04030905020B02020C02" pitchFamily="82" charset="0"/>
              </a:rPr>
              <a:t> SENHORES</a:t>
            </a:r>
          </a:p>
          <a:p>
            <a:pPr algn="ctr"/>
            <a:r>
              <a:rPr lang="pt-BR" sz="5400" dirty="0" smtClean="0">
                <a:solidFill>
                  <a:schemeClr val="accent1">
                    <a:lumMod val="75000"/>
                  </a:schemeClr>
                </a:solidFill>
                <a:latin typeface="Bauhaus 93" panose="04030905020B02020C02" pitchFamily="82" charset="0"/>
              </a:rPr>
              <a:t>FEUDAIS</a:t>
            </a:r>
            <a:endParaRPr lang="pt-BR" sz="5400" dirty="0">
              <a:solidFill>
                <a:schemeClr val="accent1">
                  <a:lumMod val="75000"/>
                </a:schemeClr>
              </a:solidFill>
              <a:latin typeface="Bauhaus 93" panose="04030905020B02020C02" pitchFamily="82" charset="0"/>
            </a:endParaRPr>
          </a:p>
        </p:txBody>
      </p:sp>
      <p:sp>
        <p:nvSpPr>
          <p:cNvPr id="9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pt-BR" sz="2400" kern="0" dirty="0">
              <a:solidFill>
                <a:srgbClr val="000000"/>
              </a:solidFill>
              <a:latin typeface="Arial" panose="020B0604020202020204"/>
            </a:endParaRPr>
          </a:p>
        </p:txBody>
      </p:sp>
      <p:pic>
        <p:nvPicPr>
          <p:cNvPr id="8" name="Picture 12" descr="Resultado de imagem para senhores feudai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59420">
            <a:off x="3476898" y="238373"/>
            <a:ext cx="5430877" cy="1835231"/>
          </a:xfrm>
          <a:prstGeom prst="rect">
            <a:avLst/>
          </a:prstGeom>
          <a:ln>
            <a:noFill/>
          </a:ln>
          <a:effectLst>
            <a:softEdge rad="635000"/>
          </a:effectLst>
          <a:extLst/>
        </p:spPr>
      </p:pic>
      <p:pic>
        <p:nvPicPr>
          <p:cNvPr id="4" name="Imagem 3" descr="Setembro 2010 - Ondas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59427">
            <a:off x="3798686" y="1210466"/>
            <a:ext cx="5120879" cy="3840660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3" name="Retângulo 2"/>
          <p:cNvSpPr/>
          <p:nvPr/>
        </p:nvSpPr>
        <p:spPr>
          <a:xfrm>
            <a:off x="6137735" y="4294067"/>
            <a:ext cx="286809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000" b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Progressão Automática</a:t>
            </a:r>
          </a:p>
          <a:p>
            <a:pPr algn="ctr"/>
            <a:r>
              <a:rPr lang="pt-BR" sz="20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Não Use o Mouse</a:t>
            </a:r>
            <a:endParaRPr lang="pt-BR" sz="20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79908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Click="0" advTm="12000">
        <p14:vortex/>
        <p:sndAc>
          <p:stSnd loop="1">
            <p:snd r:embed="rId3" name="George Zamfir - George Zamfir - Sound of Silen3.wav"/>
          </p:stSnd>
        </p:sndAc>
      </p:transition>
    </mc:Choice>
    <mc:Fallback xmlns="">
      <p:transition spd="slow" advClick="0" advTm="12000">
        <p:fade/>
        <p:sndAc>
          <p:stSnd loop="1">
            <p:snd r:embed="rId6" name="George Zamfir - George Zamfir - Sound of Silen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3000"/>
                            </p:stCondLst>
                            <p:childTnLst>
                              <p:par>
                                <p:cTn id="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7000"/>
                            </p:stCondLst>
                            <p:childTnLst>
                              <p:par>
                                <p:cTn id="4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160256" y="3392323"/>
            <a:ext cx="8823488" cy="15696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2400" b="1" dirty="0" smtClean="0">
                <a:ln/>
                <a:solidFill>
                  <a:schemeClr val="accent3"/>
                </a:solidFill>
                <a:latin typeface="Arial Narrow" panose="020B0606020202030204" pitchFamily="34" charset="0"/>
              </a:rPr>
              <a:t>Gárgulas são </a:t>
            </a:r>
            <a:r>
              <a:rPr lang="pt-BR" sz="2400" b="1" dirty="0">
                <a:ln/>
                <a:solidFill>
                  <a:schemeClr val="accent3"/>
                </a:solidFill>
                <a:latin typeface="Arial Narrow" panose="020B0606020202030204" pitchFamily="34" charset="0"/>
              </a:rPr>
              <a:t>desaguadouros, ou seja, a parte saliente das calhas e telhados que se destinam a escoar águas a certa distância da parede e que, especialmente na Idade Média, eram ornadas com figuras monstruosas.</a:t>
            </a:r>
          </a:p>
        </p:txBody>
      </p:sp>
      <p:sp>
        <p:nvSpPr>
          <p:cNvPr id="3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5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pt-BR" sz="2400" kern="0" dirty="0">
              <a:solidFill>
                <a:srgbClr val="000000"/>
              </a:solidFill>
              <a:latin typeface="Arial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24192661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6000">
        <p15:prstTrans prst="wind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3652267" y="273378"/>
            <a:ext cx="5428254" cy="440120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spcAft>
                <a:spcPts val="0"/>
              </a:spcAft>
            </a:pPr>
            <a:r>
              <a:rPr lang="pt-BR" sz="4000" b="1" dirty="0" smtClean="0">
                <a:ln/>
                <a:solidFill>
                  <a:schemeClr val="accent3"/>
                </a:solidFill>
                <a:latin typeface="Freestyle Script"/>
                <a:ea typeface="Times New Roman"/>
              </a:rPr>
              <a:t>Acreditava-se </a:t>
            </a:r>
            <a:r>
              <a:rPr lang="pt-BR" sz="4000" b="1" dirty="0">
                <a:ln/>
                <a:solidFill>
                  <a:schemeClr val="accent3"/>
                </a:solidFill>
                <a:latin typeface="Freestyle Script"/>
                <a:ea typeface="Times New Roman"/>
              </a:rPr>
              <a:t>que eram também guardiãs das catedrais e castelos e que, durante a noite, ganhavam vida, e, sob a ordem dos implacáveis detentores das terras, poderiam atacar as propriedades dos camponeses, que trabalhavam sob um regime de escravidão</a:t>
            </a:r>
            <a:r>
              <a:rPr lang="pt-BR" sz="4000" b="1" dirty="0" smtClean="0">
                <a:ln/>
                <a:solidFill>
                  <a:schemeClr val="accent3"/>
                </a:solidFill>
                <a:latin typeface="Freestyle Script"/>
                <a:ea typeface="Times New Roman"/>
              </a:rPr>
              <a:t>.</a:t>
            </a:r>
            <a:endParaRPr lang="pt-BR" sz="2800" b="1" dirty="0">
              <a:ln/>
              <a:solidFill>
                <a:schemeClr val="accent3"/>
              </a:solidFill>
              <a:latin typeface="Times New Roman"/>
              <a:ea typeface="Times New Roman"/>
            </a:endParaRPr>
          </a:p>
        </p:txBody>
      </p:sp>
      <p:sp>
        <p:nvSpPr>
          <p:cNvPr id="3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pt-BR" sz="2400" kern="0" dirty="0">
              <a:solidFill>
                <a:srgbClr val="000000"/>
              </a:solidFill>
              <a:latin typeface="Arial" panose="020B0604020202020204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05505">
            <a:off x="226173" y="383993"/>
            <a:ext cx="3583841" cy="4653162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4192661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8000">
        <p15:prstTrans prst="fallOve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2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155543" y="2967950"/>
            <a:ext cx="8832914" cy="2062103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3200" b="1" dirty="0" smtClean="0">
                <a:ln/>
                <a:solidFill>
                  <a:schemeClr val="accent3"/>
                </a:solidFill>
              </a:rPr>
              <a:t>Para </a:t>
            </a:r>
            <a:r>
              <a:rPr lang="pt-BR" sz="3200" b="1" dirty="0">
                <a:ln/>
                <a:solidFill>
                  <a:schemeClr val="accent3"/>
                </a:solidFill>
              </a:rPr>
              <a:t>não ver suas plantações destruídas, contribuíam com uma parte de seu celeiro para não ver os cavaleiros dos senhores atacarem na calada da noite.</a:t>
            </a:r>
          </a:p>
        </p:txBody>
      </p:sp>
      <p:sp>
        <p:nvSpPr>
          <p:cNvPr id="3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5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pt-BR" sz="2400" kern="0" dirty="0">
              <a:solidFill>
                <a:srgbClr val="000000"/>
              </a:solidFill>
              <a:latin typeface="Arial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2419266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8000">
        <p:blinds dir="vert"/>
      </p:transition>
    </mc:Choice>
    <mc:Fallback xmlns="">
      <p:transition spd="slow" advClick="0" advTm="18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216816" y="278814"/>
            <a:ext cx="4025245" cy="458587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spcAft>
                <a:spcPts val="0"/>
              </a:spcAft>
            </a:pPr>
            <a:r>
              <a:rPr lang="pt-BR" sz="3600" b="1" dirty="0" smtClean="0">
                <a:ln/>
                <a:solidFill>
                  <a:schemeClr val="accent3"/>
                </a:solidFill>
                <a:latin typeface="Freestyle Script"/>
                <a:ea typeface="Times New Roman"/>
              </a:rPr>
              <a:t>O </a:t>
            </a:r>
            <a:r>
              <a:rPr lang="pt-BR" sz="3600" b="1" dirty="0">
                <a:ln/>
                <a:solidFill>
                  <a:schemeClr val="accent3"/>
                </a:solidFill>
                <a:latin typeface="Freestyle Script"/>
                <a:ea typeface="Times New Roman"/>
              </a:rPr>
              <a:t>poema construído logo abaixo conta uma situação em que os poderosos utilizavam dessa crença popular para intimidar e assustar os camponeses, obrigando-os a pagar tributos em forma de alimentos, </a:t>
            </a:r>
            <a:r>
              <a:rPr lang="pt-BR" sz="3600" b="1" dirty="0" smtClean="0">
                <a:ln/>
                <a:solidFill>
                  <a:schemeClr val="accent3"/>
                </a:solidFill>
                <a:latin typeface="Freestyle Script"/>
                <a:ea typeface="Times New Roman"/>
              </a:rPr>
              <a:t>colocando-os </a:t>
            </a:r>
            <a:r>
              <a:rPr lang="pt-BR" sz="3600" b="1" dirty="0">
                <a:ln/>
                <a:solidFill>
                  <a:schemeClr val="accent3"/>
                </a:solidFill>
                <a:latin typeface="Freestyle Script"/>
                <a:ea typeface="Times New Roman"/>
              </a:rPr>
              <a:t>em situação de penúria. </a:t>
            </a:r>
            <a:r>
              <a:rPr lang="pt-BR" sz="4000" b="1" dirty="0">
                <a:ln/>
                <a:solidFill>
                  <a:schemeClr val="accent3"/>
                </a:solidFill>
                <a:latin typeface="Freestyle Script"/>
                <a:ea typeface="Times New Roman"/>
              </a:rPr>
              <a:t> </a:t>
            </a:r>
            <a:endParaRPr lang="pt-BR" sz="2800" b="1" dirty="0">
              <a:ln/>
              <a:solidFill>
                <a:schemeClr val="accent3"/>
              </a:solidFill>
              <a:latin typeface="Times New Roman"/>
              <a:ea typeface="Times New Roman"/>
            </a:endParaRPr>
          </a:p>
        </p:txBody>
      </p:sp>
      <p:sp>
        <p:nvSpPr>
          <p:cNvPr id="4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1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pt-BR" sz="2400" kern="0" dirty="0">
              <a:solidFill>
                <a:srgbClr val="000000"/>
              </a:solidFill>
              <a:latin typeface="Arial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24192661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7000">
        <p15:prstTrans prst="wind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6127424" y="829559"/>
            <a:ext cx="287517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oper Black" panose="0208090404030B020404" pitchFamily="18" charset="0"/>
              </a:rPr>
              <a:t>O PODER </a:t>
            </a:r>
          </a:p>
          <a:p>
            <a:pPr algn="ctr"/>
            <a:r>
              <a:rPr lang="pt-B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oper Black" panose="0208090404030B020404" pitchFamily="18" charset="0"/>
              </a:rPr>
              <a:t>E  O MEDO</a:t>
            </a:r>
            <a:endParaRPr lang="pt-BR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ooper Black" panose="0208090404030B020404" pitchFamily="18" charset="0"/>
            </a:endParaRPr>
          </a:p>
        </p:txBody>
      </p:sp>
      <p:pic>
        <p:nvPicPr>
          <p:cNvPr id="7" name="Imagem 6" descr="BURGOS (Espanha): Gárgula na catedral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49092">
            <a:off x="370802" y="441292"/>
            <a:ext cx="6107050" cy="4260916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4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pt-BR" sz="2400" kern="0" dirty="0">
              <a:solidFill>
                <a:srgbClr val="000000"/>
              </a:solidFill>
              <a:latin typeface="Arial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2419266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0000">
        <p:wheel spokes="1"/>
      </p:transition>
    </mc:Choice>
    <mc:Fallback xmlns="">
      <p:transition spd="slow" advClick="0" advTm="10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4273617" y="539016"/>
            <a:ext cx="4477385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Encravadas </a:t>
            </a:r>
            <a:r>
              <a:rPr lang="pt-BR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nas muralhas seculares</a:t>
            </a:r>
          </a:p>
          <a:p>
            <a:pPr algn="ctr"/>
            <a:r>
              <a:rPr lang="pt-BR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Olhavam para o povo </a:t>
            </a:r>
            <a:r>
              <a:rPr lang="pt-B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sofrido.</a:t>
            </a:r>
            <a:endParaRPr lang="pt-BR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2" name="Imagem 1" descr="File:Igr n s populo gargula fem.jpg - Wikimedia Common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60673">
            <a:off x="298874" y="35220"/>
            <a:ext cx="4735302" cy="4788814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4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1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pt-BR" sz="2400" kern="0" dirty="0">
              <a:solidFill>
                <a:srgbClr val="000000"/>
              </a:solidFill>
              <a:latin typeface="Arial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37991055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2000">
        <p15:prstTrans prst="fallOver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4831882" y="309592"/>
            <a:ext cx="422967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Sentinelas </a:t>
            </a: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do poder e do tempo</a:t>
            </a:r>
          </a:p>
          <a:p>
            <a:pPr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Mistura de </a:t>
            </a:r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humanoide </a:t>
            </a: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 dragão</a:t>
            </a:r>
          </a:p>
          <a:p>
            <a:pPr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Guardavam a entrada do castelo</a:t>
            </a:r>
          </a:p>
          <a:p>
            <a:pPr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Dos senhores </a:t>
            </a:r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feudais.</a:t>
            </a:r>
            <a:endParaRPr lang="pt-BR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2" name="Imagem 1" descr="File:Capela de São Jerónimo - detalhe (gárgula).jpg - Wikimedia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68757">
            <a:off x="102659" y="193534"/>
            <a:ext cx="5584527" cy="4411468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4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1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pt-BR" sz="2400" kern="0" dirty="0">
              <a:solidFill>
                <a:srgbClr val="000000"/>
              </a:solidFill>
              <a:latin typeface="Arial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14078919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4000">
        <p15:prstTrans prst="wind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4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4850530" y="445192"/>
            <a:ext cx="3984858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À </a:t>
            </a:r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noite ganhavam vida e voavam </a:t>
            </a:r>
            <a:endParaRPr lang="pt-BR" sz="40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Mostrando </a:t>
            </a:r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poder e assustando os camponeses nos </a:t>
            </a:r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vilarejos.</a:t>
            </a:r>
            <a:r>
              <a:rPr lang="pt-BR" sz="4400" dirty="0">
                <a:solidFill>
                  <a:schemeClr val="accent3"/>
                </a:solidFill>
              </a:rPr>
              <a:t> </a:t>
            </a:r>
          </a:p>
        </p:txBody>
      </p:sp>
      <p:pic>
        <p:nvPicPr>
          <p:cNvPr id="2" name="Imagem 1" descr="Pavilhão Literário Cultural Singrando Horizontes: Sandro Kretus (O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33" y="227028"/>
            <a:ext cx="5038286" cy="4680924"/>
          </a:xfrm>
          <a:prstGeom prst="ellipse">
            <a:avLst/>
          </a:prstGeom>
          <a:ln>
            <a:solidFill>
              <a:schemeClr val="accent1">
                <a:lumMod val="40000"/>
                <a:lumOff val="60000"/>
              </a:schemeClr>
            </a:solidFill>
          </a:ln>
          <a:effectLst>
            <a:softEdge rad="635000"/>
          </a:effectLst>
        </p:spPr>
      </p:pic>
      <p:sp>
        <p:nvSpPr>
          <p:cNvPr id="4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1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pt-BR" sz="2400" kern="0" dirty="0">
              <a:solidFill>
                <a:srgbClr val="000000"/>
              </a:solidFill>
              <a:latin typeface="Arial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14078919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3000">
        <p15:prstTrans prst="wind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5000"/>
                <a:lumOff val="95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5474661" y="284290"/>
            <a:ext cx="361046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Que </a:t>
            </a: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cumpriam com o pagamento de </a:t>
            </a:r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impostos </a:t>
            </a:r>
          </a:p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Levando </a:t>
            </a: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mantimentos</a:t>
            </a:r>
          </a:p>
          <a:p>
            <a:pPr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Para o povo da corte viver na </a:t>
            </a:r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libertinagem.</a:t>
            </a:r>
            <a:endParaRPr lang="pt-BR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1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pt-BR" sz="2400" kern="0" dirty="0">
              <a:solidFill>
                <a:srgbClr val="000000"/>
              </a:solidFill>
              <a:latin typeface="Arial" panose="020B0604020202020204"/>
            </a:endParaRPr>
          </a:p>
        </p:txBody>
      </p:sp>
      <p:pic>
        <p:nvPicPr>
          <p:cNvPr id="5" name="Imagem 4" descr="Pintura do século XIX retratando escravos negros bateando diamante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390680"/>
            <a:ext cx="5390584" cy="3942827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5743268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3000">
        <p15:prstTrans prst="peelOff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434781" y="1721686"/>
            <a:ext cx="349105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</a:t>
            </a: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/ APRESENTAÇÃO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/>
            <a:r>
              <a:rPr lang="pt-BR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VENDRAMINI  </a:t>
            </a:r>
            <a:endParaRPr lang="pt-BR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/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</a:t>
            </a:r>
            <a:r>
              <a:rPr lang="pt-BR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/ Sons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</a:t>
            </a:r>
            <a:r>
              <a:rPr lang="pt-BR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Pessoal   </a:t>
            </a:r>
            <a:endParaRPr lang="pt-BR" b="1" u="sng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endParaRPr lang="pt-BR" b="1" u="sng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Sound</a:t>
            </a:r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of</a:t>
            </a:r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Silence</a:t>
            </a:r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 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cs typeface="Arial" charset="0"/>
              </a:rPr>
              <a:t> </a:t>
            </a: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cs typeface="Arial" charset="0"/>
              </a:rPr>
              <a:t>I </a:t>
            </a:r>
            <a:r>
              <a:rPr lang="pt-BR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cs typeface="Arial" charset="0"/>
              </a:rPr>
              <a:t>Need</a:t>
            </a: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cs typeface="Arial" charset="0"/>
              </a:rPr>
              <a:t> </a:t>
            </a:r>
            <a:r>
              <a:rPr lang="pt-BR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cs typeface="Arial" charset="0"/>
              </a:rPr>
              <a:t>To</a:t>
            </a: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cs typeface="Arial" charset="0"/>
              </a:rPr>
              <a:t> Be In Love</a:t>
            </a:r>
          </a:p>
          <a:p>
            <a:pPr algn="r"/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cs typeface="Arial" charset="0"/>
              </a:rPr>
              <a:t> Carpenters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  <a:cs typeface="Arial" charset="0"/>
            </a:endParaRPr>
          </a:p>
        </p:txBody>
      </p:sp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sz="2400" dirty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</p:txBody>
      </p:sp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6246" y="206839"/>
            <a:ext cx="1998222" cy="1504847"/>
          </a:xfrm>
          <a:prstGeom prst="roundRect">
            <a:avLst>
              <a:gd name="adj" fmla="val 0"/>
            </a:avLst>
          </a:prstGeom>
          <a:ln w="3810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 contourW="6350" prstMaterial="matte">
            <a:bevelT w="101600" h="101600" prst="coolSlant"/>
            <a:contourClr>
              <a:srgbClr val="969696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307975" y="4501675"/>
            <a:ext cx="6478271" cy="415498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/>
            <a:r>
              <a:rPr lang="pt-BR" sz="105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QUALQUER SEMELHANÇA COM PESSOAS VIVAS OU MORTAS, TERÁ SIDO MERA COINCIDÊNCIA </a:t>
            </a:r>
            <a:endParaRPr lang="pt-BR" sz="105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748150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00000">
        <p14:ferris dir="l"/>
        <p:sndAc>
          <p:stSnd loop="1">
            <p:snd r:embed="rId3" name="Carpenters - I Need To Be In Love.WAV"/>
          </p:stSnd>
        </p:sndAc>
      </p:transition>
    </mc:Choice>
    <mc:Fallback xmlns="">
      <p:transition spd="slow" advClick="0" advTm="100000">
        <p:fade/>
        <p:sndAc>
          <p:stSnd loop="1">
            <p:snd r:embed="rId8" name="Carpenters - I Need To Be In 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4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80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4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2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4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6000"/>
                            </p:stCondLst>
                            <p:childTnLst>
                              <p:par>
                                <p:cTn id="4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REFAZENDO AS GÁRGULAS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apa Dura">
  <a:themeElements>
    <a:clrScheme name="Balcão Envidraçado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Ápice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spect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arquivo_173_08032019044720</Template>
  <TotalTime>20</TotalTime>
  <Words>267</Words>
  <Application>Microsoft Office PowerPoint</Application>
  <PresentationFormat>Apresentação na tela (16:9)</PresentationFormat>
  <Paragraphs>36</Paragraphs>
  <Slides>11</Slides>
  <Notes>3</Notes>
  <HiddenSlides>0</HiddenSlides>
  <MMClips>0</MMClips>
  <ScaleCrop>false</ScaleCrop>
  <HeadingPairs>
    <vt:vector size="6" baseType="variant">
      <vt:variant>
        <vt:lpstr>Fontes usadas</vt:lpstr>
      </vt:variant>
      <vt:variant>
        <vt:i4>17</vt:i4>
      </vt:variant>
      <vt:variant>
        <vt:lpstr>Tema</vt:lpstr>
      </vt:variant>
      <vt:variant>
        <vt:i4>3</vt:i4>
      </vt:variant>
      <vt:variant>
        <vt:lpstr>Títulos de slides</vt:lpstr>
      </vt:variant>
      <vt:variant>
        <vt:i4>11</vt:i4>
      </vt:variant>
    </vt:vector>
  </HeadingPairs>
  <TitlesOfParts>
    <vt:vector size="31" baseType="lpstr">
      <vt:lpstr>Aharoni</vt:lpstr>
      <vt:lpstr>Arial</vt:lpstr>
      <vt:lpstr>Arial Black</vt:lpstr>
      <vt:lpstr>Arial Narrow</vt:lpstr>
      <vt:lpstr>Bauhaus 93</vt:lpstr>
      <vt:lpstr>Book Antiqua</vt:lpstr>
      <vt:lpstr>Calibri</vt:lpstr>
      <vt:lpstr>Cambria</vt:lpstr>
      <vt:lpstr>Cooper Black</vt:lpstr>
      <vt:lpstr>David</vt:lpstr>
      <vt:lpstr>Freestyle Script</vt:lpstr>
      <vt:lpstr>Impact</vt:lpstr>
      <vt:lpstr>Lucida Sans</vt:lpstr>
      <vt:lpstr>Maiandra GD</vt:lpstr>
      <vt:lpstr>Times New Roman</vt:lpstr>
      <vt:lpstr>Wingdings</vt:lpstr>
      <vt:lpstr>Wingdings 2</vt:lpstr>
      <vt:lpstr>REFAZENDO AS GÁRGULAS</vt:lpstr>
      <vt:lpstr>Capa Dura</vt:lpstr>
      <vt:lpstr>1_Viagem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3</cp:revision>
  <dcterms:created xsi:type="dcterms:W3CDTF">2023-06-19T18:43:52Z</dcterms:created>
  <dcterms:modified xsi:type="dcterms:W3CDTF">2023-06-19T19:04:28Z</dcterms:modified>
  <cp:contentStatus/>
</cp:coreProperties>
</file>