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10"/>
  </p:notesMasterIdLst>
  <p:sldIdLst>
    <p:sldId id="257" r:id="rId3"/>
    <p:sldId id="258" r:id="rId4"/>
    <p:sldId id="259" r:id="rId5"/>
    <p:sldId id="260" r:id="rId6"/>
    <p:sldId id="256" r:id="rId7"/>
    <p:sldId id="261" r:id="rId8"/>
    <p:sldId id="268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86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C062E-656A-409B-8355-D11C9EC180C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2712-5330-45E0-A5DE-2DE5F84FB6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9117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72712-5330-45E0-A5DE-2DE5F84FB682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809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72712-5330-45E0-A5DE-2DE5F84FB682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3064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72712-5330-45E0-A5DE-2DE5F84FB682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826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8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2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367770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07854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8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2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780423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89395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5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70" y="1535115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8766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56559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2144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3" y="273051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4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371384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064040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793647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632727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67770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218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6821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92541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69743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3513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2446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14337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162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41249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CE7C-2B9A-4152-8986-14C1F4D1A25D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6CE25-6009-4C43-A92C-C1BE003E098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8319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7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7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7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6171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7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92" indent="-3428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31" indent="-285743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2972" indent="-228594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348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5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7264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396786">
            <a:off x="546365" y="3082359"/>
            <a:ext cx="4006738" cy="83135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4">
              <a:avLst>
                <a:gd name="adj1" fmla="val 12500"/>
                <a:gd name="adj2" fmla="val 0"/>
              </a:avLst>
            </a:prstTxWarp>
            <a:spAutoFit/>
          </a:bodyPr>
          <a:lstStyle/>
          <a:p>
            <a:pPr algn="ctr"/>
            <a:r>
              <a:rPr lang="pt-BR" sz="3200" dirty="0" smtClean="0">
                <a:ln>
                  <a:solidFill>
                    <a:srgbClr val="FF0000"/>
                  </a:solidFill>
                </a:ln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latin typeface="Cooper Black" panose="0208090404030B020404" pitchFamily="18" charset="0"/>
              </a:rPr>
              <a:t>LA VALLETTA </a:t>
            </a:r>
          </a:p>
        </p:txBody>
      </p:sp>
      <p:sp>
        <p:nvSpPr>
          <p:cNvPr id="2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1032" name="Picture 8" descr="https://upload.wikimedia.org/wikipedia/commons/thumb/c/c0/Valettasunrisepan1.jpg/750px-Valettasunrisepan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4257" y="268544"/>
            <a:ext cx="7187411" cy="27968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chemeClr val="accent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7" name="Retângulo 6"/>
          <p:cNvSpPr/>
          <p:nvPr/>
        </p:nvSpPr>
        <p:spPr>
          <a:xfrm>
            <a:off x="208384" y="4283042"/>
            <a:ext cx="117752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É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a capital da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República de Malta.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Tem uma população de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pouco mais de 6000 habitantes. Situa-se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na costa leste da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Ilha. 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nome oficial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foi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dado pela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Ordem de São João. Em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maltês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 é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comumente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conhecida com </a:t>
            </a:r>
            <a:r>
              <a:rPr lang="pt-BR" sz="2400" b="1" i="1" dirty="0">
                <a:solidFill>
                  <a:srgbClr val="252525"/>
                </a:solidFill>
                <a:latin typeface="Arial" panose="020B0604020202020204" pitchFamily="34" charset="0"/>
              </a:rPr>
              <a:t>Il-Belt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 - A Cidade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. </a:t>
            </a:r>
          </a:p>
          <a:p>
            <a:pPr algn="ctr"/>
            <a:endParaRPr lang="pt-BR" sz="2400" b="1" dirty="0" smtClean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São muitas atrações históricas e culturais que enriquecem esse magnifico patrimônio.</a:t>
            </a:r>
            <a:endParaRPr lang="pt-BR" sz="2400" b="1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9450">
            <a:off x="6732277" y="500261"/>
            <a:ext cx="5128559" cy="28848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/>
          <p:cNvSpPr/>
          <p:nvPr/>
        </p:nvSpPr>
        <p:spPr>
          <a:xfrm rot="295499">
            <a:off x="7394118" y="3422219"/>
            <a:ext cx="33778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Toninho Vendramini e </a:t>
            </a:r>
            <a:r>
              <a:rPr lang="pt-BR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Dija</a:t>
            </a:r>
            <a:endParaRPr lang="pt-BR" b="1" cap="none" spc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Registro de nossa passagem</a:t>
            </a:r>
            <a:endParaRPr lang="pt-BR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62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4000">
        <p:dissolve/>
        <p:sndAc>
          <p:stSnd loop="1">
            <p:snd r:embed="rId3" name="Cortazar - Stolen kiss.wav"/>
          </p:stSnd>
        </p:sndAc>
      </p:transition>
    </mc:Choice>
    <mc:Fallback xmlns="">
      <p:transition spd="slow" advClick="0" advTm="34000">
        <p:dissolve/>
        <p:sndAc>
          <p:stSnd loop="1">
            <p:snd r:embed="rId6" name="Cortazar - Stolen k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1006" y="3938242"/>
            <a:ext cx="11943425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O </a:t>
            </a:r>
            <a:r>
              <a:rPr lang="pt-BR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turismo </a:t>
            </a:r>
            <a:r>
              <a:rPr lang="pt-BR" sz="2800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parece ser uma fonte </a:t>
            </a:r>
            <a:r>
              <a:rPr lang="pt-BR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de renda </a:t>
            </a:r>
            <a:r>
              <a:rPr lang="pt-BR" sz="2800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que lhe permite manter suas atrações.</a:t>
            </a:r>
            <a:r>
              <a:rPr lang="pt-BR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r>
              <a:rPr lang="pt-BR" sz="2800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Trata-se de uma </a:t>
            </a:r>
            <a:r>
              <a:rPr lang="pt-BR" sz="2800" b="1" dirty="0">
                <a:solidFill>
                  <a:srgbClr val="000000"/>
                </a:solidFill>
                <a:latin typeface="Verdana" panose="020B0604030504040204" pitchFamily="34" charset="0"/>
              </a:rPr>
              <a:t>beleza </a:t>
            </a:r>
            <a:r>
              <a:rPr lang="pt-BR" sz="2800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diferente. Conhecemos novos horizontes e nos encantamos com suas belezas e os costumes diferentes da nossa realidade. São ruelas perpendiculares e paralelas onde só passa um carro, ou só pedestres.</a:t>
            </a:r>
            <a:r>
              <a:rPr lang="pt-BR" sz="32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pt-BR" sz="32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1515">
            <a:off x="7441600" y="867850"/>
            <a:ext cx="4422530" cy="24876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801">
            <a:off x="307731" y="643653"/>
            <a:ext cx="4745626" cy="26694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Picture 2" descr="https://2.bp.blogspot.com/-UQcF5mFCnzg/U6oQPfvGibI/AAAAAAAAE8o/8AECLBxXewY/s1600/AlbV_Malt0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689" y="388951"/>
            <a:ext cx="4041676" cy="3031257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06328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peelOff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04642" y="1016540"/>
            <a:ext cx="644476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Visitamos a Igreja de São João, que foi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construída pelos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Cavaleiros dessa Ordem. </a:t>
            </a:r>
          </a:p>
          <a:p>
            <a:pPr algn="ctr"/>
            <a:endParaRPr lang="pt-BR" sz="2400" b="1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Foi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desenhada pelo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arquiteto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militar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maltês Gerolano Cassar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 que delineou alguns dos edifícios mais proeminentes de 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La Valletta</a:t>
            </a:r>
            <a:r>
              <a:rPr lang="pt-BR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.</a:t>
            </a:r>
            <a:endParaRPr lang="pt-BR" b="1" dirty="0"/>
          </a:p>
        </p:txBody>
      </p:sp>
      <p:sp>
        <p:nvSpPr>
          <p:cNvPr id="4" name="Retângulo 3"/>
          <p:cNvSpPr/>
          <p:nvPr/>
        </p:nvSpPr>
        <p:spPr>
          <a:xfrm>
            <a:off x="386862" y="3752604"/>
            <a:ext cx="11051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O interior, em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contraste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com a fachada,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contem paredes, tetos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abobadados e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altares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laterais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com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cenas da vida de S. João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 </a:t>
            </a:r>
            <a:endParaRPr lang="pt-BR" sz="2400" b="1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Curiosamente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, as figuras pintadas no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teto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junto a cada coluna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parecem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inicialmente estátuas a 3 dimensões, mas, sob olhar atento, vemos que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o artista criou </a:t>
            </a:r>
            <a:r>
              <a:rPr lang="pt-BR" sz="2400" b="1" dirty="0">
                <a:solidFill>
                  <a:srgbClr val="252525"/>
                </a:solidFill>
                <a:latin typeface="Arial" panose="020B0604020202020204" pitchFamily="34" charset="0"/>
              </a:rPr>
              <a:t>astutamente a ilusão de uma </a:t>
            </a:r>
            <a:r>
              <a:rPr lang="pt-BR" sz="24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tridimensionalidade, de tal forma que, onde você estiver, o rosto das imagens lhe acompanha.</a:t>
            </a:r>
          </a:p>
        </p:txBody>
      </p:sp>
      <p:pic>
        <p:nvPicPr>
          <p:cNvPr id="5" name="Picture 4" descr="https://upload.wikimedia.org/wikipedia/commons/0/08/St_Johns_Co-Cathed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429" y="273259"/>
            <a:ext cx="4387361" cy="3285139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061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3000">
        <p15:prstTrans prst="fallOver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7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75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043" y="3311095"/>
            <a:ext cx="119839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No oratório da Igreja encontra-se a pintura da Decapitação de S. João Baptista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 (1608) de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Caravaggio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(que viveu na Ilha por alguns anos), é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a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mais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famosa da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igreja, sendo considerada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uma das obras-primas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e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o único quadro assinado pelo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pintor.</a:t>
            </a:r>
          </a:p>
          <a:p>
            <a:pPr algn="ctr"/>
            <a:endParaRPr lang="pt-BR" sz="2000" b="1" dirty="0" smtClean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Outra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característica impressionante da igreja é o conjunto de 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lápides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 de mármore na nave em que foram enterrados cavaleiros importantes. Os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que mais se destacaram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foram colocados mais perto da frente da igreja. </a:t>
            </a:r>
          </a:p>
          <a:p>
            <a:pPr algn="ctr"/>
            <a:endParaRPr lang="pt-BR" sz="2000" b="1" dirty="0" smtClean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Estes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túmulos, ricamente decorados com mármore embutido e com o brasão de armas </a:t>
            </a:r>
            <a:r>
              <a:rPr lang="pt-BR" sz="2000" b="1" dirty="0" smtClean="0">
                <a:solidFill>
                  <a:srgbClr val="252525"/>
                </a:solidFill>
                <a:latin typeface="Arial" panose="020B0604020202020204" pitchFamily="34" charset="0"/>
              </a:rPr>
              <a:t>dos cavaleiros enterrados, narram </a:t>
            </a:r>
            <a:r>
              <a:rPr lang="pt-BR" sz="2000" b="1" dirty="0">
                <a:solidFill>
                  <a:srgbClr val="252525"/>
                </a:solidFill>
                <a:latin typeface="Arial" panose="020B0604020202020204" pitchFamily="34" charset="0"/>
              </a:rPr>
              <a:t>um triunfo em batalha, criando um belo testemunho visual na igreja. </a:t>
            </a:r>
          </a:p>
        </p:txBody>
      </p:sp>
      <p:pic>
        <p:nvPicPr>
          <p:cNvPr id="3074" name="Picture 2" descr="https://upload.wikimedia.org/wikipedia/commons/thumb/4/42/Michelangelo_Caravaggio_021.jpg/1280px-Michelangelo_Caravaggio_0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64" y="325313"/>
            <a:ext cx="4537863" cy="2839918"/>
          </a:xfrm>
          <a:prstGeom prst="rect">
            <a:avLst/>
          </a:prstGeom>
          <a:ln w="57150">
            <a:solidFill>
              <a:schemeClr val="accent4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078" name="Picture 6" descr="Chão da Co-Catedral de Sao João em La Valletta, Malt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094" y="-1"/>
            <a:ext cx="3890296" cy="305670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abercultural.com/template/pintores/fotos/Caravaggio1Foto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497" y="116375"/>
            <a:ext cx="3891005" cy="3194720"/>
          </a:xfrm>
          <a:prstGeom prst="ellipse">
            <a:avLst/>
          </a:prstGeom>
          <a:ln w="63500" cap="rnd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745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3000">
        <p15:prstTrans prst="drape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75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73142" y="3313087"/>
            <a:ext cx="117553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Após deixar a Igreja, nosso próximo destino foi a cidade murada de Mdina, antiga capital de Malta, de antemão, soubemos que </a:t>
            </a:r>
            <a:r>
              <a:rPr lang="pt-BR" sz="2400" b="1" dirty="0">
                <a:solidFill>
                  <a:srgbClr val="676767"/>
                </a:solidFill>
                <a:latin typeface="Trebuchet MS" panose="020B0603020202020204" pitchFamily="34" charset="0"/>
              </a:rPr>
              <a:t>apenas algumas pessoas ainda moram em seu interior. </a:t>
            </a:r>
            <a:endParaRPr lang="pt-BR" sz="2400" b="1" dirty="0" smtClean="0">
              <a:solidFill>
                <a:srgbClr val="676767"/>
              </a:solidFill>
              <a:latin typeface="Trebuchet MS" panose="020B0603020202020204" pitchFamily="34" charset="0"/>
            </a:endParaRPr>
          </a:p>
          <a:p>
            <a:pPr lvl="0"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 </a:t>
            </a:r>
            <a:r>
              <a:rPr lang="pt-BR" sz="2400" b="1" dirty="0">
                <a:solidFill>
                  <a:srgbClr val="676767"/>
                </a:solidFill>
                <a:latin typeface="Trebuchet MS" panose="020B0603020202020204" pitchFamily="34" charset="0"/>
              </a:rPr>
              <a:t>A primeira impressão, era de apenas um lugar turístico</a:t>
            </a:r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.</a:t>
            </a:r>
          </a:p>
          <a:p>
            <a:pPr lvl="0" algn="ctr"/>
            <a:endParaRPr lang="pt-BR" sz="2400" b="1" dirty="0" smtClean="0">
              <a:solidFill>
                <a:srgbClr val="676767"/>
              </a:solidFill>
              <a:latin typeface="Trebuchet MS" panose="020B0603020202020204" pitchFamily="34" charset="0"/>
            </a:endParaRPr>
          </a:p>
          <a:p>
            <a:pPr lvl="0"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Avistamos </a:t>
            </a:r>
            <a:r>
              <a:rPr lang="pt-BR" sz="2400" b="1" dirty="0">
                <a:solidFill>
                  <a:srgbClr val="676767"/>
                </a:solidFill>
                <a:latin typeface="Trebuchet MS" panose="020B0603020202020204" pitchFamily="34" charset="0"/>
              </a:rPr>
              <a:t>o portão de entrada, muito bonito, no final de uma pequena </a:t>
            </a:r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ponte.</a:t>
            </a:r>
          </a:p>
          <a:p>
            <a:pPr lvl="0" algn="ctr"/>
            <a:endParaRPr lang="pt-BR" sz="2400" b="1" dirty="0" smtClean="0">
              <a:solidFill>
                <a:srgbClr val="676767"/>
              </a:solidFill>
              <a:latin typeface="Trebuchet MS" panose="020B0603020202020204" pitchFamily="34" charset="0"/>
            </a:endParaRPr>
          </a:p>
          <a:p>
            <a:pPr lvl="0"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Já </a:t>
            </a:r>
            <a:r>
              <a:rPr lang="pt-BR" sz="2400" b="1" dirty="0">
                <a:solidFill>
                  <a:srgbClr val="676767"/>
                </a:solidFill>
                <a:latin typeface="Trebuchet MS" panose="020B0603020202020204" pitchFamily="34" charset="0"/>
              </a:rPr>
              <a:t>dentro, nos deparamos com ruas mais estreitas do que em outros lugares visitados da Ilha</a:t>
            </a:r>
            <a:r>
              <a:rPr lang="pt-BR" sz="2000" b="1" dirty="0">
                <a:solidFill>
                  <a:srgbClr val="676767"/>
                </a:solidFill>
                <a:latin typeface="Trebuchet MS" panose="020B0603020202020204" pitchFamily="34" charset="0"/>
              </a:rPr>
              <a:t>.</a:t>
            </a:r>
          </a:p>
        </p:txBody>
      </p:sp>
      <p:pic>
        <p:nvPicPr>
          <p:cNvPr id="1026" name="Picture 2" descr="Mdina: a Cidade Silencio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606" y="547955"/>
            <a:ext cx="4645867" cy="229196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1028" name="Picture 4" descr="Resultado de imagem para cidade de mdina mal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3823">
            <a:off x="436569" y="791903"/>
            <a:ext cx="4213713" cy="2106857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108" y="-172435"/>
            <a:ext cx="1929178" cy="3596050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16723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6000">
        <p15:prstTrans prst="wind"/>
      </p:transition>
    </mc:Choice>
    <mc:Fallback xmlns=""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5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5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62304" y="3986340"/>
            <a:ext cx="1166739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 smtClean="0">
              <a:solidFill>
                <a:srgbClr val="676767"/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Atualmente, a população da cidade é de menos de 300 pessoas, somente esses moradores podem entrar com seus carros, dividindo espaços com as charretes turísticas e pequenos furgões que fazem o abastecimento de alguns estabelecimentos, por um curto período. </a:t>
            </a:r>
          </a:p>
          <a:p>
            <a:pPr algn="ctr"/>
            <a:endParaRPr lang="pt-BR" sz="2400" b="1" dirty="0" smtClean="0">
              <a:solidFill>
                <a:srgbClr val="676767"/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Por essa razão é que recebeu o apelido de cidade silenciosa</a:t>
            </a:r>
            <a:r>
              <a:rPr lang="pt-BR" sz="2000" b="1" dirty="0" smtClean="0">
                <a:solidFill>
                  <a:srgbClr val="676767"/>
                </a:solidFill>
                <a:latin typeface="Trebuchet MS" panose="020B0603020202020204" pitchFamily="34" charset="0"/>
              </a:rPr>
              <a:t>. </a:t>
            </a:r>
            <a:endParaRPr lang="pt-BR" sz="2000" b="1" i="0" dirty="0">
              <a:solidFill>
                <a:srgbClr val="676767"/>
              </a:solidFill>
              <a:effectLst/>
              <a:latin typeface="Trebuchet MS" panose="020B0603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913" y="280241"/>
            <a:ext cx="1881921" cy="3345637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511" y="-569662"/>
            <a:ext cx="2664234" cy="4736416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3984">
            <a:off x="362855" y="811154"/>
            <a:ext cx="4202723" cy="2364032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3543">
            <a:off x="9392421" y="284769"/>
            <a:ext cx="2168539" cy="38551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399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3000">
        <p:blinds dir="vert"/>
      </p:transition>
    </mc:Choice>
    <mc:Fallback xmlns="">
      <p:transition spd="slow" advClick="0" advTm="4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75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4382720" y="275379"/>
            <a:ext cx="393809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2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Stolen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Kiss</a:t>
            </a:r>
            <a:endParaRPr lang="pt-BR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Piano -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ctr"/>
            <a:r>
              <a:rPr lang="pt-BR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Rihapsody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On</a:t>
            </a:r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 </a:t>
            </a:r>
            <a:r>
              <a:rPr lang="pt-BR" b="1" i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Theme</a:t>
            </a:r>
            <a:endParaRPr lang="pt-BR" b="1" i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Look for Star </a:t>
            </a:r>
            <a:endParaRPr lang="pt-BR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20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382719" y="3922010"/>
            <a:ext cx="7524577" cy="1392689"/>
          </a:xfrm>
          <a:prstGeom prst="rect">
            <a:avLst/>
          </a:prstGeom>
          <a:solidFill>
            <a:schemeClr val="accent5">
              <a:lumMod val="9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914268" lvl="2"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7800" y="5410997"/>
            <a:ext cx="11729496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0070C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rgbClr val="002060"/>
                </a:solidFill>
                <a:latin typeface="Tahoma" panose="020B0604030504040204" pitchFamily="34" charset="0"/>
              </a:rPr>
              <a:t>Michelangelo </a:t>
            </a:r>
            <a:r>
              <a:rPr lang="pt-BR" sz="1600" dirty="0" err="1">
                <a:solidFill>
                  <a:srgbClr val="002060"/>
                </a:solidFill>
                <a:latin typeface="Tahoma" panose="020B0604030504040204" pitchFamily="34" charset="0"/>
              </a:rPr>
              <a:t>Merisi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, dito </a:t>
            </a:r>
            <a:r>
              <a:rPr lang="pt-BR" sz="1600" dirty="0" err="1">
                <a:solidFill>
                  <a:srgbClr val="002060"/>
                </a:solidFill>
                <a:latin typeface="Tahoma" panose="020B0604030504040204" pitchFamily="34" charset="0"/>
              </a:rPr>
              <a:t>il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 </a:t>
            </a:r>
            <a:r>
              <a:rPr lang="pt-BR" sz="1600" dirty="0" err="1">
                <a:solidFill>
                  <a:srgbClr val="002060"/>
                </a:solidFill>
                <a:latin typeface="Tahoma" panose="020B0604030504040204" pitchFamily="34" charset="0"/>
              </a:rPr>
              <a:t>Caravaggio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, nasceu c. 1562 em </a:t>
            </a:r>
            <a:r>
              <a:rPr lang="pt-BR" sz="1600" dirty="0" err="1">
                <a:solidFill>
                  <a:srgbClr val="002060"/>
                </a:solidFill>
                <a:latin typeface="Tahoma" panose="020B0604030504040204" pitchFamily="34" charset="0"/>
              </a:rPr>
              <a:t>Caravaggio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, perto de </a:t>
            </a:r>
            <a:r>
              <a:rPr lang="pt-BR" sz="1600" dirty="0" smtClean="0">
                <a:solidFill>
                  <a:srgbClr val="002060"/>
                </a:solidFill>
                <a:latin typeface="Tahoma" panose="020B0604030504040204" pitchFamily="34" charset="0"/>
              </a:rPr>
              <a:t>Milão, Itália. Em 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Roma ousou opor-se ao Classicismo eclético, aos imitadores de Miguel Ângelo e Rafael, e aos adeptos da escola acadêmica de Bolonha. Seus quadros fizeram sensação, mas também provocaram escândalo; várias vezes as obras encomendadas por igrejas foram rejeitadas pelos padres</a:t>
            </a:r>
            <a:r>
              <a:rPr lang="pt-BR" sz="1600" dirty="0" smtClean="0">
                <a:solidFill>
                  <a:srgbClr val="002060"/>
                </a:solidFill>
                <a:latin typeface="Tahoma" panose="020B0604030504040204" pitchFamily="34" charset="0"/>
              </a:rPr>
              <a:t>.</a:t>
            </a:r>
            <a:r>
              <a:rPr lang="pt-BR" sz="1600" dirty="0">
                <a:solidFill>
                  <a:srgbClr val="002060"/>
                </a:solidFill>
                <a:latin typeface="Book Antiqua" panose="02040602050305030304" pitchFamily="18" charset="0"/>
              </a:rPr>
              <a:t> </a:t>
            </a:r>
            <a:r>
              <a:rPr lang="pt-BR" sz="1600" dirty="0" smtClean="0">
                <a:solidFill>
                  <a:srgbClr val="002060"/>
                </a:solidFill>
                <a:latin typeface="Tahoma" panose="020B0604030504040204" pitchFamily="34" charset="0"/>
              </a:rPr>
              <a:t>Só 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ultimamente se presta a devida atenção aos </a:t>
            </a:r>
            <a:r>
              <a:rPr lang="pt-BR" sz="1600" dirty="0" smtClean="0">
                <a:solidFill>
                  <a:srgbClr val="002060"/>
                </a:solidFill>
                <a:latin typeface="Tahoma" panose="020B0604030504040204" pitchFamily="34" charset="0"/>
              </a:rPr>
              <a:t>seus quadros, pintados </a:t>
            </a:r>
            <a:r>
              <a:rPr lang="pt-BR" sz="1600" dirty="0">
                <a:solidFill>
                  <a:srgbClr val="002060"/>
                </a:solidFill>
                <a:latin typeface="Tahoma" panose="020B0604030504040204" pitchFamily="34" charset="0"/>
              </a:rPr>
              <a:t>durante sua estada no sul da Itália, sobretudo à </a:t>
            </a:r>
            <a:r>
              <a:rPr lang="pt-BR" sz="1600" b="1" i="1" dirty="0">
                <a:solidFill>
                  <a:srgbClr val="002060"/>
                </a:solidFill>
                <a:latin typeface="Tahoma" panose="020B0604030504040204" pitchFamily="34" charset="0"/>
              </a:rPr>
              <a:t>Decapitação de São João Batista, na Catedral de La </a:t>
            </a:r>
            <a:r>
              <a:rPr lang="pt-BR" sz="1600" b="1" i="1" dirty="0" err="1">
                <a:solidFill>
                  <a:srgbClr val="002060"/>
                </a:solidFill>
                <a:latin typeface="Tahoma" panose="020B0604030504040204" pitchFamily="34" charset="0"/>
              </a:rPr>
              <a:t>Valleta</a:t>
            </a:r>
            <a:r>
              <a:rPr lang="pt-BR" sz="1600" b="1" i="1" dirty="0">
                <a:solidFill>
                  <a:srgbClr val="002060"/>
                </a:solidFill>
                <a:latin typeface="Tahoma" panose="020B0604030504040204" pitchFamily="34" charset="0"/>
              </a:rPr>
              <a:t> (Malta</a:t>
            </a:r>
            <a:r>
              <a:rPr lang="pt-BR" sz="1600" b="1" i="1" dirty="0" smtClean="0">
                <a:solidFill>
                  <a:srgbClr val="002060"/>
                </a:solidFill>
                <a:latin typeface="Tahoma" panose="020B0604030504040204" pitchFamily="34" charset="0"/>
              </a:rPr>
              <a:t>).</a:t>
            </a:r>
            <a:endParaRPr lang="pt-BR" sz="1600" b="1" i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498" y="260739"/>
            <a:ext cx="4204602" cy="330716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702849">
            <a:off x="8591811" y="2981181"/>
            <a:ext cx="3292484" cy="564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PRODUÇAO  FORMATAÇÃO </a:t>
            </a:r>
            <a:endParaRPr lang="pt-BR" sz="1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1867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67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2" name="Picture 4" descr="http://www.sabercultural.com/template/pintores/fotos/Caravaggio1Foto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54538"/>
            <a:ext cx="4027312" cy="5199652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243758" y="4618772"/>
            <a:ext cx="360416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Pintura de </a:t>
            </a:r>
            <a:r>
              <a:rPr lang="pt-BR" sz="1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Caravaggio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Madonna </a:t>
            </a:r>
            <a:r>
              <a:rPr lang="pt-BR" sz="20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del</a:t>
            </a:r>
            <a:r>
              <a:rPr lang="pt-BR" sz="20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Rosário</a:t>
            </a:r>
            <a:endParaRPr lang="pt-BR" sz="20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27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14:flythrough dir="out"/>
        <p:sndAc>
          <p:stSnd loop="1">
            <p:snd r:embed="rId2" name="Look for star (1).wav"/>
          </p:stSnd>
        </p:sndAc>
      </p:transition>
    </mc:Choice>
    <mc:Fallback>
      <p:transition spd="slow" advClick="0" advTm="180000">
        <p:fade/>
        <p:sndAc>
          <p:stSnd loop="1">
            <p:snd r:embed="rId2" name="Look for star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9000"/>
                            </p:stCondLst>
                            <p:childTnLst>
                              <p:par>
                                <p:cTn id="8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0"/>
                            </p:stCondLst>
                            <p:childTnLst>
                              <p:par>
                                <p:cTn id="9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Italia-Jimmy Fontanan_n sesi esliginde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VALLETTA E MDINA A CIDADE SILENCIOSA - BOV PUBL - S - 2018</Template>
  <TotalTime>120</TotalTime>
  <Words>361</Words>
  <Application>Microsoft Office PowerPoint</Application>
  <PresentationFormat>Widescreen</PresentationFormat>
  <Paragraphs>55</Paragraphs>
  <Slides>7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3" baseType="lpstr">
      <vt:lpstr>ＭＳ Ｐゴシック</vt:lpstr>
      <vt:lpstr>Aharoni</vt:lpstr>
      <vt:lpstr>Arial</vt:lpstr>
      <vt:lpstr>Arial Black</vt:lpstr>
      <vt:lpstr>Book Antiqua</vt:lpstr>
      <vt:lpstr>Britannic Bold</vt:lpstr>
      <vt:lpstr>Calibri</vt:lpstr>
      <vt:lpstr>Calibri Light</vt:lpstr>
      <vt:lpstr>Cooper Black</vt:lpstr>
      <vt:lpstr>David</vt:lpstr>
      <vt:lpstr>Maiandra GD</vt:lpstr>
      <vt:lpstr>Tahoma</vt:lpstr>
      <vt:lpstr>Trebuchet MS</vt:lpstr>
      <vt:lpstr>Verdana</vt:lpstr>
      <vt:lpstr>Italia-Jimmy Fontanan_n sesi esliginde1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12</cp:revision>
  <dcterms:created xsi:type="dcterms:W3CDTF">2020-10-26T10:40:41Z</dcterms:created>
  <dcterms:modified xsi:type="dcterms:W3CDTF">2020-10-26T12:40:42Z</dcterms:modified>
  <cp:contentStatus/>
</cp:coreProperties>
</file>