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59" r:id="rId2"/>
    <p:sldMasterId id="2147483877" r:id="rId3"/>
  </p:sldMasterIdLst>
  <p:notesMasterIdLst>
    <p:notesMasterId r:id="rId13"/>
  </p:notesMasterIdLst>
  <p:sldIdLst>
    <p:sldId id="270" r:id="rId4"/>
    <p:sldId id="268" r:id="rId5"/>
    <p:sldId id="271" r:id="rId6"/>
    <p:sldId id="272" r:id="rId7"/>
    <p:sldId id="273" r:id="rId8"/>
    <p:sldId id="274" r:id="rId9"/>
    <p:sldId id="275" r:id="rId10"/>
    <p:sldId id="276" r:id="rId11"/>
    <p:sldId id="28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5044" autoAdjust="0"/>
  </p:normalViewPr>
  <p:slideViewPr>
    <p:cSldViewPr>
      <p:cViewPr>
        <p:scale>
          <a:sx n="85" d="100"/>
          <a:sy n="85" d="100"/>
        </p:scale>
        <p:origin x="590" y="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A8E4D-EDD5-4834-A85D-9F235F504E9B}" type="datetimeFigureOut">
              <a:rPr lang="en-US" smtClean="0"/>
              <a:t>7/6/2022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AC683-43A8-4F97-BA7F-C225F2FA4EAE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047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192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6203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58642-34D0-4012-B28C-FDA67A891C4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8B8A9-287C-4993-9D7F-B4AEA4360638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657828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85240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AE857-FFCB-44E0-A2F3-56D63898456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64CFC-01A0-4535-96E4-61B20D2A880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100708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13997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56808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72740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924355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222397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3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453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919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89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686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26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784885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06/07/2022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901786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42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9379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71632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5903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7387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9347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9398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536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371416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75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76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4044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  <p:sldLayoutId id="2147483872" r:id="rId13"/>
    <p:sldLayoutId id="2147483873" r:id="rId14"/>
    <p:sldLayoutId id="2147483874" r:id="rId15"/>
    <p:sldLayoutId id="2147483875" r:id="rId16"/>
    <p:sldLayoutId id="2147483876" r:id="rId17"/>
  </p:sldLayoutIdLst>
  <p:transition>
    <p:split orient="vert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06/07/2022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679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0.jpg"/><Relationship Id="rId5" Type="http://schemas.openxmlformats.org/officeDocument/2006/relationships/image" Target="../media/image6.gif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535" y="56879"/>
            <a:ext cx="3471720" cy="3471720"/>
          </a:xfrm>
          <a:prstGeom prst="ellipse">
            <a:avLst/>
          </a:prstGeom>
          <a:ln>
            <a:noFill/>
          </a:ln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28" y="-173275"/>
            <a:ext cx="4424013" cy="334373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20" y="132944"/>
            <a:ext cx="3614694" cy="2458524"/>
          </a:xfrm>
          <a:prstGeom prst="rect">
            <a:avLst/>
          </a:prstGeom>
          <a:ln>
            <a:noFill/>
          </a:ln>
          <a:effectLst>
            <a:softEdge rad="635000"/>
          </a:effectLst>
          <a:scene3d>
            <a:camera prst="obliqueTopLeft"/>
            <a:lightRig rig="threePt" dir="t"/>
          </a:scene3d>
        </p:spPr>
      </p:pic>
      <p:sp>
        <p:nvSpPr>
          <p:cNvPr id="17" name="Retângulo 16"/>
          <p:cNvSpPr/>
          <p:nvPr/>
        </p:nvSpPr>
        <p:spPr>
          <a:xfrm>
            <a:off x="263352" y="2984344"/>
            <a:ext cx="11665296" cy="3960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4400" b="1" dirty="0">
                <a:solidFill>
                  <a:schemeClr val="accent2">
                    <a:lumMod val="50000"/>
                  </a:schemeClr>
                </a:solidFill>
                <a:latin typeface="Freestyle Script" panose="030804020302050B04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Revendo meus arquivos sobre antigas crônicas escritas para alguns veiculos de comunicação, deparei-me com algumas anotações para a realização de um texto com o titulo: </a:t>
            </a:r>
            <a:r>
              <a:rPr lang="pt-PT" sz="4400" b="1" dirty="0">
                <a:solidFill>
                  <a:srgbClr val="C00000"/>
                </a:solidFill>
                <a:latin typeface="Freestyle Script" panose="030804020302050B04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SOLAR DO BARÃO</a:t>
            </a:r>
            <a:r>
              <a:rPr lang="pt-PT" sz="4400" b="1" dirty="0">
                <a:solidFill>
                  <a:schemeClr val="accent2">
                    <a:lumMod val="50000"/>
                  </a:schemeClr>
                </a:solidFill>
                <a:latin typeface="Freestyle Script" panose="030804020302050B04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Para minha surpresa, segundo meus controles, notei que não foi alvo de publicação, e que agora, não recordo o motivo.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latin typeface="Freestyle Script" panose="030804020302050B04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C94BDA6-202E-4220-564A-F9016B932321}"/>
              </a:ext>
            </a:extLst>
          </p:cNvPr>
          <p:cNvSpPr txBox="1"/>
          <p:nvPr/>
        </p:nvSpPr>
        <p:spPr>
          <a:xfrm>
            <a:off x="7876350" y="2333732"/>
            <a:ext cx="360805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HOJE,</a:t>
            </a:r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TRANSFORMADA   EM   MUSEU</a:t>
            </a:r>
          </a:p>
        </p:txBody>
      </p:sp>
      <p:grpSp>
        <p:nvGrpSpPr>
          <p:cNvPr id="9" name="Grupo 18">
            <a:extLst>
              <a:ext uri="{FF2B5EF4-FFF2-40B4-BE49-F238E27FC236}">
                <a16:creationId xmlns:a16="http://schemas.microsoft.com/office/drawing/2014/main" id="{47C8ED46-BBF1-C0E2-C190-2B74605FAA6E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10" name="Grupo 19">
              <a:extLst>
                <a:ext uri="{FF2B5EF4-FFF2-40B4-BE49-F238E27FC236}">
                  <a16:creationId xmlns:a16="http://schemas.microsoft.com/office/drawing/2014/main" id="{BFBAEDAD-11A6-527D-474D-17D2E13F43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5BFF52A9-76F4-94C5-AE0B-3F928264E37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18BAF8DB-CB44-7904-FFF6-A8AC1A19A13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>
              <a:extLst>
                <a:ext uri="{FF2B5EF4-FFF2-40B4-BE49-F238E27FC236}">
                  <a16:creationId xmlns:a16="http://schemas.microsoft.com/office/drawing/2014/main" id="{1F15C936-1DC1-DECC-CD1A-C65A318361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851E910E-BE79-3093-86BA-CEDC2DF750B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0C1C1D03-1E9D-E53C-BBDB-54EE8FE4DB1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>
              <a:extLst>
                <a:ext uri="{FF2B5EF4-FFF2-40B4-BE49-F238E27FC236}">
                  <a16:creationId xmlns:a16="http://schemas.microsoft.com/office/drawing/2014/main" id="{1FCC4CDA-1A8B-366B-E1AE-F71545C451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>
                <a:extLst>
                  <a:ext uri="{FF2B5EF4-FFF2-40B4-BE49-F238E27FC236}">
                    <a16:creationId xmlns:a16="http://schemas.microsoft.com/office/drawing/2014/main" id="{CB403AFD-DD8C-98DA-062D-D9031968CC4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>
                <a:extLst>
                  <a:ext uri="{FF2B5EF4-FFF2-40B4-BE49-F238E27FC236}">
                    <a16:creationId xmlns:a16="http://schemas.microsoft.com/office/drawing/2014/main" id="{2C4C1C72-99BE-A8D0-F0C2-2F76C2D52ED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>
              <a:extLst>
                <a:ext uri="{FF2B5EF4-FFF2-40B4-BE49-F238E27FC236}">
                  <a16:creationId xmlns:a16="http://schemas.microsoft.com/office/drawing/2014/main" id="{2CCDBEC0-31F5-4F6D-2244-AB321E7E28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>
                <a:extLst>
                  <a:ext uri="{FF2B5EF4-FFF2-40B4-BE49-F238E27FC236}">
                    <a16:creationId xmlns:a16="http://schemas.microsoft.com/office/drawing/2014/main" id="{66AFD6A3-C91F-F6B7-1277-3A6A38CFB3E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>
                <a:extLst>
                  <a:ext uri="{FF2B5EF4-FFF2-40B4-BE49-F238E27FC236}">
                    <a16:creationId xmlns:a16="http://schemas.microsoft.com/office/drawing/2014/main" id="{34F91361-7C63-146F-9880-69C4A404432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4D82318F-7D82-6F4D-C218-B516EAB333B1}"/>
              </a:ext>
            </a:extLst>
          </p:cNvPr>
          <p:cNvSpPr/>
          <p:nvPr/>
        </p:nvSpPr>
        <p:spPr>
          <a:xfrm>
            <a:off x="453927" y="2085889"/>
            <a:ext cx="466185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Antiga residência (solar) </a:t>
            </a:r>
          </a:p>
          <a:p>
            <a:pPr algn="ctr"/>
            <a:r>
              <a:rPr lang="pt-BR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do Barão de Jundiai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F168A84-E661-C9B0-7A79-447448854B9C}"/>
              </a:ext>
            </a:extLst>
          </p:cNvPr>
          <p:cNvSpPr/>
          <p:nvPr/>
        </p:nvSpPr>
        <p:spPr>
          <a:xfrm>
            <a:off x="10113920" y="6020145"/>
            <a:ext cx="1741181" cy="707886"/>
          </a:xfrm>
          <a:prstGeom prst="rect">
            <a:avLst/>
          </a:prstGeom>
          <a:solidFill>
            <a:schemeClr val="accent6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Transmissão </a:t>
            </a:r>
          </a:p>
          <a:p>
            <a:pPr algn="ctr"/>
            <a:r>
              <a:rPr lang="pt-BR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automática</a:t>
            </a:r>
          </a:p>
        </p:txBody>
      </p:sp>
    </p:spTree>
    <p:extLst>
      <p:ext uri="{BB962C8B-B14F-4D97-AF65-F5344CB8AC3E}">
        <p14:creationId xmlns:p14="http://schemas.microsoft.com/office/powerpoint/2010/main" val="2871456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35000">
        <p15:prstTrans prst="curtains"/>
        <p:sndAc>
          <p:stSnd loop="1">
            <p:snd r:embed="rId2" name="Cortazar - 9 Lives of Innocence - I.wav"/>
          </p:stSnd>
        </p:sndAc>
      </p:transition>
    </mc:Choice>
    <mc:Fallback>
      <p:transition spd="slow" advClick="0" advTm="35000">
        <p:fade/>
        <p:sndAc>
          <p:stSnd loop="1">
            <p:snd r:embed="rId2" name="Cortazar - 9 Lives of Innocence - 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tângulo 21"/>
          <p:cNvSpPr/>
          <p:nvPr/>
        </p:nvSpPr>
        <p:spPr>
          <a:xfrm>
            <a:off x="3647728" y="116363"/>
            <a:ext cx="8060249" cy="5642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Corria o ano de 2012, mas precisamente, o mês de outubro, ocasião em que o MUSEU, estava completando o seu sesquicentenário.  A data estava sendo lembrada com uma exposição de fotos abertas ao publico.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Adentrando ao casarão, fui recebido por um cicerone, que forneceu-me alguns dados, que foram parar em um bloco de anotações, guardadas em uma das gavetas  da minha escrivaninha. Revendo-as, notei que a palavra </a:t>
            </a:r>
            <a:r>
              <a:rPr lang="pt-PT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SOLAR</a:t>
            </a:r>
            <a:r>
              <a:rPr lang="pt-PT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estava em destaque para realização de uma pesquisa. </a:t>
            </a:r>
            <a:endParaRPr lang="pt-BR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0778">
            <a:off x="317234" y="422918"/>
            <a:ext cx="3521593" cy="2661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tângulo 16"/>
          <p:cNvSpPr/>
          <p:nvPr/>
        </p:nvSpPr>
        <p:spPr>
          <a:xfrm>
            <a:off x="623392" y="5812843"/>
            <a:ext cx="11305255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PT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Bold ITC" panose="020B0907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Passados alguns anos, veio o desejo de realizar a presente formatação, uma vez que a crônica não foi publicada.</a:t>
            </a:r>
            <a:endParaRPr lang="pt-BR" sz="1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Bold ITC" panose="020B09070305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upo 18">
            <a:extLst>
              <a:ext uri="{FF2B5EF4-FFF2-40B4-BE49-F238E27FC236}">
                <a16:creationId xmlns:a16="http://schemas.microsoft.com/office/drawing/2014/main" id="{383B2A5B-D42B-E812-D551-2E4AC8DC7CF9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82FED86F-083D-9DE1-B923-7864E1E3FD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B9A226E-33E6-5727-D714-CDBF9B8DDDE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55D979BE-C516-965C-772A-D522887BF7A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AABDE355-A30D-7642-02E7-F5452CBFD1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6A6FB7BC-A273-4033-08C1-222D3DC2B41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69065ACB-8005-7861-5A0E-CD8930F8741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3652E9E2-CE3B-85FC-CA64-F3212EE35E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AAE0C3A3-FE57-3A8E-08A0-2EBF1EAEC74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BBBEA97A-01EC-05C0-E3BE-1F3870EA94D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4B4F7F9C-91BE-C64B-DB2A-B11F43112B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0B0D7301-9DA3-8FB8-DB0E-727EC00F105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0BEFF954-2BDC-0866-B78C-F217761458A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>
            <a:extLst>
              <a:ext uri="{FF2B5EF4-FFF2-40B4-BE49-F238E27FC236}">
                <a16:creationId xmlns:a16="http://schemas.microsoft.com/office/drawing/2014/main" id="{7C610F71-B7DE-C6D4-8F65-3044FA0816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2132"/>
            <a:ext cx="4170036" cy="39720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32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40000">
        <p15:prstTrans prst="wind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79376" y="229135"/>
            <a:ext cx="7272808" cy="611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de onde vem o significado da palavra Solar? Segundo consta,</a:t>
            </a:r>
            <a:r>
              <a:rPr lang="pt-P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 é uma casa de família nobre, também utilizada para identificar uma residência antiga de grande luxo e conforto, relativo à sua época, uma suntuosa construção extensa de um pavimento, com pé direito elevado e porão alto.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 Apresenta na fachada principal sequencia de dez janelas e uma porta de entrada em arco de ferro datado de 1862, como era costume na época.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Ao lado esquerdo, uma porta da cesso ao patio interno atraves de um corredor. Apresenta telhado de beiral na fachada e no patio interno. Tem com o tecnica construtiva a taipa de pilão, coberta de telha , beiral com revestimento de madeira e piso todo assoalhado com tabuas largas em madeira de lei.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Uma construção com caracteristicas de sede de fazenda do ciclo do café , que pertenceu ao Sr. Antonio de Queiroz Telles, o “Barão de Jundia”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6629">
            <a:off x="7800467" y="383808"/>
            <a:ext cx="4075773" cy="2983880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F50ED6FC-29EA-C954-9848-30C9598630E3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76FB0B3F-43F2-2A6F-A5F8-E6FC1858D64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8546DE1-4E11-7878-9D16-2C737C9CA28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E3782403-C836-68F2-0CA1-8CE9A1B4080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A6F429D3-8AD7-B8DB-BCA1-C3696D3745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71296C98-8F99-9990-8941-0074C4EAC2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78EEEAA2-EF93-278B-E5E7-15ED012B7E0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3C0CB334-9A2F-F49F-F962-E28E18E14B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2EDECAD9-F3A4-EC9D-BC0F-0738DC7B6CF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F41FBB42-E143-74C3-84F0-BE95550A563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A49ADCCA-F20F-6E67-1018-DE552564D0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FBEA023F-3C76-07F4-12D9-B35F3836C83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3C20290D-3E55-A72A-72BE-85F959AF074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9" name="Imagem 18">
            <a:extLst>
              <a:ext uri="{FF2B5EF4-FFF2-40B4-BE49-F238E27FC236}">
                <a16:creationId xmlns:a16="http://schemas.microsoft.com/office/drawing/2014/main" id="{DC44D2DE-7927-B582-7AC7-075AACFD7E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498" y="2780357"/>
            <a:ext cx="3432128" cy="39489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8398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50000">
        <p15:prstTrans prst="pageCurlDouble"/>
      </p:transition>
    </mc:Choice>
    <mc:Fallback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5360" y="2550499"/>
            <a:ext cx="11665296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meus tempos de jovem, frequentador da Praça Governador Pedro de Toledo, que dava acesso ao antigo cine Ypiranga, passava em frente àquela construção e ficava admirando e imaginando os seus tempos de glórias, quando o Barão hospedou pessoas famosas, entre elas o segundo imperador do Brasil, D.Pedro II, descrito por alguns, como uma figura bonachona e despreocupado com a governabilidade, uma vez que estava cercado por bajuladores e oportunistas, que davam a ele o tom de conduta; mas a meu ver, que li toda sua biografia, constatei que foi um ilustre brasileiro, trazendo para sua pátria, o progresso que se acentuava, necessário para o bom desenvolvimento e os costumes da época. 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anose="020B06020305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7874" y="0"/>
            <a:ext cx="1895475" cy="2419350"/>
          </a:xfrm>
          <a:prstGeom prst="roundRect">
            <a:avLst>
              <a:gd name="adj" fmla="val 16667"/>
            </a:avLst>
          </a:prstGeom>
          <a:ln w="28575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2" y="91667"/>
            <a:ext cx="3745549" cy="283643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8" name="CaixaDeTexto 17"/>
          <p:cNvSpPr txBox="1"/>
          <p:nvPr/>
        </p:nvSpPr>
        <p:spPr>
          <a:xfrm>
            <a:off x="8851793" y="1224790"/>
            <a:ext cx="18954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>
                <a:solidFill>
                  <a:srgbClr val="FFFF00"/>
                </a:solidFill>
              </a:rPr>
              <a:t>D. Pedro II </a:t>
            </a:r>
          </a:p>
          <a:p>
            <a:pPr algn="ctr"/>
            <a:r>
              <a:rPr lang="pt-BR" sz="1400" b="1" dirty="0">
                <a:solidFill>
                  <a:srgbClr val="FFFF00"/>
                </a:solidFill>
              </a:rPr>
              <a:t>quando</a:t>
            </a:r>
          </a:p>
          <a:p>
            <a:pPr algn="ctr"/>
            <a:r>
              <a:rPr lang="pt-BR" sz="1400" b="1" dirty="0">
                <a:solidFill>
                  <a:srgbClr val="FFFF00"/>
                </a:solidFill>
              </a:rPr>
              <a:t>  visitou Jundiaí e hospedou-se no Solar</a:t>
            </a:r>
          </a:p>
        </p:txBody>
      </p:sp>
      <p:grpSp>
        <p:nvGrpSpPr>
          <p:cNvPr id="6" name="Grupo 18">
            <a:extLst>
              <a:ext uri="{FF2B5EF4-FFF2-40B4-BE49-F238E27FC236}">
                <a16:creationId xmlns:a16="http://schemas.microsoft.com/office/drawing/2014/main" id="{55D55D5B-F095-01F4-D8BA-7F6455E2DDC3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5995772E-E940-3EAD-1DCB-9C24158DAB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1B38DD1A-660F-4489-FE9F-C974EF9E66F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C4F0D0F2-7339-DD43-04FB-B5872A7B2A6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DD67E2F4-0FF1-C35D-F4DD-2A80CB6239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929EA21B-5645-3211-44B3-90DAA18E255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CBA7B46E-57F8-E359-B58D-182669BC082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7D89B603-959D-090E-5C5B-4CD9F03B72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3830D735-39A3-8200-FC04-A6E2679ECC2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98B9F4A8-6406-47EB-3669-31498AE30F2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9A463949-B4D6-9009-0EA8-44B1ECC799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B505DF1B-AC2E-5B5A-C558-E70A7B46640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F2A1A331-01D4-5415-FCD1-95089530147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BD0EE06D-B9A2-0710-72A8-5444FE82E2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254" y="271635"/>
            <a:ext cx="2984500" cy="2476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62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9000">
        <p:split orient="vert"/>
      </p:transition>
    </mc:Choice>
    <mc:Fallback xmlns="">
      <p:transition spd="slow" advClick="0" advTm="4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67234" y="3164362"/>
            <a:ext cx="113052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Voltando ao casarão... Quando por ali passava, percebia que estava em adiantado estado de ruínas, podia se notar o telhado semi destruído, daquele patrimônio cultural de nossa cidade. O clamor dos historiadores e pessoas influentes da sociedade batalharam, junto à Prefeitura, por sua reforma, ocorrendo sua reentrada na sociedade e de forma brilhante,  seus admiradores, em 1965.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17" y="332656"/>
            <a:ext cx="6326592" cy="325425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21B42CE4-5A05-8047-846C-886D1DCFA460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23B2C9BB-C4ED-5773-4947-9DE22415C6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3614B9D7-B861-D590-093E-2C7B67EB189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789258E7-198C-7949-0BA0-D4060AB0CD9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B26A4048-1996-666A-CCC6-5A513508BA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5575D6FC-B76D-D792-5DF9-F76BAA8CC60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96B27489-B9B3-53E2-CBE1-21639DA044A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9F7D6989-107A-7CE6-BC1F-7B49FB136B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1B02D5FF-B5F1-159D-F7A9-88D46DABAB9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60714230-7F70-CC28-AF65-D018BF54211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B4ED1ADF-E09D-3F05-3FED-E46438F3BC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0F02A720-1C06-349E-C9E7-69C70CA980C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A0800BCC-16F8-177B-3B5C-A992CF3D205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1" name="Imagem 20">
            <a:extLst>
              <a:ext uri="{FF2B5EF4-FFF2-40B4-BE49-F238E27FC236}">
                <a16:creationId xmlns:a16="http://schemas.microsoft.com/office/drawing/2014/main" id="{BE52F80C-A8CA-FF48-8C3A-391E86085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520" y="56314"/>
            <a:ext cx="2997200" cy="3987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381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1000">
        <p:dissolve/>
      </p:transition>
    </mc:Choice>
    <mc:Fallback xmlns="">
      <p:transition spd="slow" advClick="0" advTm="31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3392" y="398531"/>
            <a:ext cx="6171381" cy="630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fundador do museu foi o padre Antonio Maria Stafuzza; hoje, sob a responsabilidade da Secretaria Municipal de Cultura, tendo à frente professores, colaboradores, e historiadores; responsáveis pelas exposições nas diversas salas do casarão, que também empresta o nome à rua em que se encontra edificado.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anose="020B06020305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4045">
            <a:off x="6659821" y="439648"/>
            <a:ext cx="5440163" cy="5881373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ABF970F4-E229-71E5-A996-DB3D48E75E25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BD37BFC1-7445-D250-1359-04E5B14A58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C495AA71-1159-AC94-1EFF-EDF1F475A1E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33B8CE5A-CA1B-274E-8743-DBD04CF665C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ADB8D25F-2AF8-B230-1BCC-2DD8BC11F8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008689D1-2B74-E85E-17E5-B2A6D2BD228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A85BE5E3-BEDF-F0B6-A0F6-73176B5D698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FF10F7F4-6DD5-9241-DFB4-5E860D67B4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A054D7DE-7CD8-9F44-249E-512E709B1AD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3381E4CA-ED53-388B-9C24-4C9C4B188E3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0C2BDBD1-A559-133D-A1F4-5E4F1257F9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B07BA223-4A4C-7C35-EB5C-DFD9E3CBF0C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E37E0C47-AB3B-CA4E-995C-BE1BC103471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8171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3000">
        <p:blinds dir="vert"/>
      </p:transition>
    </mc:Choice>
    <mc:Fallback xmlns="">
      <p:transition spd="slow" advClick="0" advTm="3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9356" y="3068960"/>
            <a:ext cx="11593288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Depois da visita em seu interior, fui apreciar o jardim nos fundos do casarão/museu, onde existe um pátio mostrando, em um dos corredores, vestígios de um muro construído em forma de taipa, registrando um tipo de construção de fazer inveja aos atuais arquitetos, engenheiros e construtores. Está totalmente arborizado, onde poucas pessoas desfrutam o descanso merecido em seus intervalos de jornadas do trabalho, com um silêncio encantador. Difícil acreditar que, em pleno centro barulhento da cidade, existe esse local, deixando o pensamento correr solto em busca de outras fontes inspiradoras de um passado distante.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anose="020B06020305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856" y="487322"/>
            <a:ext cx="2802675" cy="2110122"/>
          </a:xfrm>
          <a:prstGeom prst="ellipse">
            <a:avLst/>
          </a:prstGeom>
          <a:ln w="9525" cap="rnd">
            <a:solidFill>
              <a:schemeClr val="accent6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6051">
            <a:off x="664555" y="445432"/>
            <a:ext cx="3168352" cy="2110122"/>
          </a:xfrm>
          <a:prstGeom prst="roundRect">
            <a:avLst>
              <a:gd name="adj" fmla="val 16667"/>
            </a:avLst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8174">
            <a:off x="8783136" y="522869"/>
            <a:ext cx="2713739" cy="2032685"/>
          </a:xfrm>
          <a:prstGeom prst="roundRect">
            <a:avLst>
              <a:gd name="adj" fmla="val 16667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6" name="Grupo 18">
            <a:extLst>
              <a:ext uri="{FF2B5EF4-FFF2-40B4-BE49-F238E27FC236}">
                <a16:creationId xmlns:a16="http://schemas.microsoft.com/office/drawing/2014/main" id="{EFE9664C-957D-E36F-4731-45A36D93147E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F01BD20E-46A8-52F2-43DD-84023DB275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8C41D8F6-20F0-953B-B258-B57BFE7BC7C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967B7BB6-4039-A165-AAE8-C32696E92C8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E3F7772D-1033-9710-A5A6-0D3E82C04F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45A0DDA4-B55A-2050-0624-0D323948C27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095D35EE-DCC4-48CC-7AF1-6F51CF45E12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48603822-EC69-7B58-743A-3CE8CC0FE8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5F9CABB0-9932-EC56-1616-CC57269BB20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558CD505-FE48-3E35-A9E7-29BA1CA3032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E50EFA3E-C5A0-9912-1F82-D8DEC54798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5C793A9F-DE3E-1021-586A-48593F4D65E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5247391E-C661-2E78-BFFB-60B1E772D69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894161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4000">
        <p15:prstTrans prst="prestige"/>
      </p:transition>
    </mc:Choice>
    <mc:Fallback xmlns="">
      <p:transition spd="slow" advClick="0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53074" y="4221088"/>
            <a:ext cx="11305256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PT" sz="3200" dirty="0">
                <a:solidFill>
                  <a:srgbClr val="FFFF00"/>
                </a:solidFill>
                <a:latin typeface="Eras Medium ITC" panose="020B0602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Salve! seus idealizadores e mantenedores, entregando para a cidade, totalmente revitalizada, essa bela construção, onde a cultura poética desfila de forma harmoniosa. </a:t>
            </a:r>
            <a:endParaRPr lang="pt-BR" sz="1600" dirty="0">
              <a:solidFill>
                <a:srgbClr val="FFFF00"/>
              </a:solidFill>
              <a:effectLst/>
              <a:latin typeface="Lucida Sans Unicode" panose="020B06020305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0224">
            <a:off x="523598" y="616650"/>
            <a:ext cx="3657228" cy="2675244"/>
          </a:xfrm>
          <a:prstGeom prst="rect">
            <a:avLst/>
          </a:prstGeom>
          <a:ln w="28575">
            <a:solidFill>
              <a:schemeClr val="bg1">
                <a:lumMod val="65000"/>
              </a:schemeClr>
            </a:solidFill>
          </a:ln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000">
            <a:off x="7534177" y="473212"/>
            <a:ext cx="4229357" cy="263371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95227"/>
            <a:ext cx="3537800" cy="3021825"/>
          </a:xfrm>
          <a:prstGeom prst="ellipse">
            <a:avLst/>
          </a:prstGeom>
          <a:ln w="63500" cap="rnd">
            <a:solidFill>
              <a:schemeClr val="bg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6" name="Grupo 18">
            <a:extLst>
              <a:ext uri="{FF2B5EF4-FFF2-40B4-BE49-F238E27FC236}">
                <a16:creationId xmlns:a16="http://schemas.microsoft.com/office/drawing/2014/main" id="{A23FF687-892C-B535-8019-0B381D82212C}"/>
              </a:ext>
            </a:extLst>
          </p:cNvPr>
          <p:cNvGrpSpPr>
            <a:grpSpLocks/>
          </p:cNvGrpSpPr>
          <p:nvPr/>
        </p:nvGrpSpPr>
        <p:grpSpPr bwMode="auto">
          <a:xfrm>
            <a:off x="19386" y="-72009"/>
            <a:ext cx="12196476" cy="7029401"/>
            <a:chOff x="-3357" y="0"/>
            <a:chExt cx="9147357" cy="6991351"/>
          </a:xfrm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9E9F9851-8410-537C-196F-AC09FE3DA5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3357" y="0"/>
              <a:ext cx="136708" cy="6991351"/>
              <a:chOff x="-3357" y="0"/>
              <a:chExt cx="136708" cy="6991351"/>
            </a:xfrm>
          </p:grpSpPr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477B376E-AC33-CEF8-6117-DD02C3145DB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F3668741-203D-D71C-D6D1-FF048828F4A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649629" y="4208371"/>
                <a:ext cx="5429252" cy="136708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B7CC1517-1CC8-225F-1573-F42A21AB2C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0521F28D-D149-C560-6DF7-90866860B40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5A0A5381-C649-EC3A-C1DE-A59BE296E02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C79B9B9B-7987-0AD9-5904-2B7FB79FE5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2F7E14A9-CA08-ED4D-4D00-8F918B59EC1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7FA4C980-6CCC-D484-94FE-2141D688087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50BDBDC5-0799-3357-5546-DCD1FF56FF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6C04AB1B-C024-EE8E-81F2-003B4BBD3EC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C4D8EB29-AB56-B8C2-8307-323463D8C59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28465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comb/>
      </p:transition>
    </mc:Choice>
    <mc:Fallback xmlns="">
      <p:transition spd="slow" advClick="0" advTm="2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42912" y="-2"/>
            <a:ext cx="4392488" cy="6637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CRIAÇÃO E PRODUÇÃO</a:t>
            </a:r>
          </a:p>
          <a:p>
            <a:pPr algn="ctr"/>
            <a:r>
              <a:rPr lang="pt-BR" sz="4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  <a:cs typeface="David" panose="020E0502060401010101" pitchFamily="34" charset="-79"/>
              </a:rPr>
              <a:t>TONINHO  VENDRAMINI  </a:t>
            </a:r>
            <a:endParaRPr lang="pt-BR" sz="3200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  <a:cs typeface="Arial" charset="0"/>
            </a:endParaRPr>
          </a:p>
          <a:p>
            <a:pPr algn="ctr"/>
            <a:r>
              <a:rPr lang="pt-BR" sz="32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algn="ctr"/>
            <a:r>
              <a:rPr lang="pt-BR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/>
            <a:endParaRPr lang="pt-BR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/>
            <a:r>
              <a:rPr lang="pt-BR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Lives of Innocence</a:t>
            </a:r>
          </a:p>
          <a:p>
            <a:pPr algn="ctr"/>
            <a:endParaRPr lang="pt-BR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Último Desejo </a:t>
            </a:r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</a:t>
            </a:r>
          </a:p>
          <a:p>
            <a:pPr algn="ctr"/>
            <a:r>
              <a:rPr lang="pt-BR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Carlos José</a:t>
            </a:r>
          </a:p>
          <a:p>
            <a:pPr algn="r"/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335" y="548680"/>
            <a:ext cx="5026459" cy="3785392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OffAxis2Lef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117768" y="5214432"/>
            <a:ext cx="7639621" cy="135421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1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108485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69000">
        <p14:ferris dir="l"/>
        <p:sndAc>
          <p:stSnd loop="1">
            <p:snd r:embed="rId3" name="6 - Último Desejo.wav"/>
          </p:stSnd>
        </p:sndAc>
      </p:transition>
    </mc:Choice>
    <mc:Fallback>
      <p:transition spd="slow" advClick="0" advTm="169000">
        <p:fade/>
        <p:sndAc>
          <p:stSnd loop="1">
            <p:snd r:embed="rId3" name="6 - Último Desej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29C9B6-EBB3-495B-BBE1-C461E047C1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 SOLAR DO BARÃO E O MUSEU</Template>
  <TotalTime>0</TotalTime>
  <Words>830</Words>
  <Application>Microsoft Office PowerPoint</Application>
  <PresentationFormat>Widescreen</PresentationFormat>
  <Paragraphs>45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7" baseType="lpstr">
      <vt:lpstr>Arial Black</vt:lpstr>
      <vt:lpstr>Bradley Hand ITC</vt:lpstr>
      <vt:lpstr>Britannic Bold</vt:lpstr>
      <vt:lpstr>Calibri</vt:lpstr>
      <vt:lpstr>Cambria</vt:lpstr>
      <vt:lpstr>Century Gothic</vt:lpstr>
      <vt:lpstr>Chiller</vt:lpstr>
      <vt:lpstr>Cooper Black</vt:lpstr>
      <vt:lpstr>Eras Bold ITC</vt:lpstr>
      <vt:lpstr>Eras Medium ITC</vt:lpstr>
      <vt:lpstr>Freestyle Script</vt:lpstr>
      <vt:lpstr>Lucida Sans Unicode</vt:lpstr>
      <vt:lpstr>Maiandra GD</vt:lpstr>
      <vt:lpstr>Times New Roman</vt:lpstr>
      <vt:lpstr>Wingdings 2</vt:lpstr>
      <vt:lpstr>Wingdings 3</vt:lpstr>
      <vt:lpstr>Fatia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2022-07-06T17:27:35Z</dcterms:created>
  <dcterms:modified xsi:type="dcterms:W3CDTF">2022-07-06T19:40:57Z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TC019648009991</vt:lpwstr>
  </property>
</Properties>
</file>