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806" r:id="rId3"/>
    <p:sldMasterId id="2147483842" r:id="rId4"/>
  </p:sldMasterIdLst>
  <p:notesMasterIdLst>
    <p:notesMasterId r:id="rId16"/>
  </p:notesMasterIdLst>
  <p:sldIdLst>
    <p:sldId id="303" r:id="rId5"/>
    <p:sldId id="288" r:id="rId6"/>
    <p:sldId id="293" r:id="rId7"/>
    <p:sldId id="294" r:id="rId8"/>
    <p:sldId id="292" r:id="rId9"/>
    <p:sldId id="295" r:id="rId10"/>
    <p:sldId id="289" r:id="rId11"/>
    <p:sldId id="296" r:id="rId12"/>
    <p:sldId id="297" r:id="rId13"/>
    <p:sldId id="298" r:id="rId14"/>
    <p:sldId id="305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89CF076-E46E-4449-B181-14A57AEA5412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1176492-A97E-47C6-AA17-EE1E0BEB18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072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6E48F-4E0A-49A1-B148-6C54B6DE0EA4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7988B-2BF5-4C1A-A1DE-64E71DEB8F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48971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8C1D8-AB9C-470F-AC9A-53E16E675C0E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62185-DBE6-41B6-BA12-B8A0FE34C9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34553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353EB-D2AA-4A8D-B38E-D7776F5ECE3F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9754A-B4F3-4063-8FC6-4330F3CD2F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54770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C164C-2307-4D30-95BA-55B33DDB3274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9FBA1-C962-425D-B94A-D102398EB7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942779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D82C5-6A71-435D-AAD5-877C58BE1F51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CFD84-B55E-47A7-9D47-6679DC6607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667975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BC69D-3E6F-4877-88F0-BF18DC9EEEBB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0C36A-5651-480B-8804-A7977E0C80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964371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2B18A-BB55-4B4C-9DEC-3AD986F20651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F4340-327E-4C1D-849B-2E3A6983EC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438645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876E4-118C-41BD-BF80-3290FF84F2DB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3DABB-EF18-436B-A23A-61AE9BBA04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525787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B9D60-A572-42F3-AAE8-6FB508217F00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B5502-2406-4BA3-8CE4-0FB9579A8C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173941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960DE-760C-4F6B-A738-FA7C54D5CA2E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14664-498E-4960-9CB6-711027C189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51687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B9C8C-5496-41F6-9605-857DE1F0BF8E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95DFC-0CB3-4490-AE4C-1BC58CB6C2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867470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04875" y="2736057"/>
            <a:ext cx="7315200" cy="959644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14400" y="3786188"/>
            <a:ext cx="7315200" cy="51435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904875" y="2736057"/>
            <a:ext cx="228600" cy="959644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914400" y="3786188"/>
            <a:ext cx="228600" cy="51435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2914650"/>
            <a:ext cx="6858000" cy="74295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3843338"/>
            <a:ext cx="6858000" cy="4000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4766072"/>
            <a:ext cx="2286000" cy="275034"/>
          </a:xfrm>
        </p:spPr>
        <p:txBody>
          <a:bodyPr/>
          <a:lstStyle>
            <a:lvl1pPr>
              <a:defRPr sz="1400"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95E54563-A5C6-499D-BCB1-FCDBDB671A95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11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775" y="4766072"/>
            <a:ext cx="3475038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025" y="4766072"/>
            <a:ext cx="1219200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DA84CAE4-0FCA-49CC-96AD-7F3F54455C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801316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8229600" cy="37033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A3A6427-4299-4A08-8A1A-F8BE9C91BFE3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C07277F-743E-4BCA-9810-3A684C4071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178180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14400" y="2114550"/>
            <a:ext cx="7315200" cy="959644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14400" y="2114550"/>
            <a:ext cx="228600" cy="959644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228850"/>
            <a:ext cx="6858000" cy="8001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3200400"/>
            <a:ext cx="6781800" cy="8572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4766072"/>
            <a:ext cx="2286000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29CBC9E-486C-4242-A043-61C1BE5ACE56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775" y="4766072"/>
            <a:ext cx="3475038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976" y="4766072"/>
            <a:ext cx="1520825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AA34CF6-962A-44CD-AFA8-75B86E62A4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588772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4041648" cy="37033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912114"/>
            <a:ext cx="4041648" cy="37033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A2E39FE2-25FE-4CE3-B8B9-1284961F4F76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D8692FD6-9A09-4D82-8DC6-237643E3B4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2193194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964406"/>
            <a:ext cx="4040188" cy="51435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1" y="971550"/>
            <a:ext cx="4041775" cy="51435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1600200"/>
            <a:ext cx="4038600" cy="30289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1600200"/>
            <a:ext cx="4038600" cy="30289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E77905E-38F9-4B10-9C1F-2096EF9DB00C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18BFB82-9A65-421A-8AA1-D1944C75FF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87614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6964581-07DC-4E73-8538-FF9B401128A5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41F802B-97CD-4FCC-99C2-AE7CC3B285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082514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376DB3A-8365-4262-8695-4EBD4C5E9087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6BE6C23A-3603-4670-A9B1-8F6D7A811A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069479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Conector reto 11"/>
          <p:cNvSpPr>
            <a:spLocks noChangeShapeType="1"/>
          </p:cNvSpPr>
          <p:nvPr/>
        </p:nvSpPr>
        <p:spPr bwMode="auto">
          <a:xfrm rot="5400000">
            <a:off x="3915172" y="2493170"/>
            <a:ext cx="4526756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" name="Triângulo isósceles 6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228600"/>
            <a:ext cx="2514600" cy="62865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914401"/>
            <a:ext cx="2514600" cy="3632597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228600"/>
            <a:ext cx="5715000" cy="42862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8453893-8F54-4517-A715-210B5F4855D0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E7CEA50-FAD4-4EB2-AA8B-D93AB580D0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502590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57201" y="375047"/>
            <a:ext cx="182563" cy="5143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75642"/>
            <a:ext cx="8229600" cy="506016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428750"/>
            <a:ext cx="8229600" cy="3202686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914400"/>
            <a:ext cx="8229600" cy="40005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4AD291F-08FE-4AFE-80D4-000C5B30E464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D0010D22-E1CB-40FE-BF92-38DD9BA71F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125969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664420D-EC39-4A88-87B3-3B21A79B0F5A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6A7F3661-77D1-4C02-BDAF-6331567CCB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783793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" name="Triângulo isósceles 4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Conector reto 14"/>
          <p:cNvSpPr>
            <a:spLocks noChangeShapeType="1"/>
          </p:cNvSpPr>
          <p:nvPr/>
        </p:nvSpPr>
        <p:spPr bwMode="auto">
          <a:xfrm rot="5400000">
            <a:off x="4362053" y="2401491"/>
            <a:ext cx="4388644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B12D4CA-E87C-4055-A5B9-46DD0A3F2AB7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842587E-AE15-4F51-A9C1-6451DDE445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338481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82086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918616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114412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237124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02518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81954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71400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34440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45577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60062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482470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085850"/>
            <a:ext cx="6619244" cy="2497186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5474430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0205991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146300"/>
            <a:ext cx="6619243" cy="143673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8623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1545432"/>
            <a:ext cx="3297254" cy="3146822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1542069"/>
            <a:ext cx="3297256" cy="315018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446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2833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2290172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90029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085850"/>
            <a:ext cx="2550798" cy="10858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085850"/>
            <a:ext cx="3896998" cy="3429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2346961"/>
            <a:ext cx="2550797" cy="21716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802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390644"/>
            <a:ext cx="3819680" cy="1181106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857250"/>
            <a:ext cx="2400300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3813734" cy="10287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8945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3600440"/>
            <a:ext cx="6619243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7305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4025494"/>
            <a:ext cx="6619242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3321184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085850"/>
            <a:ext cx="6619244" cy="1485900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6619244" cy="177165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4456194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085850"/>
            <a:ext cx="5999486" cy="1742531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2828380"/>
            <a:ext cx="5459737" cy="25663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262993"/>
            <a:ext cx="6619244" cy="12573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721" y="728440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1960341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73213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343151"/>
            <a:ext cx="6619245" cy="123988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6796160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485900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000250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485900"/>
            <a:ext cx="220218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000250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485900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000250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08505988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3188212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1657350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3620409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3188212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1657350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3620408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3188212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1657350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3620406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9096121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9009183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322660"/>
            <a:ext cx="1314451" cy="4369594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665561"/>
            <a:ext cx="5567362" cy="402669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646705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D623A4-4361-4B9B-8201-B43A29D9621E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2CD8E3-B02F-4602-B421-E311CD77F9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457200" y="114300"/>
            <a:ext cx="82296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2051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914400"/>
            <a:ext cx="8229600" cy="36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1" y="4767263"/>
            <a:ext cx="2289175" cy="273844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464653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10145-8AA4-4C98-9254-0FF7A3726D6F}" type="datetimeFigureOut">
              <a:rPr lang="pt-BR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775" y="4767263"/>
            <a:ext cx="3505200" cy="273844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464653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775" y="4767263"/>
            <a:ext cx="1981200" cy="273844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464653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15C6A8-AD1C-4547-85FA-00260C22DD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2055" name="Conector reto 2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56" name="Conector reto 28"/>
          <p:cNvSpPr>
            <a:spLocks noChangeShapeType="1"/>
          </p:cNvSpPr>
          <p:nvPr/>
        </p:nvSpPr>
        <p:spPr bwMode="auto">
          <a:xfrm>
            <a:off x="457200" y="85725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28/06/2020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601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4"/>
            <a:ext cx="3027759" cy="31412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1"/>
            <a:ext cx="1141809" cy="177409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856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339538"/>
            <a:ext cx="7053542" cy="1050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1539689"/>
            <a:ext cx="6709906" cy="3146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616730" y="1343026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C9D623A4-4361-4B9B-8201-B43A29D9621E}" type="datetimeFigureOut">
              <a:rPr lang="pt-BR" smtClean="0"/>
              <a:pPr>
                <a:defRPr/>
              </a:pPr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713680" y="2418973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82CD8E3-B02F-4602-B421-E311CD77F9F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9812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  <p:sldLayoutId id="2147483856" r:id="rId14"/>
    <p:sldLayoutId id="2147483857" r:id="rId15"/>
    <p:sldLayoutId id="2147483858" r:id="rId16"/>
    <p:sldLayoutId id="214748385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6" Type="http://schemas.openxmlformats.org/officeDocument/2006/relationships/hyperlink" Target="http://sergrasan.com/toninhovendraminislides/" TargetMode="Externa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552264" y="4358922"/>
            <a:ext cx="2160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C00000"/>
                </a:solidFill>
              </a:rPr>
              <a:t> </a:t>
            </a: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Sequência Automática</a:t>
            </a:r>
            <a:endParaRPr lang="pt-BR" sz="1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4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48714" y="250032"/>
            <a:ext cx="395287" cy="489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0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86312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5262"/>
            <a:ext cx="395288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611472" y="4466644"/>
            <a:ext cx="33970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b="1" dirty="0" smtClean="0">
                <a:solidFill>
                  <a:srgbClr val="323232">
                    <a:lumMod val="10000"/>
                    <a:lumOff val="9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PALÁCIO DE ALCAZAR - SEGÓVIA - ESPANHA</a:t>
            </a:r>
            <a:endParaRPr lang="pt-BR" sz="1100" b="1" dirty="0">
              <a:solidFill>
                <a:srgbClr val="323232">
                  <a:lumMod val="10000"/>
                  <a:lumOff val="9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Fluxograma: Vários Documentos 10"/>
          <p:cNvSpPr/>
          <p:nvPr/>
        </p:nvSpPr>
        <p:spPr>
          <a:xfrm>
            <a:off x="575291" y="466289"/>
            <a:ext cx="2988597" cy="1155502"/>
          </a:xfrm>
          <a:prstGeom prst="flowChartMultidocumen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CONTEMPLANDO</a:t>
            </a:r>
          </a:p>
          <a:p>
            <a:pPr algn="ctr"/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A OBRA DE UM GÊNIO DA PINTURA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5135446" y="553642"/>
            <a:ext cx="35771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Trata-se de um  painel pintado por Pablo Picasso, representando o bombardeio </a:t>
            </a: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sobre a</a:t>
            </a:r>
          </a:p>
          <a:p>
            <a:pPr algn="ctr"/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cidade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 espanhola de </a:t>
            </a:r>
            <a:endParaRPr lang="pt-BR" sz="24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4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Guernica</a:t>
            </a: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.</a:t>
            </a:r>
            <a:endParaRPr lang="pt-BR" sz="24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96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 advClick="0" advTm="18000">
        <p14:ferris dir="r"/>
        <p:sndAc>
          <p:stSnd loop="1">
            <p:snd r:embed="rId3" name="Aranjuez Mon Amour.wav"/>
          </p:stSnd>
        </p:sndAc>
      </p:transition>
    </mc:Choice>
    <mc:Fallback xmlns="">
      <p:transition spd="slow" advClick="0" advTm="18000">
        <p:fade/>
        <p:sndAc>
          <p:stSnd loop="1">
            <p:snd r:embed="rId7" name="Aranjuez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7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7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25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7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7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7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 altLang="pt-BR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41436" y="171450"/>
            <a:ext cx="837111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400" b="1" dirty="0" smtClean="0">
                <a:solidFill>
                  <a:srgbClr val="FFFF00"/>
                </a:solidFill>
                <a:latin typeface="Gill Sans MT" pitchFamily="34" charset="0"/>
              </a:rPr>
              <a:t>O tema musical que ouvem é </a:t>
            </a:r>
            <a:r>
              <a:rPr lang="pt-BR" altLang="pt-BR" sz="2400" b="1" dirty="0">
                <a:solidFill>
                  <a:srgbClr val="FFFF00"/>
                </a:solidFill>
                <a:latin typeface="Gill Sans MT" pitchFamily="34" charset="0"/>
              </a:rPr>
              <a:t>um dos expoentes máximos </a:t>
            </a:r>
          </a:p>
          <a:p>
            <a:pPr algn="ctr" eaLnBrk="1" hangingPunct="1"/>
            <a:r>
              <a:rPr lang="pt-BR" altLang="pt-BR" sz="2400" b="1" dirty="0">
                <a:solidFill>
                  <a:srgbClr val="FFFF00"/>
                </a:solidFill>
                <a:latin typeface="Gill Sans MT" pitchFamily="34" charset="0"/>
              </a:rPr>
              <a:t>da música espanhola,  foi composto por Joaquin Rodrigo,  pianista virtuoso que atingiu a glória com essa obra.</a:t>
            </a: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56398" y="1851670"/>
            <a:ext cx="874119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400" b="1" dirty="0" smtClean="0">
                <a:solidFill>
                  <a:srgbClr val="FFFF00"/>
                </a:solidFill>
                <a:latin typeface="Gill Sans MT" pitchFamily="34" charset="0"/>
              </a:rPr>
              <a:t>Aranjuez </a:t>
            </a:r>
            <a:r>
              <a:rPr lang="pt-BR" altLang="pt-BR" sz="2400" b="1" dirty="0">
                <a:solidFill>
                  <a:srgbClr val="FFFF00"/>
                </a:solidFill>
                <a:latin typeface="Gill Sans MT" pitchFamily="34" charset="0"/>
              </a:rPr>
              <a:t>é o nome da cidade onde o artista perpetuou sua fama e </a:t>
            </a:r>
            <a:r>
              <a:rPr lang="pt-BR" altLang="pt-BR" sz="2400" b="1" dirty="0" smtClean="0">
                <a:solidFill>
                  <a:srgbClr val="FFFF00"/>
                </a:solidFill>
                <a:latin typeface="Gill Sans MT" pitchFamily="34" charset="0"/>
              </a:rPr>
              <a:t>também faleceu </a:t>
            </a:r>
            <a:r>
              <a:rPr lang="pt-BR" altLang="pt-BR" sz="2400" b="1" dirty="0">
                <a:solidFill>
                  <a:srgbClr val="FFFF00"/>
                </a:solidFill>
                <a:latin typeface="Gill Sans MT" pitchFamily="34" charset="0"/>
              </a:rPr>
              <a:t>e se encontra sepultado. Fica no sul da província de Madrid, na Espanha.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split orient="vert" dir="in"/>
      </p:transition>
    </mc:Choice>
    <mc:Fallback xmlns="">
      <p:transition spd="slow" advClick="0" advTm="25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tângulo 1"/>
          <p:cNvSpPr>
            <a:spLocks noChangeArrowheads="1"/>
          </p:cNvSpPr>
          <p:nvPr/>
        </p:nvSpPr>
        <p:spPr bwMode="auto">
          <a:xfrm>
            <a:off x="251424" y="141426"/>
            <a:ext cx="8641751" cy="473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pt-BR" altLang="pt-BR" sz="2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Após </a:t>
            </a:r>
            <a:r>
              <a:rPr lang="pt-BR" altLang="pt-BR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uma visita panorâmica da cidade de Madrid, percorrendo seus principais bairros e monumentos, tais como: Plaza de Espanha, a espetacular Gran Via, ladeada por belos edifícios, Praça Cibeles, com sua harmoniosa fonte dedicada à deusa grega da fertilidade, Paseo Del Prado com seu famoso museu. </a:t>
            </a:r>
          </a:p>
          <a:p>
            <a:pPr algn="ctr" eaLnBrk="1" hangingPunct="1"/>
            <a:endParaRPr lang="pt-BR" altLang="pt-BR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Logo mais adiante nos deparamos com a monumental Estação Ferroviária Atocha, esbanjando um visual esplendido em seus entornos, propiciado por um belíssimo jardim tropical, nem parecendo que em alguns anos atrás </a:t>
            </a:r>
            <a:r>
              <a:rPr lang="pt-BR" altLang="pt-BR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fora </a:t>
            </a:r>
            <a:r>
              <a:rPr lang="pt-BR" altLang="pt-BR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alvo de um ato de terrorismo. </a:t>
            </a:r>
          </a:p>
          <a:p>
            <a:pPr algn="ctr" eaLnBrk="1" hangingPunct="1"/>
            <a:endParaRPr lang="pt-BR" altLang="pt-BR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Em um dos acessos foi erguido  em 11 de março de 2007, um memorial em louvor aos que tombaram naquele dia de terrível agonia.  </a:t>
            </a:r>
            <a:endParaRPr lang="pt-BR" altLang="pt-BR" b="1" dirty="0">
              <a:solidFill>
                <a:srgbClr val="00B05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51544" y="245760"/>
            <a:ext cx="6358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Eras Bold ITC" panose="020B0907030504020204" pitchFamily="34" charset="0"/>
              </a:rPr>
              <a:t>OS CAMINHOS DA CONTEMPLAÇÃO</a:t>
            </a:r>
            <a:endParaRPr lang="pt-BR" dirty="0">
              <a:latin typeface="Eras Bold ITC" panose="020B09070305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0">
        <p14:flip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40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4000"/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4000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tângulo 1"/>
          <p:cNvSpPr>
            <a:spLocks noChangeArrowheads="1"/>
          </p:cNvSpPr>
          <p:nvPr/>
        </p:nvSpPr>
        <p:spPr bwMode="auto">
          <a:xfrm>
            <a:off x="284103" y="51414"/>
            <a:ext cx="8788497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400" b="1" dirty="0" smtClean="0">
                <a:latin typeface="Times New Roman" pitchFamily="18" charset="0"/>
                <a:cs typeface="Times New Roman" pitchFamily="18" charset="0"/>
              </a:rPr>
              <a:t>Esta </a:t>
            </a:r>
            <a:r>
              <a:rPr lang="pt-BR" altLang="pt-BR" sz="2400" b="1" dirty="0">
                <a:latin typeface="Times New Roman" pitchFamily="18" charset="0"/>
                <a:cs typeface="Times New Roman" pitchFamily="18" charset="0"/>
              </a:rPr>
              <a:t>estação foi para nós uma referência para encontrarmos e visitarmos o Centro Nacional de Arte Rainha Sofia, esposa do </a:t>
            </a:r>
            <a:r>
              <a:rPr lang="pt-BR" altLang="pt-BR" sz="2400" b="1" dirty="0" smtClean="0">
                <a:latin typeface="Times New Roman" pitchFamily="18" charset="0"/>
                <a:cs typeface="Times New Roman" pitchFamily="18" charset="0"/>
              </a:rPr>
              <a:t>então Rei </a:t>
            </a:r>
            <a:r>
              <a:rPr lang="pt-BR" altLang="pt-BR" sz="2400" b="1" dirty="0">
                <a:latin typeface="Times New Roman" pitchFamily="18" charset="0"/>
                <a:cs typeface="Times New Roman" pitchFamily="18" charset="0"/>
              </a:rPr>
              <a:t>Juan Carlos, que tínhamos como meta ainda naquele final de tarde noite. </a:t>
            </a:r>
          </a:p>
          <a:p>
            <a:pPr algn="ctr" eaLnBrk="1" hangingPunct="1"/>
            <a:endParaRPr lang="pt-BR" altLang="pt-BR" sz="2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sz="2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sz="2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pt-BR" altLang="pt-B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400" b="1" dirty="0" smtClean="0">
                <a:latin typeface="Times New Roman" pitchFamily="18" charset="0"/>
                <a:cs typeface="Times New Roman" pitchFamily="18" charset="0"/>
              </a:rPr>
              <a:t>Já </a:t>
            </a:r>
            <a:r>
              <a:rPr lang="pt-BR" altLang="pt-BR" sz="2400" b="1" dirty="0">
                <a:latin typeface="Times New Roman" pitchFamily="18" charset="0"/>
                <a:cs typeface="Times New Roman" pitchFamily="18" charset="0"/>
              </a:rPr>
              <a:t>sabíamos que o nosso foco estava concentrado no segundo andar, onde se encontra um espaço totalmente dedicado ao pintor cubista Espanhol Pablo </a:t>
            </a:r>
            <a:r>
              <a:rPr lang="pt-BR" altLang="pt-BR" sz="2400" b="1" dirty="0" smtClean="0">
                <a:latin typeface="Times New Roman" pitchFamily="18" charset="0"/>
                <a:cs typeface="Times New Roman" pitchFamily="18" charset="0"/>
              </a:rPr>
              <a:t>Picasso.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25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4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75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tângulo 1"/>
          <p:cNvSpPr>
            <a:spLocks noChangeArrowheads="1"/>
          </p:cNvSpPr>
          <p:nvPr/>
        </p:nvSpPr>
        <p:spPr bwMode="auto">
          <a:xfrm>
            <a:off x="395536" y="2643758"/>
            <a:ext cx="837111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000" b="1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chegando verificamos que o valor do ingresso era de 30 euros.</a:t>
            </a: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 Fomos então procurar a bilheteria e o vendedor nos informou que a partir das 19h00 o acesso seria grátis, como faltava meia hora, ficamos pelas imediações vendo o movimento que transcorria com graciosidade, mas com uma ligeira pressa dos turistas afluindo para o local, pois já sabiam da concessão gratuita.</a:t>
            </a:r>
            <a:endParaRPr lang="pt-BR" altLang="pt-BR" b="1" dirty="0">
              <a:latin typeface="Monotype Corsiva" pitchFamily="66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pt-BR" altLang="pt-BR" b="1" dirty="0"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5000">
        <p14:doors dir="vert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tângulo 1"/>
          <p:cNvSpPr>
            <a:spLocks noChangeArrowheads="1"/>
          </p:cNvSpPr>
          <p:nvPr/>
        </p:nvSpPr>
        <p:spPr bwMode="auto">
          <a:xfrm>
            <a:off x="179512" y="2931790"/>
            <a:ext cx="87311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000" b="1" dirty="0">
                <a:solidFill>
                  <a:srgbClr val="3366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pt-BR" altLang="pt-BR" sz="2000" b="1" dirty="0" smtClean="0">
                <a:latin typeface="Times New Roman" pitchFamily="18" charset="0"/>
                <a:cs typeface="Times New Roman" pitchFamily="18" charset="0"/>
              </a:rPr>
              <a:t>Subimos </a:t>
            </a:r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pelo elevador e saímos no espaço certo onde começamos a percorrer os corredores e sentíamos a emoção entrando em nossos corações e olhos, contemplando as famosas obras do pintor, até que em um dado momento se percebeu uma enorme aglomeração devidamente policiada por seguranças com os administradores pedindo silencio absoluto; estávamos diante de </a:t>
            </a:r>
            <a:r>
              <a:rPr lang="pt-BR" altLang="pt-BR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GUERNICA</a:t>
            </a:r>
            <a:r>
              <a:rPr lang="pt-BR" altLang="pt-BR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pt-BR" altLang="pt-BR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25000">
        <p14:ferris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750"/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0000" t="11000" r="10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tângulo 1"/>
          <p:cNvSpPr>
            <a:spLocks noChangeArrowheads="1"/>
          </p:cNvSpPr>
          <p:nvPr/>
        </p:nvSpPr>
        <p:spPr bwMode="auto">
          <a:xfrm>
            <a:off x="2267744" y="51414"/>
            <a:ext cx="417646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6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 PAINEL</a:t>
            </a:r>
          </a:p>
          <a:p>
            <a:pPr algn="ctr" eaLnBrk="1" hangingPunct="1"/>
            <a:r>
              <a:rPr lang="pt-BR" altLang="pt-B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GUERNICA</a:t>
            </a:r>
            <a:endParaRPr lang="pt-BR" altLang="pt-BR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4443958"/>
            <a:ext cx="89111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1600" b="1" dirty="0">
                <a:solidFill>
                  <a:schemeClr val="bg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 foto acima foi obtida através da internet, pois no local não há permissão </a:t>
            </a:r>
            <a:r>
              <a:rPr lang="pt-BR" altLang="pt-BR" sz="1600" b="1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para </a:t>
            </a:r>
            <a:r>
              <a:rPr lang="pt-BR" altLang="pt-BR" sz="1600" b="1" dirty="0">
                <a:solidFill>
                  <a:schemeClr val="bg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 ingresso de máquinas </a:t>
            </a:r>
            <a:r>
              <a:rPr lang="pt-BR" altLang="pt-BR" sz="1600" b="1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fotográficas. </a:t>
            </a:r>
            <a:endParaRPr lang="pt-BR" sz="2800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shred pattern="rectangl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25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tângulo 1"/>
          <p:cNvSpPr>
            <a:spLocks noChangeArrowheads="1"/>
          </p:cNvSpPr>
          <p:nvPr/>
        </p:nvSpPr>
        <p:spPr bwMode="auto">
          <a:xfrm>
            <a:off x="323528" y="267494"/>
            <a:ext cx="8497289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Trata-se da trágica e clássica obra do pintor, colocando naquele imenso painel suas mais íntimas impressões, retratando as consequências do intenso bombardeio sofrido pela cidade durante a Guerra Civil Espanhola.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O painel foi produzido em 1937 e exposto naquela ocasião no Pavilhão Internacional de Paris reservado à República Espanhola. É grandioso em todos os sentidos, tanto na catástrofe quanto no seu tamanho. Foi elaborado em tela pintada a óleo, mostrando o símbolo doloroso produzido pelas guerras. 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3795" name="Retângulo 2"/>
          <p:cNvSpPr>
            <a:spLocks noChangeArrowheads="1"/>
          </p:cNvSpPr>
          <p:nvPr/>
        </p:nvSpPr>
        <p:spPr bwMode="auto">
          <a:xfrm>
            <a:off x="467544" y="3437593"/>
            <a:ext cx="801106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Pelos relatos e as informações obtidas nos prospectos, o artista mostrou toda sua rejeição a tamanha violência, reproduzindo o povo, os animais e as construções atingidas pelo bombardeio.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0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pt-BR" altLang="pt-BR" dirty="0"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40000">
        <p14:prism dir="u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800"/>
                    </a14:imgEffect>
                    <a14:imgEffect>
                      <a14:saturation sat="152000"/>
                    </a14:imgEffect>
                  </a14:imgLayer>
                </a14:imgProps>
              </a:ext>
            </a:extLst>
          </a:blip>
          <a:srcRect/>
          <a:stretch>
            <a:fillRect r="47000" b="-9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tângulo 2"/>
          <p:cNvSpPr>
            <a:spLocks noChangeArrowheads="1"/>
          </p:cNvSpPr>
          <p:nvPr/>
        </p:nvSpPr>
        <p:spPr bwMode="auto">
          <a:xfrm>
            <a:off x="5292096" y="377706"/>
            <a:ext cx="3510468" cy="4062651"/>
          </a:xfrm>
          <a:prstGeom prst="rect">
            <a:avLst/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pt-BR" altLang="pt-BR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 pintor que aparece em destaque na foto do painel, tendo ao lado os notáveis artistas conterrâneos, Miró e Dali, conseguiu transmitir para o mundo o absurdo e a falta de sentido gerado por uma guerra.</a:t>
            </a:r>
            <a:endParaRPr lang="pt-BR" altLang="pt-BR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25000">
        <p:wedge/>
      </p:transition>
    </mc:Choice>
    <mc:Fallback xmlns="">
      <p:transition spd="slow" advClick="0" advTm="2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500"/>
                    </a14:imgEffect>
                    <a14:imgEffect>
                      <a14:saturation sat="152000"/>
                    </a14:imgEffect>
                  </a14:imgLayer>
                </a14:imgProps>
              </a:ext>
            </a:extLst>
          </a:blip>
          <a:srcRect/>
          <a:stretch>
            <a:fillRect l="12000" t="16000" r="12000" b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tângulo 1"/>
          <p:cNvSpPr>
            <a:spLocks noChangeArrowheads="1"/>
          </p:cNvSpPr>
          <p:nvPr/>
        </p:nvSpPr>
        <p:spPr bwMode="auto">
          <a:xfrm>
            <a:off x="107504" y="51414"/>
            <a:ext cx="891172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Após a saída, ao passar em frente à estação que foi fielmente reconstruída, notei que toda sua beleza foi novamente exaltada. </a:t>
            </a:r>
          </a:p>
          <a:p>
            <a:pPr algn="ctr" eaLnBrk="1" hangingPunct="1"/>
            <a:endParaRPr lang="pt-BR" altLang="pt-BR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Olhei para o monumento todo iluminado e entendi a revolta do povo espanhol pelo ato de terrorismo praticado, como fez Picasso quando pintou Guernica</a:t>
            </a:r>
            <a:r>
              <a:rPr lang="pt-BR" altLang="pt-BR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hangingPunct="1"/>
            <a:endParaRPr lang="pt-BR" altLang="pt-BR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pt-BR" altLang="pt-BR" sz="1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pt-BR" altLang="pt-BR" sz="1400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45818" y="4464502"/>
            <a:ext cx="9001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200" b="1" dirty="0">
                <a:solidFill>
                  <a:srgbClr val="002060"/>
                </a:solidFill>
              </a:rPr>
              <a:t>Estação ferroviária </a:t>
            </a:r>
            <a:r>
              <a:rPr lang="pt-BR" altLang="pt-BR" sz="1200" b="1" dirty="0" smtClean="0">
                <a:solidFill>
                  <a:srgbClr val="002060"/>
                </a:solidFill>
              </a:rPr>
              <a:t>onde </a:t>
            </a:r>
            <a:r>
              <a:rPr lang="pt-BR" altLang="pt-BR" sz="1200" b="1" dirty="0">
                <a:solidFill>
                  <a:srgbClr val="002060"/>
                </a:solidFill>
              </a:rPr>
              <a:t>houve </a:t>
            </a:r>
            <a:r>
              <a:rPr lang="pt-BR" altLang="pt-BR" sz="1200" b="1" dirty="0" smtClean="0">
                <a:solidFill>
                  <a:srgbClr val="002060"/>
                </a:solidFill>
              </a:rPr>
              <a:t>o atentado no dia 11-03-2004, destruindo alguns comboios, matando 191 pessoas e ferindo 1700. A origem foi atribuída a grupos terroristas internacionais.</a:t>
            </a:r>
            <a:endParaRPr lang="pt-BR" altLang="pt-BR" sz="1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conveyor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 tmFilter="0,0; .5, 1; 1, 1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7825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6359" y="267494"/>
            <a:ext cx="3607569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CRIAÇÃO E FORMATAÇÃO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TONINHO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VENDRAMINI </a:t>
            </a:r>
            <a:endParaRPr lang="pt-BR" sz="2400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u="sng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 smtClean="0">
                <a:solidFill>
                  <a:prstClr val="white"/>
                </a:solidFill>
                <a:latin typeface="Maiandra GD" pitchFamily="34" charset="0"/>
              </a:rPr>
              <a:t>Arte final</a:t>
            </a:r>
            <a:endParaRPr lang="pt-BR" b="1" dirty="0" smtClean="0">
              <a:solidFill>
                <a:prstClr val="white"/>
              </a:solidFill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prstClr val="white"/>
                </a:solidFill>
                <a:latin typeface="Maiandra GD" pitchFamily="34" charset="0"/>
              </a:rPr>
              <a:t> </a:t>
            </a:r>
            <a:r>
              <a:rPr lang="pt-BR" b="1" dirty="0" smtClean="0">
                <a:solidFill>
                  <a:srgbClr val="FFC000"/>
                </a:solidFill>
                <a:latin typeface="Maiandra GD" pitchFamily="34" charset="0"/>
              </a:rPr>
              <a:t>Arquivo pessoal % Internet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b="1" u="sng" dirty="0">
              <a:solidFill>
                <a:srgbClr val="FFC000"/>
              </a:solidFill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 smtClean="0">
                <a:solidFill>
                  <a:prstClr val="white"/>
                </a:solidFill>
                <a:latin typeface="Maiandra GD" pitchFamily="34" charset="0"/>
              </a:rPr>
              <a:t>Músicas de Fundo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b="1" dirty="0" smtClean="0">
              <a:solidFill>
                <a:prstClr val="white"/>
              </a:solidFill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prstClr val="white"/>
                </a:solidFill>
                <a:latin typeface="Maiandra GD" pitchFamily="34" charset="0"/>
              </a:rPr>
              <a:t> Acompanhamento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prstClr val="white"/>
                </a:solidFill>
                <a:latin typeface="Maiandra GD" pitchFamily="34" charset="0"/>
              </a:rPr>
              <a:t> </a:t>
            </a:r>
            <a:r>
              <a:rPr lang="pt-BR" b="1" dirty="0" smtClean="0">
                <a:solidFill>
                  <a:srgbClr val="0070C0"/>
                </a:solidFill>
                <a:latin typeface="Maiandra GD" pitchFamily="34" charset="0"/>
              </a:rPr>
              <a:t>Aranjuez Mon Amour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b="1" dirty="0" smtClean="0">
              <a:solidFill>
                <a:prstClr val="white"/>
              </a:solidFill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prstClr val="white"/>
                </a:solidFill>
                <a:latin typeface="Maiandra GD" pitchFamily="34" charset="0"/>
              </a:rPr>
              <a:t>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B0F0"/>
                </a:solidFill>
                <a:latin typeface="Maiandra GD" pitchFamily="34" charset="0"/>
              </a:rPr>
              <a:t>Amigos para Sempre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endParaRPr lang="pt-BR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61556"/>
            <a:ext cx="2390904" cy="260347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2">
                <a:lumMod val="20000"/>
                <a:lumOff val="8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3563888" y="3579862"/>
            <a:ext cx="5436696" cy="1361911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</a:t>
            </a:r>
            <a:r>
              <a:rPr lang="pt-BR" sz="105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  <a:hlinkClick r:id="rId6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</a:t>
            </a: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vendraminiletras.blogspot.com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MEMBRO </a:t>
            </a: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EFETIVO:</a:t>
            </a:r>
            <a:endParaRPr lang="pt-BR" sz="100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  <a:endParaRPr lang="pt-BR" sz="1000" dirty="0">
              <a:solidFill>
                <a:srgbClr val="FFC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DOS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POETAS E ESCRITORES DE JUNDIAÍ E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REGIÃO.</a:t>
            </a:r>
          </a:p>
          <a:p>
            <a:pPr marL="171450" indent="-1714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6969" y="4661486"/>
            <a:ext cx="3255415" cy="338554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600" dirty="0" smtClean="0"/>
              <a:t>Foto: </a:t>
            </a:r>
            <a:r>
              <a:rPr lang="pt-BR" sz="1600" dirty="0" err="1" smtClean="0"/>
              <a:t>Roussillon</a:t>
            </a:r>
            <a:r>
              <a:rPr lang="pt-BR" sz="1600" dirty="0" smtClean="0"/>
              <a:t> - Sul da França</a:t>
            </a:r>
            <a:endParaRPr lang="pt-BR" sz="1600" dirty="0"/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26331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150000">
        <p14:ripple dir="ru"/>
        <p:sndAc>
          <p:stSnd loop="1">
            <p:snd r:embed="rId3" name="Amigos para sempre.wav"/>
          </p:stSnd>
        </p:sndAc>
      </p:transition>
    </mc:Choice>
    <mc:Fallback>
      <p:transition spd="slow" advClick="0" advTm="150000">
        <p:fade/>
        <p:sndAc>
          <p:stSnd loop="1">
            <p:snd r:embed="rId3" name="Amigos para s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8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3000"/>
                            </p:stCondLst>
                            <p:childTnLst>
                              <p:par>
                                <p:cTn id="9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ONTEMPLANDO GUERNICA - S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BRUÇADA NA JANELA - só para minha leitura não enviar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CONTEMPLANDO A ARTE DE UM GÊNIO DA PINTURA NOV PUBL - S - 2020</Template>
  <TotalTime>2</TotalTime>
  <Words>632</Words>
  <Application>Microsoft Office PowerPoint</Application>
  <PresentationFormat>Apresentação na tela (16:9)</PresentationFormat>
  <Paragraphs>73</Paragraphs>
  <Slides>11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11</vt:i4>
      </vt:variant>
    </vt:vector>
  </HeadingPairs>
  <TitlesOfParts>
    <vt:vector size="33" baseType="lpstr">
      <vt:lpstr>Aharoni</vt:lpstr>
      <vt:lpstr>Arial</vt:lpstr>
      <vt:lpstr>Arial Black</vt:lpstr>
      <vt:lpstr>Bookman Old Style</vt:lpstr>
      <vt:lpstr>Britannic Bold</vt:lpstr>
      <vt:lpstr>Calibri</vt:lpstr>
      <vt:lpstr>Cambria</vt:lpstr>
      <vt:lpstr>Century Gothic</vt:lpstr>
      <vt:lpstr>Cooper Black</vt:lpstr>
      <vt:lpstr>Eras Bold ITC</vt:lpstr>
      <vt:lpstr>Gill Sans MT</vt:lpstr>
      <vt:lpstr>Informal Roman</vt:lpstr>
      <vt:lpstr>Kristen ITC</vt:lpstr>
      <vt:lpstr>Maiandra GD</vt:lpstr>
      <vt:lpstr>Monotype Corsiva</vt:lpstr>
      <vt:lpstr>Times New Roman</vt:lpstr>
      <vt:lpstr>Wingdings</vt:lpstr>
      <vt:lpstr>Wingdings 3</vt:lpstr>
      <vt:lpstr>CONTEMPLANDO GUERNICA - S</vt:lpstr>
      <vt:lpstr>DEBRUÇADA NA JANELA - só para minha leitura não enviar</vt:lpstr>
      <vt:lpstr>ANTIGO AS MÃOS DE MINHA MÃE - S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2020-06-28T14:23:12Z</dcterms:created>
  <dcterms:modified xsi:type="dcterms:W3CDTF">2020-06-28T14:25:41Z</dcterms:modified>
  <cp:contentStatus/>
</cp:coreProperties>
</file>