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audio31.wav" ContentType="audio/x-wav"/>
  <Override PartName="/ppt/slideLayouts/slideLayout10.xml" ContentType="application/vnd.openxmlformats-officedocument.presentationml.slideLayout+xml"/>
  <Default Extension="gif" ContentType="image/gif"/>
  <Override PartName="/ppt/media/audio11.wav" ContentType="audio/x-wav"/>
  <Override PartName="/ppt/media/audio21.wav" ContentType="audio/x-wav"/>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256"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288" r:id="rId20"/>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5" d="100"/>
          <a:sy n="85" d="100"/>
        </p:scale>
        <p:origin x="-514" y="-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E6C029-39A1-4735-B515-3EE0F97FCD5A}" type="datetimeFigureOut">
              <a:rPr lang="pt-BR" smtClean="0"/>
              <a:pPr/>
              <a:t>17/02/2020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34FAA0-14AA-4780-AE10-B72C09DA6847}" type="slidenum">
              <a:rPr lang="pt-BR" smtClean="0"/>
              <a:pPr/>
              <a:t>‹nº›</a:t>
            </a:fld>
            <a:endParaRPr lang="pt-BR"/>
          </a:p>
        </p:txBody>
      </p:sp>
    </p:spTree>
    <p:extLst>
      <p:ext uri="{BB962C8B-B14F-4D97-AF65-F5344CB8AC3E}">
        <p14:creationId xmlns:p14="http://schemas.microsoft.com/office/powerpoint/2010/main" xmlns="" val="2755884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18</a:t>
            </a:fld>
            <a:endParaRPr lang="pt-BR" dirty="0">
              <a:solidFill>
                <a:prstClr val="black"/>
              </a:solidFill>
            </a:endParaRPr>
          </a:p>
        </p:txBody>
      </p:sp>
    </p:spTree>
    <p:extLst>
      <p:ext uri="{BB962C8B-B14F-4D97-AF65-F5344CB8AC3E}">
        <p14:creationId xmlns:p14="http://schemas.microsoft.com/office/powerpoint/2010/main" xmlns="" val="2898550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26"/>
            <a:ext cx="103632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033919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28732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976033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15071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2130333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623485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4226595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939981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05256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2671077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17/02/2020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451030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29" name="Título 28"/>
          <p:cNvSpPr>
            <a:spLocks noGrp="1"/>
          </p:cNvSpPr>
          <p:nvPr>
            <p:ph type="ctrTitle"/>
          </p:nvPr>
        </p:nvSpPr>
        <p:spPr>
          <a:xfrm>
            <a:off x="508012" y="4853419"/>
            <a:ext cx="11277601" cy="1222375"/>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508012" y="3886200"/>
            <a:ext cx="11277601" cy="914400"/>
          </a:xfrm>
        </p:spPr>
        <p:txBody>
          <a:bodyPr anchor="b"/>
          <a:lstStyle>
            <a:lvl1pPr marL="0" indent="0" algn="l">
              <a:buNone/>
              <a:defRPr sz="3200">
                <a:solidFill>
                  <a:schemeClr val="tx2">
                    <a:shade val="75000"/>
                  </a:schemeClr>
                </a:solidFill>
              </a:defRPr>
            </a:lvl1pPr>
            <a:lvl2pPr marL="609585" indent="0" algn="ctr">
              <a:buNone/>
            </a:lvl2pPr>
            <a:lvl3pPr marL="1219170" indent="0" algn="ctr">
              <a:buNone/>
            </a:lvl3pPr>
            <a:lvl4pPr marL="1828754" indent="0" algn="ctr">
              <a:buNone/>
            </a:lvl4pPr>
            <a:lvl5pPr marL="2438339" indent="0" algn="ctr">
              <a:buNone/>
            </a:lvl5pPr>
            <a:lvl6pPr marL="3047924" indent="0" algn="ctr">
              <a:buNone/>
            </a:lvl6pPr>
            <a:lvl7pPr marL="3657509" indent="0" algn="ctr">
              <a:buNone/>
            </a:lvl7pPr>
            <a:lvl8pPr marL="4267093" indent="0" algn="ctr">
              <a:buNone/>
            </a:lvl8pPr>
            <a:lvl9pPr marL="4876678"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03668428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6"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454411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white"/>
              </a:solidFill>
              <a:cs typeface="Arial" charset="0"/>
            </a:endParaRPr>
          </a:p>
        </p:txBody>
      </p:sp>
      <p:sp>
        <p:nvSpPr>
          <p:cNvPr id="6" name="Espaço Reservado para Texto 5"/>
          <p:cNvSpPr>
            <a:spLocks noGrp="1"/>
          </p:cNvSpPr>
          <p:nvPr>
            <p:ph type="body" idx="1"/>
          </p:nvPr>
        </p:nvSpPr>
        <p:spPr>
          <a:xfrm>
            <a:off x="508012" y="1676410"/>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6" y="2947094"/>
            <a:ext cx="11582401" cy="1184825"/>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958595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10"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20548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75273"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75273"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3"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3"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Tree>
    <p:extLst>
      <p:ext uri="{BB962C8B-B14F-4D97-AF65-F5344CB8AC3E}">
        <p14:creationId xmlns:p14="http://schemas.microsoft.com/office/powerpoint/2010/main" xmlns="" val="23105963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7311182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8016672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3"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12" name="Título 11"/>
          <p:cNvSpPr>
            <a:spLocks noGrp="1"/>
          </p:cNvSpPr>
          <p:nvPr>
            <p:ph type="title"/>
          </p:nvPr>
        </p:nvSpPr>
        <p:spPr>
          <a:xfrm>
            <a:off x="609612" y="5486403"/>
            <a:ext cx="11277601" cy="520700"/>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8649146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507999" y="5533227"/>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983000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1882214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15" y="549284"/>
            <a:ext cx="8331199"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17/02/2020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87387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83C8D7-4055-45B2-9C62-EB29283BE9C3}" type="datetimeFigureOut">
              <a:rPr lang="pt-BR" smtClean="0"/>
              <a:pPr/>
              <a:t>17/02/2020</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015652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8" name="Espaço Reservado para Texto 7"/>
          <p:cNvSpPr>
            <a:spLocks noGrp="1"/>
          </p:cNvSpPr>
          <p:nvPr>
            <p:ph type="body" idx="1"/>
          </p:nvPr>
        </p:nvSpPr>
        <p:spPr>
          <a:xfrm>
            <a:off x="406414" y="1554165"/>
            <a:ext cx="11582401" cy="4525963"/>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17/02/2020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10972813"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406414" y="457200"/>
            <a:ext cx="11582401" cy="8382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12" name="Conector reto 11"/>
          <p:cNvSpPr>
            <a:spLocks noChangeShapeType="1"/>
          </p:cNvSpPr>
          <p:nvPr/>
        </p:nvSpPr>
        <p:spPr bwMode="auto">
          <a:xfrm>
            <a:off x="685813"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Tree>
    <p:extLst>
      <p:ext uri="{BB962C8B-B14F-4D97-AF65-F5344CB8AC3E}">
        <p14:creationId xmlns:p14="http://schemas.microsoft.com/office/powerpoint/2010/main" xmlns="" val="310112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89" indent="-457189"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75" indent="-380990"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62" indent="-3047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547" indent="-304792"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131"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716"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301" indent="-304792"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886" indent="-304792"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470" indent="-304792"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85" algn="l" rtl="0" eaLnBrk="1" latinLnBrk="0" hangingPunct="1">
        <a:defRPr kumimoji="0" kern="1200">
          <a:solidFill>
            <a:schemeClr val="tx1"/>
          </a:solidFill>
          <a:latin typeface="+mn-lt"/>
          <a:ea typeface="+mn-ea"/>
          <a:cs typeface="+mn-cs"/>
        </a:defRPr>
      </a:lvl2pPr>
      <a:lvl3pPr marL="1219170" algn="l" rtl="0" eaLnBrk="1" latinLnBrk="0" hangingPunct="1">
        <a:defRPr kumimoji="0" kern="1200">
          <a:solidFill>
            <a:schemeClr val="tx1"/>
          </a:solidFill>
          <a:latin typeface="+mn-lt"/>
          <a:ea typeface="+mn-ea"/>
          <a:cs typeface="+mn-cs"/>
        </a:defRPr>
      </a:lvl3pPr>
      <a:lvl4pPr marL="1828754" algn="l" rtl="0" eaLnBrk="1" latinLnBrk="0" hangingPunct="1">
        <a:defRPr kumimoji="0" kern="1200">
          <a:solidFill>
            <a:schemeClr val="tx1"/>
          </a:solidFill>
          <a:latin typeface="+mn-lt"/>
          <a:ea typeface="+mn-ea"/>
          <a:cs typeface="+mn-cs"/>
        </a:defRPr>
      </a:lvl4pPr>
      <a:lvl5pPr marL="2438339" algn="l" rtl="0" eaLnBrk="1" latinLnBrk="0" hangingPunct="1">
        <a:defRPr kumimoji="0" kern="1200">
          <a:solidFill>
            <a:schemeClr val="tx1"/>
          </a:solidFill>
          <a:latin typeface="+mn-lt"/>
          <a:ea typeface="+mn-ea"/>
          <a:cs typeface="+mn-cs"/>
        </a:defRPr>
      </a:lvl5pPr>
      <a:lvl6pPr marL="3047924" algn="l" rtl="0" eaLnBrk="1" latinLnBrk="0" hangingPunct="1">
        <a:defRPr kumimoji="0" kern="1200">
          <a:solidFill>
            <a:schemeClr val="tx1"/>
          </a:solidFill>
          <a:latin typeface="+mn-lt"/>
          <a:ea typeface="+mn-ea"/>
          <a:cs typeface="+mn-cs"/>
        </a:defRPr>
      </a:lvl6pPr>
      <a:lvl7pPr marL="3657509" algn="l" rtl="0" eaLnBrk="1" latinLnBrk="0" hangingPunct="1">
        <a:defRPr kumimoji="0" kern="1200">
          <a:solidFill>
            <a:schemeClr val="tx1"/>
          </a:solidFill>
          <a:latin typeface="+mn-lt"/>
          <a:ea typeface="+mn-ea"/>
          <a:cs typeface="+mn-cs"/>
        </a:defRPr>
      </a:lvl7pPr>
      <a:lvl8pPr marL="4267093" algn="l" rtl="0" eaLnBrk="1" latinLnBrk="0" hangingPunct="1">
        <a:defRPr kumimoji="0" kern="1200">
          <a:solidFill>
            <a:schemeClr val="tx1"/>
          </a:solidFill>
          <a:latin typeface="+mn-lt"/>
          <a:ea typeface="+mn-ea"/>
          <a:cs typeface="+mn-cs"/>
        </a:defRPr>
      </a:lvl8pPr>
      <a:lvl9pPr marL="487667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1.wav"/></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audio" Target="../media/audio21.wav"/><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18.xml.rels><?xml version="1.0" encoding="UTF-8" standalone="yes"?>
<Relationships xmlns="http://schemas.openxmlformats.org/package/2006/relationships"><Relationship Id="rId8" Type="http://schemas.openxmlformats.org/officeDocument/2006/relationships/audio" Target="../media/audio31.wav"/><Relationship Id="rId3" Type="http://schemas.openxmlformats.org/officeDocument/2006/relationships/audio" Target="../media/audio3.wav"/><Relationship Id="rId7" Type="http://schemas.openxmlformats.org/officeDocument/2006/relationships/hyperlink" Target="http://vendraminiletras.blogspot.co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4.jpeg"/><Relationship Id="rId5" Type="http://schemas.openxmlformats.org/officeDocument/2006/relationships/image" Target="../media/image13.gif"/><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print"/>
          <a:stretch>
            <a:fillRect/>
          </a:stretch>
        </a:blipFill>
        <a:effectLst/>
      </p:bgPr>
    </p:bg>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38084" y="2928934"/>
            <a:ext cx="8643998" cy="1656184"/>
          </a:xfrm>
          <a:effectLst>
            <a:glow rad="139700">
              <a:schemeClr val="accent2">
                <a:satMod val="175000"/>
                <a:alpha val="40000"/>
              </a:schemeClr>
            </a:glow>
          </a:effectLst>
        </p:spPr>
        <p:txBody>
          <a:bodyPr>
            <a:noAutofit/>
          </a:bodyPr>
          <a:lstStyle/>
          <a:p>
            <a:r>
              <a:rPr lang="pt-BR" sz="6000" b="1" dirty="0" smtClean="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rPr>
              <a:t>CARRO DE BOI </a:t>
            </a:r>
            <a:endParaRPr lang="pt-BR" sz="6000" b="1" dirty="0" smtClean="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endParaRPr>
          </a:p>
          <a:p>
            <a:r>
              <a:rPr lang="pt-BR" sz="6000" b="1" dirty="0" smtClean="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rPr>
              <a:t>A</a:t>
            </a:r>
            <a:endParaRPr lang="pt-BR" sz="6000" b="1" dirty="0" smtClean="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endParaRPr>
          </a:p>
          <a:p>
            <a:r>
              <a:rPr lang="pt-BR" sz="6000" b="1" dirty="0" smtClean="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rPr>
              <a:t> HISTÓRIA DE UM PASSADO </a:t>
            </a:r>
            <a:endParaRPr lang="pt-BR" sz="6000" b="1" dirty="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endParaRPr>
          </a:p>
          <a:p>
            <a:pPr algn="r"/>
            <a:r>
              <a:rPr lang="pt-BR" sz="1200" dirty="0">
                <a:solidFill>
                  <a:srgbClr val="FF0000"/>
                </a:solidFill>
                <a:latin typeface="Lucida Calligraphy" pitchFamily="66" charset="0"/>
              </a:rPr>
              <a:t>  </a:t>
            </a:r>
            <a:endParaRPr lang="pt-BR" sz="1200" dirty="0" smtClean="0">
              <a:solidFill>
                <a:srgbClr val="FF0000"/>
              </a:solidFill>
              <a:latin typeface="Lucida Calligraphy" pitchFamily="66" charset="0"/>
            </a:endParaRPr>
          </a:p>
          <a:p>
            <a:pPr algn="r"/>
            <a:endParaRPr lang="pt-BR" dirty="0">
              <a:solidFill>
                <a:srgbClr val="FFFF00"/>
              </a:solidFill>
              <a:latin typeface="Lucida Calligraphy" pitchFamily="66" charset="0"/>
            </a:endParaRPr>
          </a:p>
        </p:txBody>
      </p:sp>
      <p:sp>
        <p:nvSpPr>
          <p:cNvPr id="2" name="CaixaDeTexto 1"/>
          <p:cNvSpPr txBox="1"/>
          <p:nvPr/>
        </p:nvSpPr>
        <p:spPr>
          <a:xfrm>
            <a:off x="8616280" y="5946333"/>
            <a:ext cx="3168352" cy="615553"/>
          </a:xfrm>
          <a:prstGeom prst="rect">
            <a:avLst/>
          </a:prstGeom>
          <a:noFill/>
        </p:spPr>
        <p:txBody>
          <a:bodyPr wrap="square" rtlCol="0">
            <a:spAutoFit/>
          </a:bodyPr>
          <a:lstStyle/>
          <a:p>
            <a:r>
              <a:rPr lang="pt-BR" sz="1600" dirty="0">
                <a:solidFill>
                  <a:srgbClr val="FFC000"/>
                </a:solidFill>
                <a:latin typeface="Britannic Bold" pitchFamily="34" charset="0"/>
              </a:rPr>
              <a:t>      </a:t>
            </a:r>
          </a:p>
          <a:p>
            <a:pPr algn="ctr"/>
            <a:r>
              <a:rPr lang="pt-BR" dirty="0">
                <a:solidFill>
                  <a:srgbClr val="00B050"/>
                </a:solidFill>
                <a:latin typeface="Britannic Bold" pitchFamily="34" charset="0"/>
              </a:rPr>
              <a:t>AVANÇO </a:t>
            </a:r>
            <a:r>
              <a:rPr lang="pt-BR" dirty="0" smtClean="0">
                <a:solidFill>
                  <a:srgbClr val="00B050"/>
                </a:solidFill>
                <a:latin typeface="Britannic Bold" pitchFamily="34" charset="0"/>
              </a:rPr>
              <a:t>AUTOMÁTICO</a:t>
            </a:r>
            <a:endParaRPr lang="pt-BR" dirty="0">
              <a:solidFill>
                <a:srgbClr val="00B050"/>
              </a:solidFill>
              <a:latin typeface="Britannic Bold" pitchFamily="34" charset="0"/>
            </a:endParaRPr>
          </a:p>
        </p:txBody>
      </p:sp>
      <p:sp>
        <p:nvSpPr>
          <p:cNvPr id="6"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208243951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7000" advClick="0" advTm="28000">
        <p15:prstTrans prst="drape"/>
        <p:sndAc>
          <p:stSnd loop="1">
            <p:snd r:embed="rId4" name="andre_rieu_Amazing_Grace.wav"/>
          </p:stSnd>
        </p:sndAc>
      </p:transition>
    </mc:Choice>
    <mc:Fallback>
      <p:transition spd="slow" advClick="0" advTm="28000">
        <p:fade/>
        <p:sndAc>
          <p:stSnd loop="1">
            <p:snd r:embed="rId2" name="andre_rieu_Amazing_Gra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4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xEl>
                                              <p:pRg st="0" end="0"/>
                                            </p:txEl>
                                          </p:spTgt>
                                        </p:tgtEl>
                                      </p:cBhvr>
                                    </p:animEffect>
                                  </p:childTnLst>
                                </p:cTn>
                              </p:par>
                            </p:childTnLst>
                          </p:cTn>
                        </p:par>
                        <p:par>
                          <p:cTn id="15" fill="hold">
                            <p:stCondLst>
                              <p:cond delay="4000"/>
                            </p:stCondLst>
                            <p:childTnLst>
                              <p:par>
                                <p:cTn id="16" presetID="25" presetClass="entr" presetSubtype="0" fill="hold"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20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9" dur="20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0" dur="2000" accel="50000" fill="hold">
                                          <p:stCondLst>
                                            <p:cond delay="20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1" dur="4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2" dur="20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3" dur="20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4" dur="2000" accel="50000" fill="hold">
                                          <p:stCondLst>
                                            <p:cond delay="20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5" dur="4000" decel="50000">
                                          <p:stCondLst>
                                            <p:cond delay="0"/>
                                          </p:stCondLst>
                                        </p:cTn>
                                        <p:tgtEl>
                                          <p:spTgt spid="3">
                                            <p:txEl>
                                              <p:pRg st="1" end="1"/>
                                            </p:txEl>
                                          </p:spTgt>
                                        </p:tgtEl>
                                      </p:cBhvr>
                                    </p:animEffect>
                                  </p:childTnLst>
                                </p:cTn>
                              </p:par>
                            </p:childTnLst>
                          </p:cTn>
                        </p:par>
                        <p:par>
                          <p:cTn id="26" fill="hold">
                            <p:stCondLst>
                              <p:cond delay="8000"/>
                            </p:stCondLst>
                            <p:childTnLst>
                              <p:par>
                                <p:cTn id="27" presetID="25" presetClass="entr" presetSubtype="0" fill="hold" nodeType="after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20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0" dur="20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1" dur="2000" accel="50000" fill="hold">
                                          <p:stCondLst>
                                            <p:cond delay="20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2" dur="4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3" dur="20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4" dur="20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5" dur="2000" accel="50000" fill="hold">
                                          <p:stCondLst>
                                            <p:cond delay="20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6" dur="4000" decel="50000">
                                          <p:stCondLst>
                                            <p:cond delay="0"/>
                                          </p:stCondLst>
                                        </p:cTn>
                                        <p:tgtEl>
                                          <p:spTgt spid="3">
                                            <p:txEl>
                                              <p:pRg st="2" end="2"/>
                                            </p:txEl>
                                          </p:spTgt>
                                        </p:tgtEl>
                                      </p:cBhvr>
                                    </p:animEffect>
                                  </p:childTnLst>
                                </p:cTn>
                              </p:par>
                              <p:par>
                                <p:cTn id="37" presetID="56" presetClass="entr" presetSubtype="0" fill="hold" nodeType="with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875" autoRev="1" fill="hold">
                                          <p:stCondLst>
                                            <p:cond delay="0"/>
                                          </p:stCondLst>
                                        </p:cTn>
                                        <p:tgtEl>
                                          <p:spTgt spid="3">
                                            <p:txEl>
                                              <p:pRg st="3" end="3"/>
                                            </p:txEl>
                                          </p:spTgt>
                                        </p:tgtEl>
                                        <p:attrNameLst>
                                          <p:attrName>ppt_w</p:attrName>
                                        </p:attrNameLst>
                                      </p:cBhvr>
                                    </p:anim>
                                    <p:anim by="(#ppt_w*0.50)" calcmode="lin" valueType="num">
                                      <p:cBhvr>
                                        <p:cTn id="40" dur="875" decel="50000" autoRev="1" fill="hold">
                                          <p:stCondLst>
                                            <p:cond delay="0"/>
                                          </p:stCondLst>
                                        </p:cTn>
                                        <p:tgtEl>
                                          <p:spTgt spid="3">
                                            <p:txEl>
                                              <p:pRg st="3" end="3"/>
                                            </p:txEl>
                                          </p:spTgt>
                                        </p:tgtEl>
                                        <p:attrNameLst>
                                          <p:attrName>ppt_x</p:attrName>
                                        </p:attrNameLst>
                                      </p:cBhvr>
                                    </p:anim>
                                    <p:anim from="(-#ppt_h/2)" to="(#ppt_y)" calcmode="lin" valueType="num">
                                      <p:cBhvr>
                                        <p:cTn id="41" dur="1750" fill="hold">
                                          <p:stCondLst>
                                            <p:cond delay="0"/>
                                          </p:stCondLst>
                                        </p:cTn>
                                        <p:tgtEl>
                                          <p:spTgt spid="3">
                                            <p:txEl>
                                              <p:pRg st="3" end="3"/>
                                            </p:txEl>
                                          </p:spTgt>
                                        </p:tgtEl>
                                        <p:attrNameLst>
                                          <p:attrName>ppt_y</p:attrName>
                                        </p:attrNameLst>
                                      </p:cBhvr>
                                    </p:anim>
                                    <p:animRot by="21600000">
                                      <p:cBhvr>
                                        <p:cTn id="42" dur="1750" fill="hold">
                                          <p:stCondLst>
                                            <p:cond delay="0"/>
                                          </p:stCondLst>
                                        </p:cTn>
                                        <p:tgtEl>
                                          <p:spTgt spid="3">
                                            <p:txEl>
                                              <p:pRg st="3" end="3"/>
                                            </p:txEl>
                                          </p:spTgt>
                                        </p:tgtEl>
                                        <p:attrNameLst>
                                          <p:attrName>r</p:attrName>
                                        </p:attrNameLst>
                                      </p:cBhvr>
                                    </p:animRot>
                                  </p:childTnLst>
                                </p:cTn>
                              </p:par>
                            </p:childTnLst>
                          </p:cTn>
                        </p:par>
                        <p:par>
                          <p:cTn id="43" fill="hold">
                            <p:stCondLst>
                              <p:cond delay="12000"/>
                            </p:stCondLst>
                            <p:childTnLst>
                              <p:par>
                                <p:cTn id="44" presetID="42" presetClass="entr" presetSubtype="0" fill="hold" grpId="0" nodeType="after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3000"/>
                                        <p:tgtEl>
                                          <p:spTgt spid="2"/>
                                        </p:tgtEl>
                                      </p:cBhvr>
                                    </p:animEffect>
                                    <p:anim calcmode="lin" valueType="num">
                                      <p:cBhvr>
                                        <p:cTn id="47" dur="3000" fill="hold"/>
                                        <p:tgtEl>
                                          <p:spTgt spid="2"/>
                                        </p:tgtEl>
                                        <p:attrNameLst>
                                          <p:attrName>ppt_x</p:attrName>
                                        </p:attrNameLst>
                                      </p:cBhvr>
                                      <p:tavLst>
                                        <p:tav tm="0">
                                          <p:val>
                                            <p:strVal val="#ppt_x"/>
                                          </p:val>
                                        </p:tav>
                                        <p:tav tm="100000">
                                          <p:val>
                                            <p:strVal val="#ppt_x"/>
                                          </p:val>
                                        </p:tav>
                                      </p:tavLst>
                                    </p:anim>
                                    <p:anim calcmode="lin" valueType="num">
                                      <p:cBhvr>
                                        <p:cTn id="48"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191344" y="3861319"/>
            <a:ext cx="11829300" cy="2862322"/>
          </a:xfrm>
          <a:prstGeom prst="rect">
            <a:avLst/>
          </a:prstGeom>
        </p:spPr>
        <p:txBody>
          <a:bodyPr wrap="square">
            <a:spAutoFit/>
          </a:bodyPr>
          <a:lstStyle/>
          <a:p>
            <a:pPr algn="ctr">
              <a:spcAft>
                <a:spcPts val="0"/>
              </a:spcAft>
              <a:tabLst>
                <a:tab pos="800100" algn="l"/>
              </a:tabLst>
            </a:pPr>
            <a:r>
              <a:rPr lang="pt-BR" sz="3600" dirty="0" err="1">
                <a:latin typeface="Freestyle Script" panose="030804020302050B0404" pitchFamily="66" charset="0"/>
                <a:ea typeface="Times New Roman" panose="02020603050405020304" pitchFamily="18" charset="0"/>
              </a:rPr>
              <a:t>Antonio</a:t>
            </a:r>
            <a:r>
              <a:rPr lang="pt-BR" sz="3600" dirty="0">
                <a:latin typeface="Freestyle Script" panose="030804020302050B0404" pitchFamily="66" charset="0"/>
                <a:ea typeface="Times New Roman" panose="02020603050405020304" pitchFamily="18" charset="0"/>
              </a:rPr>
              <a:t> Vendramini (era o meu avô de apelido </a:t>
            </a:r>
            <a:r>
              <a:rPr lang="pt-BR" sz="3600" dirty="0" err="1">
                <a:latin typeface="Freestyle Script" panose="030804020302050B0404" pitchFamily="66" charset="0"/>
                <a:ea typeface="Times New Roman" panose="02020603050405020304" pitchFamily="18" charset="0"/>
              </a:rPr>
              <a:t>Tonella</a:t>
            </a:r>
            <a:r>
              <a:rPr lang="pt-BR" sz="3600" dirty="0">
                <a:latin typeface="Freestyle Script" panose="030804020302050B0404" pitchFamily="66" charset="0"/>
                <a:ea typeface="Times New Roman" panose="02020603050405020304" pitchFamily="18" charset="0"/>
              </a:rPr>
              <a:t>) nasceu na cidade de </a:t>
            </a:r>
            <a:r>
              <a:rPr lang="pt-BR" sz="3600" dirty="0" err="1">
                <a:latin typeface="Freestyle Script" panose="030804020302050B0404" pitchFamily="66" charset="0"/>
                <a:ea typeface="Times New Roman" panose="02020603050405020304" pitchFamily="18" charset="0"/>
              </a:rPr>
              <a:t>Treviso</a:t>
            </a:r>
            <a:r>
              <a:rPr lang="pt-BR" sz="3600" dirty="0">
                <a:latin typeface="Freestyle Script" panose="030804020302050B0404" pitchFamily="66" charset="0"/>
                <a:ea typeface="Times New Roman" panose="02020603050405020304" pitchFamily="18" charset="0"/>
              </a:rPr>
              <a:t>, na Itália em 1882</a:t>
            </a:r>
            <a:r>
              <a:rPr lang="pt-BR" sz="3600" dirty="0" smtClean="0">
                <a:latin typeface="Freestyle Script" panose="030804020302050B0404" pitchFamily="66" charset="0"/>
                <a:ea typeface="Times New Roman" panose="02020603050405020304" pitchFamily="18" charset="0"/>
              </a:rPr>
              <a:t>.</a:t>
            </a:r>
            <a:endParaRPr lang="pt-BR" sz="24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dirty="0">
                <a:latin typeface="Freestyle Script" panose="030804020302050B0404" pitchFamily="66" charset="0"/>
                <a:ea typeface="Times New Roman" panose="02020603050405020304" pitchFamily="18" charset="0"/>
              </a:rPr>
              <a:t>Sua família embarcou na oportunidade aberta aos europeus pelo governo imperial, na pessoa da princesa Isabel, com a finalidade de, em um futuro bem próximo, substituir a mão-de-obra negra e também branquear a raça, na ocasião composta por maioria de escravos</a:t>
            </a:r>
            <a:r>
              <a:rPr lang="pt-BR" sz="3600" dirty="0" smtClean="0">
                <a:latin typeface="Freestyle Script" panose="030804020302050B0404" pitchFamily="66" charset="0"/>
                <a:ea typeface="Times New Roman" panose="02020603050405020304" pitchFamily="18" charset="0"/>
              </a:rPr>
              <a:t>.</a:t>
            </a:r>
            <a:endParaRPr lang="pt-BR"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9200828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advClick="0" advTm="28000">
        <p15:prstTrans prst="curtains"/>
        <p:sndAc>
          <p:stSnd loop="1">
            <p:snd r:embed="rId11" name="Cortazar - A Moment You Will Always Remember.wav"/>
          </p:stSnd>
        </p:sndAc>
      </p:transition>
    </mc:Choice>
    <mc:Fallback>
      <p:transition spd="slow" advClick="0" advTm="28000">
        <p:fade/>
        <p:sndAc>
          <p:stSnd loop="1">
            <p:snd r:embed="rId2" name="Cortazar - A Moment You Will Always Rememb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4000" fill="hold"/>
                                        <p:tgtEl>
                                          <p:spTgt spid="10"/>
                                        </p:tgtEl>
                                        <p:attrNameLst>
                                          <p:attrName>ppt_x</p:attrName>
                                        </p:attrNameLst>
                                      </p:cBhvr>
                                      <p:tavLst>
                                        <p:tav tm="0">
                                          <p:val>
                                            <p:strVal val="#ppt_x"/>
                                          </p:val>
                                        </p:tav>
                                        <p:tav tm="100000">
                                          <p:val>
                                            <p:strVal val="#ppt_x"/>
                                          </p:val>
                                        </p:tav>
                                      </p:tavLst>
                                    </p:anim>
                                    <p:anim calcmode="lin" valueType="num">
                                      <p:cBhvr additive="base">
                                        <p:cTn id="8" dur="40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fltVal val="0"/>
                                          </p:val>
                                        </p:tav>
                                        <p:tav tm="100000">
                                          <p:val>
                                            <p:strVal val="#ppt_w"/>
                                          </p:val>
                                        </p:tav>
                                      </p:tavLst>
                                    </p:anim>
                                    <p:anim calcmode="lin" valueType="num">
                                      <p:cBhvr>
                                        <p:cTn id="13" dur="4000" fill="hold"/>
                                        <p:tgtEl>
                                          <p:spTgt spid="2"/>
                                        </p:tgtEl>
                                        <p:attrNameLst>
                                          <p:attrName>ppt_h</p:attrName>
                                        </p:attrNameLst>
                                      </p:cBhvr>
                                      <p:tavLst>
                                        <p:tav tm="0">
                                          <p:val>
                                            <p:fltVal val="0"/>
                                          </p:val>
                                        </p:tav>
                                        <p:tav tm="100000">
                                          <p:val>
                                            <p:strVal val="#ppt_h"/>
                                          </p:val>
                                        </p:tav>
                                      </p:tavLst>
                                    </p:anim>
                                    <p:animEffect transition="in" filter="fade">
                                      <p:cBhvr>
                                        <p:cTn id="14"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60962" y="4241569"/>
            <a:ext cx="11233248" cy="2308324"/>
          </a:xfrm>
          <a:prstGeom prst="rect">
            <a:avLst/>
          </a:prstGeom>
        </p:spPr>
        <p:txBody>
          <a:bodyPr wrap="square">
            <a:spAutoFit/>
          </a:bodyPr>
          <a:lstStyle/>
          <a:p>
            <a:pPr algn="ctr">
              <a:spcAft>
                <a:spcPts val="0"/>
              </a:spcAft>
              <a:tabLst>
                <a:tab pos="800100" algn="l"/>
              </a:tabLst>
            </a:pPr>
            <a:r>
              <a:rPr lang="pt-BR" sz="3600" dirty="0">
                <a:latin typeface="Freestyle Script" panose="030804020302050B0404" pitchFamily="66" charset="0"/>
                <a:ea typeface="Times New Roman" panose="02020603050405020304" pitchFamily="18" charset="0"/>
              </a:rPr>
              <a:t>A família e alguns outros imigrantes foram parar em uma fazenda de café na cidade de Jaú, Estado de São Paulo, mais precisamente no Distrito de Banharão, onde trabalharam arduamente na colheita dos grãos que se transformavam na magnífica bebida de fama internacional: o café. </a:t>
            </a:r>
            <a:endParaRPr lang="pt-BR"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3414294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eelOff"/>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879228" y="1544811"/>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60962" y="4191173"/>
            <a:ext cx="11233248" cy="1938992"/>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Naquele solo, considerado por meu avô como sagrado, tiraram o sustento sob um trabalho duro e muito sofrido, até que, em um tempo razoável, conseguiram comprar pedaços de terra do fazendeiro e ter o seu próprio plantio</a:t>
            </a:r>
            <a:r>
              <a:rPr lang="pt-BR" sz="4000" dirty="0" smtClean="0">
                <a:latin typeface="Freestyle Script" panose="030804020302050B0404" pitchFamily="66" charset="0"/>
                <a:ea typeface="Times New Roman" panose="02020603050405020304" pitchFamily="18" charset="0"/>
              </a:rPr>
              <a:t>.</a:t>
            </a:r>
            <a:endParaRPr lang="pt-BR"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42421587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ageCurlDoubl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479376" y="3809705"/>
            <a:ext cx="11305256" cy="2862322"/>
          </a:xfrm>
          <a:prstGeom prst="rect">
            <a:avLst/>
          </a:prstGeom>
        </p:spPr>
        <p:txBody>
          <a:bodyPr wrap="square">
            <a:spAutoFit/>
          </a:bodyPr>
          <a:lstStyle/>
          <a:p>
            <a:pPr algn="ctr">
              <a:spcAft>
                <a:spcPts val="0"/>
              </a:spcAft>
              <a:tabLst>
                <a:tab pos="800100" algn="l"/>
              </a:tabLst>
            </a:pPr>
            <a:r>
              <a:rPr lang="pt-BR" sz="3600" dirty="0">
                <a:latin typeface="Freestyle Script" panose="030804020302050B0404" pitchFamily="66" charset="0"/>
                <a:ea typeface="Times New Roman" panose="02020603050405020304" pitchFamily="18" charset="0"/>
              </a:rPr>
              <a:t>O menino </a:t>
            </a:r>
            <a:r>
              <a:rPr lang="pt-BR" sz="3600" dirty="0" err="1">
                <a:latin typeface="Freestyle Script" panose="030804020302050B0404" pitchFamily="66" charset="0"/>
                <a:ea typeface="Times New Roman" panose="02020603050405020304" pitchFamily="18" charset="0"/>
              </a:rPr>
              <a:t>Tonella</a:t>
            </a:r>
            <a:r>
              <a:rPr lang="pt-BR" sz="3600" dirty="0">
                <a:latin typeface="Freestyle Script" panose="030804020302050B0404" pitchFamily="66" charset="0"/>
                <a:ea typeface="Times New Roman" panose="02020603050405020304" pitchFamily="18" charset="0"/>
              </a:rPr>
              <a:t>, naquela ocasião, teve sua atenção despertada para a montagem de um carro de boi que se fazia em um depósito cujas sacas de café seriam levadas para o embarque nas ferrovias, puxada pela saudosa “Maria-Fumaça”. Ali ficava horas e horas observando o trabalho dos carpinteiros. Quando chegava em casa, recebia as reprimendas dos irmãos porque não ia para a lavoura, mas, como era o mais novo, eles entendiam e faziam a sua parte.</a:t>
            </a:r>
            <a:endParaRPr lang="pt-B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99319926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eelOff"/>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488954" y="4074736"/>
            <a:ext cx="11377264" cy="2308324"/>
          </a:xfrm>
          <a:prstGeom prst="rect">
            <a:avLst/>
          </a:prstGeom>
        </p:spPr>
        <p:txBody>
          <a:bodyPr wrap="square">
            <a:spAutoFit/>
          </a:bodyPr>
          <a:lstStyle/>
          <a:p>
            <a:pPr algn="ctr">
              <a:spcAft>
                <a:spcPts val="0"/>
              </a:spcAft>
              <a:tabLst>
                <a:tab pos="800100" algn="l"/>
              </a:tabLst>
            </a:pPr>
            <a:r>
              <a:rPr lang="pt-BR" sz="3600" dirty="0">
                <a:latin typeface="Freestyle Script" panose="030804020302050B0404" pitchFamily="66" charset="0"/>
                <a:ea typeface="Times New Roman" panose="02020603050405020304" pitchFamily="18" charset="0"/>
              </a:rPr>
              <a:t>Ele ficou compenetrado naquela construção, aprendendo os mecanismos do funcionamento e também a lida com as parelhas de bois que iam sendo atreladas para o transporte de sacas de café da colheita. Não demorou muito, foi promovido a “carreiro” que é nome que se dá para o condutor do conjunto.  </a:t>
            </a:r>
            <a:endParaRPr lang="pt-B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53593291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wind"/>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60962" y="4302048"/>
            <a:ext cx="11233247" cy="2062103"/>
          </a:xfrm>
          <a:prstGeom prst="rect">
            <a:avLst/>
          </a:prstGeom>
        </p:spPr>
        <p:txBody>
          <a:bodyPr wrap="square">
            <a:spAutoFit/>
          </a:bodyPr>
          <a:lstStyle/>
          <a:p>
            <a:pPr algn="ctr">
              <a:spcAft>
                <a:spcPts val="0"/>
              </a:spcAft>
              <a:tabLst>
                <a:tab pos="800100" algn="l"/>
              </a:tabLst>
            </a:pPr>
            <a:r>
              <a:rPr lang="pt-BR" sz="3200" dirty="0">
                <a:latin typeface="Freestyle Script" panose="030804020302050B0404" pitchFamily="66" charset="0"/>
                <a:ea typeface="Times New Roman" panose="02020603050405020304" pitchFamily="18" charset="0"/>
              </a:rPr>
              <a:t>Sob muita emoção, ele contava essas histórias que o menino Toninho (neto) ouvia com muita atenção e fazia inúmeras perguntas. Dizia que para o carro “cantar” tinha que apertar o eixo e engraxar, com um pincel, com banha de porco ou azeite que ficava no azeiteiro, dentro de um chifre de boi, carregado pelo irmão mais velho de apelido “</a:t>
            </a:r>
            <a:r>
              <a:rPr lang="pt-BR" sz="3200" dirty="0" err="1">
                <a:latin typeface="Freestyle Script" panose="030804020302050B0404" pitchFamily="66" charset="0"/>
                <a:ea typeface="Times New Roman" panose="02020603050405020304" pitchFamily="18" charset="0"/>
              </a:rPr>
              <a:t>Anduim</a:t>
            </a:r>
            <a:r>
              <a:rPr lang="pt-BR" sz="3200" dirty="0">
                <a:latin typeface="Freestyle Script" panose="030804020302050B0404" pitchFamily="66" charset="0"/>
                <a:ea typeface="Times New Roman" panose="02020603050405020304" pitchFamily="18" charset="0"/>
              </a:rPr>
              <a:t>”, que </a:t>
            </a:r>
            <a:r>
              <a:rPr lang="pt-BR" sz="3200" dirty="0" err="1">
                <a:latin typeface="Freestyle Script" panose="030804020302050B0404" pitchFamily="66" charset="0"/>
                <a:ea typeface="Times New Roman" panose="02020603050405020304" pitchFamily="18" charset="0"/>
              </a:rPr>
              <a:t>Tonella</a:t>
            </a:r>
            <a:r>
              <a:rPr lang="pt-BR" sz="3200" dirty="0">
                <a:latin typeface="Freestyle Script" panose="030804020302050B0404" pitchFamily="66" charset="0"/>
                <a:ea typeface="Times New Roman" panose="02020603050405020304" pitchFamily="18" charset="0"/>
              </a:rPr>
              <a:t> considerava como se fosse um pai.  </a:t>
            </a:r>
            <a:endParaRPr lang="pt-B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9764511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51384" y="4057819"/>
            <a:ext cx="11233247" cy="2123658"/>
          </a:xfrm>
          <a:prstGeom prst="rect">
            <a:avLst/>
          </a:prstGeom>
        </p:spPr>
        <p:txBody>
          <a:bodyPr wrap="square">
            <a:spAutoFit/>
          </a:bodyPr>
          <a:lstStyle/>
          <a:p>
            <a:pPr algn="ctr">
              <a:spcAft>
                <a:spcPts val="0"/>
              </a:spcAft>
              <a:tabLst>
                <a:tab pos="800100" algn="l"/>
              </a:tabLst>
            </a:pPr>
            <a:r>
              <a:rPr lang="pt-BR" sz="4400" dirty="0">
                <a:latin typeface="Freestyle Script" panose="030804020302050B0404" pitchFamily="66" charset="0"/>
                <a:ea typeface="Times New Roman" panose="02020603050405020304" pitchFamily="18" charset="0"/>
              </a:rPr>
              <a:t>O “canto” do carro era uma grande atração; quando entrava na cidade, aglomerava muita gente pela curiosidade de ver quem estava chegando e ouvir as “novidades</a:t>
            </a:r>
            <a:r>
              <a:rPr lang="pt-BR" sz="4400" dirty="0" smtClean="0">
                <a:latin typeface="Freestyle Script" panose="030804020302050B0404" pitchFamily="66" charset="0"/>
                <a:ea typeface="Times New Roman" panose="02020603050405020304" pitchFamily="18" charset="0"/>
              </a:rPr>
              <a:t>”.</a:t>
            </a:r>
            <a:r>
              <a:rPr lang="pt-BR" sz="4400" dirty="0">
                <a:latin typeface="Freestyle Script" panose="030804020302050B0404" pitchFamily="66" charset="0"/>
                <a:ea typeface="Times New Roman" panose="02020603050405020304" pitchFamily="18" charset="0"/>
              </a:rPr>
              <a:t> </a:t>
            </a:r>
            <a:endParaRPr lang="pt-BR"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33493914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anim calcmode="lin" valueType="num">
                                      <p:cBhvr>
                                        <p:cTn id="8" dur="4000" fill="hold"/>
                                        <p:tgtEl>
                                          <p:spTgt spid="10"/>
                                        </p:tgtEl>
                                        <p:attrNameLst>
                                          <p:attrName>ppt_w</p:attrName>
                                        </p:attrNameLst>
                                      </p:cBhvr>
                                      <p:tavLst>
                                        <p:tav tm="0" fmla="#ppt_w*sin(2.5*pi*$)">
                                          <p:val>
                                            <p:fltVal val="0"/>
                                          </p:val>
                                        </p:tav>
                                        <p:tav tm="100000">
                                          <p:val>
                                            <p:fltVal val="1"/>
                                          </p:val>
                                        </p:tav>
                                      </p:tavLst>
                                    </p:anim>
                                    <p:anim calcmode="lin" valueType="num">
                                      <p:cBhvr>
                                        <p:cTn id="9" dur="4000" fill="hold"/>
                                        <p:tgtEl>
                                          <p:spTgt spid="10"/>
                                        </p:tgtEl>
                                        <p:attrNameLst>
                                          <p:attrName>ppt_h</p:attrName>
                                        </p:attrNameLst>
                                      </p:cBhvr>
                                      <p:tavLst>
                                        <p:tav tm="0">
                                          <p:val>
                                            <p:strVal val="#ppt_h"/>
                                          </p:val>
                                        </p:tav>
                                        <p:tav tm="100000">
                                          <p:val>
                                            <p:strVal val="#ppt_h"/>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fltVal val="0"/>
                                          </p:val>
                                        </p:tav>
                                        <p:tav tm="100000">
                                          <p:val>
                                            <p:strVal val="#ppt_w"/>
                                          </p:val>
                                        </p:tav>
                                      </p:tavLst>
                                    </p:anim>
                                    <p:anim calcmode="lin" valueType="num">
                                      <p:cBhvr>
                                        <p:cTn id="14" dur="4000" fill="hold"/>
                                        <p:tgtEl>
                                          <p:spTgt spid="2"/>
                                        </p:tgtEl>
                                        <p:attrNameLst>
                                          <p:attrName>ppt_h</p:attrName>
                                        </p:attrNameLst>
                                      </p:cBhvr>
                                      <p:tavLst>
                                        <p:tav tm="0">
                                          <p:val>
                                            <p:fltVal val="0"/>
                                          </p:val>
                                        </p:tav>
                                        <p:tav tm="100000">
                                          <p:val>
                                            <p:strVal val="#ppt_h"/>
                                          </p:val>
                                        </p:tav>
                                      </p:tavLst>
                                    </p:anim>
                                    <p:animEffect transition="in" filter="fade">
                                      <p:cBhvr>
                                        <p:cTn id="15"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24958" y="4261307"/>
            <a:ext cx="11305256" cy="2000548"/>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Mais para a </a:t>
            </a:r>
            <a:r>
              <a:rPr lang="pt-BR" sz="4400" dirty="0">
                <a:latin typeface="Freestyle Script" panose="030804020302050B0404" pitchFamily="66" charset="0"/>
                <a:ea typeface="Times New Roman" panose="02020603050405020304" pitchFamily="18" charset="0"/>
              </a:rPr>
              <a:t>periferia</a:t>
            </a:r>
            <a:r>
              <a:rPr lang="pt-BR" sz="4000" dirty="0">
                <a:latin typeface="Freestyle Script" panose="030804020302050B0404" pitchFamily="66" charset="0"/>
                <a:ea typeface="Times New Roman" panose="02020603050405020304" pitchFamily="18" charset="0"/>
              </a:rPr>
              <a:t>, no Distrito, o chamado Banharão - terra que me viu nascer - a cantiga ia atraindo especialmente as moças que corriam para a porta das casas, e os condutores, </a:t>
            </a:r>
            <a:r>
              <a:rPr lang="pt-BR" sz="4000" dirty="0" err="1">
                <a:latin typeface="Freestyle Script" panose="030804020302050B0404" pitchFamily="66" charset="0"/>
                <a:ea typeface="Times New Roman" panose="02020603050405020304" pitchFamily="18" charset="0"/>
              </a:rPr>
              <a:t>Tonella</a:t>
            </a:r>
            <a:r>
              <a:rPr lang="pt-BR" sz="4000" dirty="0">
                <a:latin typeface="Freestyle Script" panose="030804020302050B0404" pitchFamily="66" charset="0"/>
                <a:ea typeface="Times New Roman" panose="02020603050405020304" pitchFamily="18" charset="0"/>
              </a:rPr>
              <a:t> e </a:t>
            </a:r>
            <a:r>
              <a:rPr lang="pt-BR" sz="4000" dirty="0" err="1">
                <a:latin typeface="Freestyle Script" panose="030804020302050B0404" pitchFamily="66" charset="0"/>
                <a:ea typeface="Times New Roman" panose="02020603050405020304" pitchFamily="18" charset="0"/>
              </a:rPr>
              <a:t>Anduim</a:t>
            </a:r>
            <a:r>
              <a:rPr lang="pt-BR" sz="4000" dirty="0">
                <a:latin typeface="Freestyle Script" panose="030804020302050B0404" pitchFamily="66" charset="0"/>
                <a:ea typeface="Times New Roman" panose="02020603050405020304" pitchFamily="18" charset="0"/>
              </a:rPr>
              <a:t>, sorriam e acenavam com o chapéu.  </a:t>
            </a:r>
            <a:endParaRPr lang="pt-BR"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9620232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anim calcmode="lin" valueType="num">
                                      <p:cBhvr>
                                        <p:cTn id="8" dur="4000" fill="hold"/>
                                        <p:tgtEl>
                                          <p:spTgt spid="10"/>
                                        </p:tgtEl>
                                        <p:attrNameLst>
                                          <p:attrName>ppt_x</p:attrName>
                                        </p:attrNameLst>
                                      </p:cBhvr>
                                      <p:tavLst>
                                        <p:tav tm="0">
                                          <p:val>
                                            <p:strVal val="#ppt_x"/>
                                          </p:val>
                                        </p:tav>
                                        <p:tav tm="100000">
                                          <p:val>
                                            <p:strVal val="#ppt_x"/>
                                          </p:val>
                                        </p:tav>
                                      </p:tavLst>
                                    </p:anim>
                                    <p:anim calcmode="lin" valueType="num">
                                      <p:cBhvr>
                                        <p:cTn id="9" dur="4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fltVal val="0"/>
                                          </p:val>
                                        </p:tav>
                                        <p:tav tm="100000">
                                          <p:val>
                                            <p:strVal val="#ppt_w"/>
                                          </p:val>
                                        </p:tav>
                                      </p:tavLst>
                                    </p:anim>
                                    <p:anim calcmode="lin" valueType="num">
                                      <p:cBhvr>
                                        <p:cTn id="14" dur="4000" fill="hold"/>
                                        <p:tgtEl>
                                          <p:spTgt spid="2"/>
                                        </p:tgtEl>
                                        <p:attrNameLst>
                                          <p:attrName>ppt_h</p:attrName>
                                        </p:attrNameLst>
                                      </p:cBhvr>
                                      <p:tavLst>
                                        <p:tav tm="0">
                                          <p:val>
                                            <p:fltVal val="0"/>
                                          </p:val>
                                        </p:tav>
                                        <p:tav tm="100000">
                                          <p:val>
                                            <p:strVal val="#ppt_h"/>
                                          </p:val>
                                        </p:tav>
                                      </p:tavLst>
                                    </p:anim>
                                    <p:animEffect transition="in" filter="fade">
                                      <p:cBhvr>
                                        <p:cTn id="15"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60962" y="4214722"/>
            <a:ext cx="11233248" cy="1938992"/>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E assim, com gritos de “comandos”, os bois iam à marcha rápida para o destino. Segundo ele, gostava de trabalhar com boi “malhado”; era mais manso e de fácil aprendizado.  </a:t>
            </a:r>
            <a:endParaRPr lang="pt-BR"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19634453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4000" fill="hold"/>
                                        <p:tgtEl>
                                          <p:spTgt spid="10"/>
                                        </p:tgtEl>
                                        <p:attrNameLst>
                                          <p:attrName>ppt_x</p:attrName>
                                        </p:attrNameLst>
                                      </p:cBhvr>
                                      <p:tavLst>
                                        <p:tav tm="0">
                                          <p:val>
                                            <p:strVal val="#ppt_x"/>
                                          </p:val>
                                        </p:tav>
                                        <p:tav tm="100000">
                                          <p:val>
                                            <p:strVal val="#ppt_x"/>
                                          </p:val>
                                        </p:tav>
                                      </p:tavLst>
                                    </p:anim>
                                    <p:anim calcmode="lin" valueType="num">
                                      <p:cBhvr additive="base">
                                        <p:cTn id="8" dur="40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fltVal val="0"/>
                                          </p:val>
                                        </p:tav>
                                        <p:tav tm="100000">
                                          <p:val>
                                            <p:strVal val="#ppt_w"/>
                                          </p:val>
                                        </p:tav>
                                      </p:tavLst>
                                    </p:anim>
                                    <p:anim calcmode="lin" valueType="num">
                                      <p:cBhvr>
                                        <p:cTn id="13" dur="4000" fill="hold"/>
                                        <p:tgtEl>
                                          <p:spTgt spid="2"/>
                                        </p:tgtEl>
                                        <p:attrNameLst>
                                          <p:attrName>ppt_h</p:attrName>
                                        </p:attrNameLst>
                                      </p:cBhvr>
                                      <p:tavLst>
                                        <p:tav tm="0">
                                          <p:val>
                                            <p:fltVal val="0"/>
                                          </p:val>
                                        </p:tav>
                                        <p:tav tm="100000">
                                          <p:val>
                                            <p:strVal val="#ppt_h"/>
                                          </p:val>
                                        </p:tav>
                                      </p:tavLst>
                                    </p:anim>
                                    <p:animEffect transition="in" filter="fade">
                                      <p:cBhvr>
                                        <p:cTn id="14"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479375" y="4552621"/>
            <a:ext cx="11233248" cy="1323439"/>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O trabalho de amansar era feito aos poucos, com uma “canga” no pescoço, para o peso ser puxado por igual, e assim podia trabalhar por muitos anos, se fosse bem cuidado.  </a:t>
            </a:r>
            <a:endParaRPr lang="pt-BR"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43608563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51384" y="3964024"/>
            <a:ext cx="11161240" cy="2739211"/>
          </a:xfrm>
          <a:prstGeom prst="rect">
            <a:avLst/>
          </a:prstGeom>
        </p:spPr>
        <p:txBody>
          <a:bodyPr wrap="square">
            <a:spAutoFit/>
          </a:bodyPr>
          <a:lstStyle/>
          <a:p>
            <a:pPr algn="ctr">
              <a:spcAft>
                <a:spcPts val="0"/>
              </a:spcAft>
              <a:tabLst>
                <a:tab pos="800100" algn="l"/>
              </a:tabLst>
            </a:pPr>
            <a:r>
              <a:rPr lang="pt-BR" sz="4400" dirty="0">
                <a:latin typeface="Freestyle Script" panose="030804020302050B0404" pitchFamily="66" charset="0"/>
                <a:ea typeface="Times New Roman" panose="02020603050405020304" pitchFamily="18" charset="0"/>
              </a:rPr>
              <a:t>Ele ficava com muita tristeza quando falava sobre a aposentadoria de um boi.</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200" dirty="0">
                <a:latin typeface="Baskerville Old Face" panose="02020602080505020303" pitchFamily="18" charset="0"/>
                <a:ea typeface="Times New Roman" panose="02020603050405020304" pitchFamily="18" charset="0"/>
              </a:rPr>
              <a:t>“Quando o animal já estava velho e não aguentava mais puxar o carro e outros serviços, tinha que levar para o curral do matadouro... Dizia também que o velho boi pressentia a proximidade da morte e até lágrimas corriam dos olhos”.</a:t>
            </a:r>
            <a:endParaRPr lang="pt-BR"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72520578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0000">
        <p15:prstTrans prst="prestig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fltVal val="0"/>
                                          </p:val>
                                        </p:tav>
                                        <p:tav tm="100000">
                                          <p:val>
                                            <p:strVal val="#ppt_h"/>
                                          </p:val>
                                        </p:tav>
                                      </p:tavLst>
                                    </p:anim>
                                    <p:anim calcmode="lin" valueType="num">
                                      <p:cBhvr>
                                        <p:cTn id="9" dur="4000" fill="hold"/>
                                        <p:tgtEl>
                                          <p:spTgt spid="10"/>
                                        </p:tgtEl>
                                        <p:attrNameLst>
                                          <p:attrName>style.rotation</p:attrName>
                                        </p:attrNameLst>
                                      </p:cBhvr>
                                      <p:tavLst>
                                        <p:tav tm="0">
                                          <p:val>
                                            <p:fltVal val="90"/>
                                          </p:val>
                                        </p:tav>
                                        <p:tav tm="100000">
                                          <p:val>
                                            <p:fltVal val="0"/>
                                          </p:val>
                                        </p:tav>
                                      </p:tavLst>
                                    </p:anim>
                                    <p:animEffect transition="in" filter="fade">
                                      <p:cBhvr>
                                        <p:cTn id="10" dur="4000"/>
                                        <p:tgtEl>
                                          <p:spTgt spid="10"/>
                                        </p:tgtEl>
                                      </p:cBhvr>
                                    </p:animEffect>
                                  </p:childTnLst>
                                </p:cTn>
                              </p:par>
                            </p:childTnLst>
                          </p:cTn>
                        </p:par>
                        <p:par>
                          <p:cTn id="11" fill="hold">
                            <p:stCondLst>
                              <p:cond delay="4000"/>
                            </p:stCondLst>
                            <p:childTnLst>
                              <p:par>
                                <p:cTn id="12" presetID="53" presetClass="entr" presetSubtype="16"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fltVal val="0"/>
                                          </p:val>
                                        </p:tav>
                                        <p:tav tm="100000">
                                          <p:val>
                                            <p:strVal val="#ppt_w"/>
                                          </p:val>
                                        </p:tav>
                                      </p:tavLst>
                                    </p:anim>
                                    <p:anim calcmode="lin" valueType="num">
                                      <p:cBhvr>
                                        <p:cTn id="15" dur="4000" fill="hold"/>
                                        <p:tgtEl>
                                          <p:spTgt spid="2"/>
                                        </p:tgtEl>
                                        <p:attrNameLst>
                                          <p:attrName>ppt_h</p:attrName>
                                        </p:attrNameLst>
                                      </p:cBhvr>
                                      <p:tavLst>
                                        <p:tav tm="0">
                                          <p:val>
                                            <p:fltVal val="0"/>
                                          </p:val>
                                        </p:tav>
                                        <p:tav tm="100000">
                                          <p:val>
                                            <p:strVal val="#ppt_h"/>
                                          </p:val>
                                        </p:tav>
                                      </p:tavLst>
                                    </p:anim>
                                    <p:animEffect transition="in" filter="fade">
                                      <p:cBhvr>
                                        <p:cTn id="16"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407368" y="3801693"/>
            <a:ext cx="11305255" cy="2616101"/>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Outra história que o Velho </a:t>
            </a:r>
            <a:r>
              <a:rPr lang="pt-BR" sz="4000" dirty="0" err="1">
                <a:latin typeface="Freestyle Script" panose="030804020302050B0404" pitchFamily="66" charset="0"/>
                <a:ea typeface="Times New Roman" panose="02020603050405020304" pitchFamily="18" charset="0"/>
              </a:rPr>
              <a:t>Tonella</a:t>
            </a:r>
            <a:r>
              <a:rPr lang="pt-BR" sz="4000" dirty="0">
                <a:latin typeface="Freestyle Script" panose="030804020302050B0404" pitchFamily="66" charset="0"/>
                <a:ea typeface="Times New Roman" panose="02020603050405020304" pitchFamily="18" charset="0"/>
              </a:rPr>
              <a:t> contava muito animado era sobre o namoro com Dona Santa (minha avó</a:t>
            </a:r>
            <a:r>
              <a:rPr lang="pt-BR" sz="4000" dirty="0" smtClean="0">
                <a:latin typeface="Freestyle Script" panose="030804020302050B0404" pitchFamily="66" charset="0"/>
                <a:ea typeface="Times New Roman" panose="02020603050405020304" pitchFamily="18" charset="0"/>
              </a:rPr>
              <a:t>).</a:t>
            </a:r>
            <a:r>
              <a:rPr lang="pt-BR" sz="4000" dirty="0">
                <a:latin typeface="Baskerville Old Face" panose="02020602080505020303" pitchFamily="18" charset="0"/>
                <a:ea typeface="Times New Roman" panose="02020603050405020304" pitchFamily="18" charset="0"/>
              </a:rPr>
              <a:t> </a:t>
            </a:r>
            <a:endParaRPr lang="pt-BR" sz="28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800" dirty="0">
                <a:latin typeface="Baskerville Old Face" panose="02020602080505020303" pitchFamily="18" charset="0"/>
                <a:ea typeface="Times New Roman" panose="02020603050405020304" pitchFamily="18" charset="0"/>
              </a:rPr>
              <a:t>“Quando a gente passava de proposito com o carro de boi na rua que </a:t>
            </a:r>
            <a:r>
              <a:rPr lang="pt-BR" sz="2800" dirty="0" smtClean="0">
                <a:latin typeface="Baskerville Old Face" panose="02020602080505020303" pitchFamily="18" charset="0"/>
                <a:ea typeface="Times New Roman" panose="02020603050405020304" pitchFamily="18" charset="0"/>
              </a:rPr>
              <a:t>ela </a:t>
            </a:r>
            <a:r>
              <a:rPr lang="pt-BR" sz="2800" dirty="0">
                <a:latin typeface="Baskerville Old Face" panose="02020602080505020303" pitchFamily="18" charset="0"/>
                <a:ea typeface="Times New Roman" panose="02020603050405020304" pitchFamily="18" charset="0"/>
              </a:rPr>
              <a:t>morava, já estava na janela da casa sorrindo e acenando, era o sinal de que a gente ia se encontrar</a:t>
            </a:r>
            <a:r>
              <a:rPr lang="pt-BR" sz="2800" dirty="0" smtClean="0">
                <a:latin typeface="Baskerville Old Face" panose="02020602080505020303" pitchFamily="18" charset="0"/>
                <a:ea typeface="Times New Roman" panose="02020603050405020304" pitchFamily="18" charset="0"/>
              </a:rPr>
              <a:t>”.</a:t>
            </a:r>
            <a:endParaRPr lang="pt-BR"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05222346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479375" y="3657749"/>
            <a:ext cx="11233248" cy="3046988"/>
          </a:xfrm>
          <a:prstGeom prst="rect">
            <a:avLst/>
          </a:prstGeom>
        </p:spPr>
        <p:txBody>
          <a:bodyPr wrap="square">
            <a:spAutoFit/>
          </a:bodyPr>
          <a:lstStyle/>
          <a:p>
            <a:pPr algn="ctr">
              <a:spcAft>
                <a:spcPts val="0"/>
              </a:spcAft>
              <a:tabLst>
                <a:tab pos="800100" algn="l"/>
              </a:tabLst>
            </a:pPr>
            <a:r>
              <a:rPr lang="pt-BR" sz="3200" dirty="0">
                <a:latin typeface="Freestyle Script" panose="030804020302050B0404" pitchFamily="66" charset="0"/>
                <a:ea typeface="Times New Roman" panose="02020603050405020304" pitchFamily="18" charset="0"/>
              </a:rPr>
              <a:t>O carro de boi foi, para a família Vendramini daquela época, um marco produtivo de crescimento. Foi o principal meio de transporte utilizado para movimentar a produção das fazendas e das cidades. Entretanto, o aparecimento das tropas de burros - do qual meu avô foi um dos pioneiros em Jaú e, tornou-se muito conhecido por dotá-los de destreza no trabalho de tração - substituiu com mais velocidade o transporte das sacas de café, levando-as à estação de trem e de lá, através da Maria-Fumaça, para os navios no porto de </a:t>
            </a:r>
            <a:r>
              <a:rPr lang="pt-BR" sz="3200" dirty="0" smtClean="0">
                <a:latin typeface="Freestyle Script" panose="030804020302050B0404" pitchFamily="66" charset="0"/>
                <a:ea typeface="Times New Roman" panose="02020603050405020304" pitchFamily="18" charset="0"/>
              </a:rPr>
              <a:t>Santos.</a:t>
            </a:r>
            <a:endParaRPr lang="pt-B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09255407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2000">
        <p15:prstTrans prst="prestige"/>
      </p:transition>
    </mc:Choice>
    <mc:Fallback>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551384" y="4121826"/>
            <a:ext cx="11161240" cy="1938992"/>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Mais adiante, na vida dele, vieram os cavalos, fazendo a alegria de muitas pessoas com o treinamento que lhes dava para que se apresentassem em espetáculos rurais, corridas, terreiros e shows circenses</a:t>
            </a:r>
            <a:r>
              <a:rPr lang="pt-BR" sz="4000" dirty="0" smtClean="0">
                <a:latin typeface="Freestyle Script" panose="030804020302050B0404" pitchFamily="66" charset="0"/>
                <a:ea typeface="Times New Roman" panose="02020603050405020304" pitchFamily="18" charset="0"/>
              </a:rPr>
              <a:t>.</a:t>
            </a:r>
            <a:r>
              <a:rPr lang="pt-BR" sz="4000" dirty="0">
                <a:latin typeface="Freestyle Script" panose="030804020302050B0404" pitchFamily="66" charset="0"/>
                <a:ea typeface="Times New Roman" panose="02020603050405020304" pitchFamily="18" charset="0"/>
              </a:rPr>
              <a:t> </a:t>
            </a:r>
            <a:endParaRPr lang="pt-BR"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42854559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623392" y="4303125"/>
            <a:ext cx="11161239" cy="1754326"/>
          </a:xfrm>
          <a:prstGeom prst="rect">
            <a:avLst/>
          </a:prstGeom>
        </p:spPr>
        <p:txBody>
          <a:bodyPr wrap="square">
            <a:spAutoFit/>
          </a:bodyPr>
          <a:lstStyle/>
          <a:p>
            <a:pPr algn="ctr">
              <a:spcAft>
                <a:spcPts val="0"/>
              </a:spcAft>
              <a:tabLst>
                <a:tab pos="800100" algn="l"/>
              </a:tabLst>
            </a:pPr>
            <a:r>
              <a:rPr lang="pt-BR" sz="3600" dirty="0">
                <a:latin typeface="Freestyle Script" panose="030804020302050B0404" pitchFamily="66" charset="0"/>
                <a:ea typeface="Times New Roman" panose="02020603050405020304" pitchFamily="18" charset="0"/>
              </a:rPr>
              <a:t>Com muita emoção, concluo que o carro de boi acompanhou as mudanças, o crescimento e o progresso das cidades e das famílias. Hoje, ele é apenas uma lembrança do passado de uma geração, que vai se acumulando em nossas memórias e na desse nosso país</a:t>
            </a:r>
            <a:r>
              <a:rPr lang="pt-BR" sz="3600" dirty="0" smtClean="0">
                <a:latin typeface="Freestyle Script" panose="030804020302050B0404" pitchFamily="66" charset="0"/>
                <a:ea typeface="Times New Roman" panose="02020603050405020304" pitchFamily="18" charset="0"/>
              </a:rPr>
              <a:t>.</a:t>
            </a:r>
            <a:r>
              <a:rPr lang="pt-BR" sz="3600" dirty="0">
                <a:latin typeface="Freestyle Script" panose="030804020302050B0404" pitchFamily="66" charset="0"/>
                <a:ea typeface="Times New Roman" panose="02020603050405020304" pitchFamily="18" charset="0"/>
              </a:rPr>
              <a:t> </a:t>
            </a:r>
            <a:endParaRPr lang="pt-B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21188469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anim calcmode="lin" valueType="num">
                                      <p:cBhvr>
                                        <p:cTn id="8" dur="4000" fill="hold"/>
                                        <p:tgtEl>
                                          <p:spTgt spid="10"/>
                                        </p:tgtEl>
                                        <p:attrNameLst>
                                          <p:attrName>ppt_x</p:attrName>
                                        </p:attrNameLst>
                                      </p:cBhvr>
                                      <p:tavLst>
                                        <p:tav tm="0">
                                          <p:val>
                                            <p:strVal val="#ppt_x"/>
                                          </p:val>
                                        </p:tav>
                                        <p:tav tm="100000">
                                          <p:val>
                                            <p:strVal val="#ppt_x"/>
                                          </p:val>
                                        </p:tav>
                                      </p:tavLst>
                                    </p:anim>
                                    <p:anim calcmode="lin" valueType="num">
                                      <p:cBhvr>
                                        <p:cTn id="9" dur="4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fltVal val="0"/>
                                          </p:val>
                                        </p:tav>
                                        <p:tav tm="100000">
                                          <p:val>
                                            <p:strVal val="#ppt_w"/>
                                          </p:val>
                                        </p:tav>
                                      </p:tavLst>
                                    </p:anim>
                                    <p:anim calcmode="lin" valueType="num">
                                      <p:cBhvr>
                                        <p:cTn id="14" dur="4000" fill="hold"/>
                                        <p:tgtEl>
                                          <p:spTgt spid="2"/>
                                        </p:tgtEl>
                                        <p:attrNameLst>
                                          <p:attrName>ppt_h</p:attrName>
                                        </p:attrNameLst>
                                      </p:cBhvr>
                                      <p:tavLst>
                                        <p:tav tm="0">
                                          <p:val>
                                            <p:fltVal val="0"/>
                                          </p:val>
                                        </p:tav>
                                        <p:tav tm="100000">
                                          <p:val>
                                            <p:strVal val="#ppt_h"/>
                                          </p:val>
                                        </p:tav>
                                      </p:tavLst>
                                    </p:anim>
                                    <p:animEffect transition="in" filter="fade">
                                      <p:cBhvr>
                                        <p:cTn id="15"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20000">
              <a:srgbClr val="00B0F0">
                <a:lumMod val="98000"/>
                <a:lumOff val="2000"/>
              </a:srgbClr>
            </a:gs>
            <a:gs pos="99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94966">
            <a:off x="102045" y="120158"/>
            <a:ext cx="3344993" cy="1920353"/>
          </a:xfrm>
          <a:prstGeom prst="roundRect">
            <a:avLst>
              <a:gd name="adj" fmla="val 16667"/>
            </a:avLst>
          </a:prstGeom>
          <a:ln w="19050">
            <a:solidFill>
              <a:schemeClr val="accent2">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761016" y="1448710"/>
            <a:ext cx="2939893" cy="1658100"/>
          </a:xfrm>
          <a:prstGeom prst="rect">
            <a:avLst/>
          </a:prstGeom>
          <a:ln>
            <a:noFill/>
          </a:ln>
          <a:effectLst>
            <a:softEdge rad="112500"/>
          </a:effectLst>
        </p:spPr>
      </p:pic>
      <p:pic>
        <p:nvPicPr>
          <p:cNvPr id="7" name="Imagem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41537">
            <a:off x="198007" y="1812110"/>
            <a:ext cx="2730477" cy="1786012"/>
          </a:xfrm>
          <a:prstGeom prst="rect">
            <a:avLst/>
          </a:prstGeom>
          <a:ln w="19050">
            <a:solidFill>
              <a:schemeClr val="accent2">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391576">
            <a:off x="3215918" y="147660"/>
            <a:ext cx="2696443" cy="1721702"/>
          </a:xfrm>
          <a:prstGeom prst="ellipse">
            <a:avLst/>
          </a:prstGeom>
          <a:ln w="12700" cap="rnd">
            <a:solidFill>
              <a:schemeClr val="tx2">
                <a:lumMod val="25000"/>
                <a:lumOff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36160" y="274844"/>
            <a:ext cx="4484484" cy="2520280"/>
          </a:xfrm>
          <a:prstGeom prst="rect">
            <a:avLst/>
          </a:prstGeom>
          <a:solidFill>
            <a:srgbClr val="FFFFFF">
              <a:shade val="85000"/>
            </a:srgbClr>
          </a:solidFill>
          <a:ln w="190500" cap="rnd">
            <a:no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Imagem 1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04700" y="-12864"/>
            <a:ext cx="2651539" cy="2116158"/>
          </a:xfrm>
          <a:prstGeom prst="ellipse">
            <a:avLst/>
          </a:prstGeom>
          <a:ln>
            <a:solidFill>
              <a:srgbClr val="00B0F0"/>
            </a:solidFill>
          </a:ln>
          <a:effectLst>
            <a:softEdge rad="112500"/>
          </a:effectLst>
        </p:spPr>
      </p:pic>
      <p:pic>
        <p:nvPicPr>
          <p:cNvPr id="12" name="Imagem 11"/>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4314957" y="1554456"/>
            <a:ext cx="3725259" cy="1613080"/>
          </a:xfrm>
          <a:prstGeom prst="ellipse">
            <a:avLst/>
          </a:prstGeom>
          <a:ln w="1905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tângulo 1"/>
          <p:cNvSpPr/>
          <p:nvPr/>
        </p:nvSpPr>
        <p:spPr>
          <a:xfrm>
            <a:off x="384844" y="4004155"/>
            <a:ext cx="11233248" cy="2554545"/>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Felizmente, pelo seu valor cultural, o carro de boi ainda é homenageado em diversos festivais e encontros, onde bravos remanescentes daquela época se reúnem para contar “causos” desse meio de transporte rústico e, agora, simbólico do meio rural brasileiro</a:t>
            </a:r>
            <a:r>
              <a:rPr lang="pt-BR" sz="4000" dirty="0" smtClean="0">
                <a:latin typeface="Freestyle Script" panose="030804020302050B0404" pitchFamily="66" charset="0"/>
                <a:ea typeface="Times New Roman" panose="02020603050405020304" pitchFamily="18" charset="0"/>
              </a:rPr>
              <a:t>.</a:t>
            </a:r>
            <a:endParaRPr lang="pt-BR"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80178898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4000"/>
                                        <p:tgtEl>
                                          <p:spTgt spid="10"/>
                                        </p:tgtEl>
                                      </p:cBhvr>
                                    </p:animEffec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fltVal val="0"/>
                                          </p:val>
                                        </p:tav>
                                        <p:tav tm="100000">
                                          <p:val>
                                            <p:strVal val="#ppt_w"/>
                                          </p:val>
                                        </p:tav>
                                      </p:tavLst>
                                    </p:anim>
                                    <p:anim calcmode="lin" valueType="num">
                                      <p:cBhvr>
                                        <p:cTn id="12" dur="4000" fill="hold"/>
                                        <p:tgtEl>
                                          <p:spTgt spid="2"/>
                                        </p:tgtEl>
                                        <p:attrNameLst>
                                          <p:attrName>ppt_h</p:attrName>
                                        </p:attrNameLst>
                                      </p:cBhvr>
                                      <p:tavLst>
                                        <p:tav tm="0">
                                          <p:val>
                                            <p:fltVal val="0"/>
                                          </p:val>
                                        </p:tav>
                                        <p:tav tm="100000">
                                          <p:val>
                                            <p:strVal val="#ppt_h"/>
                                          </p:val>
                                        </p:tav>
                                      </p:tavLst>
                                    </p:anim>
                                    <p:animEffect transition="in" filter="fade">
                                      <p:cBhvr>
                                        <p:cTn id="13"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7667636" y="2357430"/>
            <a:ext cx="4189003" cy="4094006"/>
          </a:xfrm>
          <a:prstGeom prst="rect">
            <a:avLst/>
          </a:prstGeom>
        </p:spPr>
        <p:txBody>
          <a:bodyPr wrap="square">
            <a:spAutoFit/>
          </a:bodyPr>
          <a:lstStyle/>
          <a:p>
            <a:pPr algn="r"/>
            <a:endParaRPr lang="pt-BR" sz="2400"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2400" dirty="0" smtClean="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FORMATAÇÃO</a:t>
            </a:r>
            <a:endParaRPr lang="pt-BR" sz="2400" dirty="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2400" dirty="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VENDRAMINI  </a:t>
            </a:r>
            <a:endParaRPr lang="pt-BR" sz="1867" u="sng" dirty="0">
              <a:solidFill>
                <a:srgbClr val="FFC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1867" b="1" u="sng" dirty="0">
                <a:solidFill>
                  <a:srgbClr val="FFFF00"/>
                </a:solidFill>
                <a:effectLst>
                  <a:outerShdw blurRad="38100" dist="38100" dir="2700000" algn="tl">
                    <a:srgbClr val="000000">
                      <a:alpha val="43137"/>
                    </a:srgbClr>
                  </a:outerShdw>
                </a:effectLst>
                <a:latin typeface="Maiandra GD" pitchFamily="34" charset="0"/>
                <a:cs typeface="Arial" charset="0"/>
              </a:rPr>
              <a:t>Arte Final  &amp; Pesquisas</a:t>
            </a:r>
            <a:endParaRPr lang="pt-BR" sz="1867"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867" b="1" dirty="0">
                <a:solidFill>
                  <a:prstClr val="white"/>
                </a:solidFill>
                <a:effectLst>
                  <a:outerShdw blurRad="38100" dist="38100" dir="2700000" algn="tl">
                    <a:srgbClr val="000000">
                      <a:alpha val="43137"/>
                    </a:srgbClr>
                  </a:outerShdw>
                </a:effectLst>
                <a:latin typeface="Maiandra GD" pitchFamily="34" charset="0"/>
                <a:cs typeface="Arial" charset="0"/>
              </a:rPr>
              <a:t>Arquivo Pessoal &amp; Internet   </a:t>
            </a:r>
            <a:endParaRPr lang="pt-BR" sz="1867" b="1" u="sng"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867" b="1" u="sng" dirty="0">
                <a:solidFill>
                  <a:srgbClr val="FFFF00"/>
                </a:solidFill>
                <a:effectLst>
                  <a:outerShdw blurRad="38100" dist="38100" dir="2700000" algn="tl">
                    <a:srgbClr val="000000">
                      <a:alpha val="43137"/>
                    </a:srgbClr>
                  </a:outerShdw>
                </a:effectLst>
                <a:latin typeface="Maiandra GD" pitchFamily="34" charset="0"/>
                <a:cs typeface="Arial" charset="0"/>
              </a:rPr>
              <a:t>Músicas de Fundo</a:t>
            </a:r>
            <a:endParaRPr lang="pt-BR" sz="1867"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Abertura: </a:t>
            </a:r>
            <a:endPar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pPr algn="r"/>
            <a:r>
              <a:rPr lang="pt-BR" sz="1867"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Amazing</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Grace - André Rieu </a:t>
            </a:r>
            <a:endParaRPr lang="pt-BR" sz="1867"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Acompanhamento</a:t>
            </a: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a:t>
            </a:r>
          </a:p>
          <a:p>
            <a:pPr algn="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 </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A </a:t>
            </a:r>
            <a:r>
              <a:rPr lang="pt-BR" sz="1867"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Moment</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r>
              <a:rPr lang="pt-BR" sz="1867"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You</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p>
          <a:p>
            <a:pPr algn="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Will </a:t>
            </a:r>
            <a:r>
              <a:rPr lang="pt-BR" sz="1867"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Remember</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 - </a:t>
            </a:r>
            <a:r>
              <a:rPr lang="pt-BR" sz="1867"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Cortazar</a:t>
            </a:r>
            <a:r>
              <a:rPr lang="pt-BR" sz="1867"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endParaRPr lang="pt-BR" sz="1867"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r"/>
            <a:r>
              <a:rPr lang="pt-BR" sz="1867" b="1" dirty="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1867" b="1" dirty="0">
                <a:solidFill>
                  <a:srgbClr val="FFC000"/>
                </a:solidFill>
                <a:effectLst>
                  <a:outerShdw blurRad="38100" dist="38100" dir="2700000" algn="tl">
                    <a:srgbClr val="000000">
                      <a:alpha val="43137"/>
                    </a:srgbClr>
                  </a:outerShdw>
                </a:effectLst>
                <a:latin typeface="Maiandra GD" pitchFamily="34" charset="0"/>
                <a:cs typeface="Arial" charset="0"/>
              </a:rPr>
              <a:t>Encerramento</a:t>
            </a: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a:t>
            </a:r>
          </a:p>
          <a:p>
            <a:pPr algn="r"/>
            <a:r>
              <a:rPr lang="pt-BR" sz="1867" b="1" dirty="0" smtClean="0">
                <a:solidFill>
                  <a:srgbClr val="FFC000"/>
                </a:solidFill>
                <a:effectLst>
                  <a:outerShdw blurRad="38100" dist="38100" dir="2700000" algn="tl">
                    <a:srgbClr val="000000">
                      <a:alpha val="43137"/>
                    </a:srgbClr>
                  </a:outerShdw>
                </a:effectLst>
                <a:latin typeface="Maiandra GD" pitchFamily="34" charset="0"/>
                <a:cs typeface="Arial" charset="0"/>
              </a:rPr>
              <a:t> </a:t>
            </a:r>
            <a:r>
              <a:rPr lang="pt-BR" sz="2000" b="1" dirty="0" smtClean="0">
                <a:solidFill>
                  <a:srgbClr val="00B050"/>
                </a:solidFill>
                <a:effectLst>
                  <a:outerShdw blurRad="38100" dist="38100" dir="2700000" algn="tl">
                    <a:srgbClr val="000000">
                      <a:alpha val="43137"/>
                    </a:srgbClr>
                  </a:outerShdw>
                </a:effectLst>
                <a:latin typeface="Maiandra GD" pitchFamily="34" charset="0"/>
                <a:cs typeface="Arial" charset="0"/>
              </a:rPr>
              <a:t>Secret Feelings - Cortazar</a:t>
            </a:r>
            <a:endParaRPr lang="pt-BR" sz="1867" b="1" spc="400" dirty="0">
              <a:solidFill>
                <a:srgbClr val="00B05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pt-BR" sz="32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12192000" cy="68580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4"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2"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0"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6" name="Grupo 24"/>
            <p:cNvGrpSpPr>
              <a:grpSpLocks/>
            </p:cNvGrpSpPr>
            <p:nvPr/>
          </p:nvGrpSpPr>
          <p:grpSpPr bwMode="auto">
            <a:xfrm>
              <a:off x="0" y="0"/>
              <a:ext cx="9144000" cy="133350"/>
              <a:chOff x="0" y="6308725"/>
              <a:chExt cx="9144000" cy="133350"/>
            </a:xfrm>
          </p:grpSpPr>
          <p:pic>
            <p:nvPicPr>
              <p:cNvPr id="17"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18"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pic>
        <p:nvPicPr>
          <p:cNvPr id="25" name="Imagem 2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9048328" y="275785"/>
            <a:ext cx="2664296" cy="2006463"/>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26" name="Retângulo 25"/>
          <p:cNvSpPr/>
          <p:nvPr/>
        </p:nvSpPr>
        <p:spPr>
          <a:xfrm>
            <a:off x="380960" y="4929198"/>
            <a:ext cx="7786742" cy="1569656"/>
          </a:xfrm>
          <a:prstGeom prst="rect">
            <a:avLst/>
          </a:prstGeom>
          <a:solidFill>
            <a:schemeClr val="accent2">
              <a:lumMod val="40000"/>
              <a:lumOff val="60000"/>
            </a:schemeClr>
          </a:solidFill>
          <a:ln w="38100">
            <a:solidFill>
              <a:schemeClr val="accent2"/>
            </a:solidFill>
          </a:ln>
        </p:spPr>
        <p:txBody>
          <a:bodyPr wrap="square" lIns="121917" tIns="60958" rIns="121917" bIns="60958">
            <a:spAutoFit/>
          </a:bodyPr>
          <a:lstStyle/>
          <a:p>
            <a:pPr algn="ctr" defTabSz="1219170">
              <a:defRPr/>
            </a:pPr>
            <a:r>
              <a:rPr lang="pt-BR" sz="1300" dirty="0">
                <a:solidFill>
                  <a:srgbClr val="0070C0"/>
                </a:solidFill>
                <a:latin typeface="Britannic Bold" panose="020B0903060703020204" pitchFamily="34" charset="0"/>
              </a:rPr>
              <a:t>ACESSE  MEUS  ESPAÇOS  CULTURAIS  E  TORNE-SE  MEU SEGUIDOR</a:t>
            </a:r>
            <a:endParaRPr lang="pt-BR" sz="1500" dirty="0">
              <a:solidFill>
                <a:srgbClr val="002060"/>
              </a:solidFill>
              <a:latin typeface="Britannic Bold" panose="020B0903060703020204" pitchFamily="34" charset="0"/>
            </a:endParaRPr>
          </a:p>
          <a:p>
            <a:pPr marL="609585" lvl="1" algn="ctr" defTabSz="1219170">
              <a:defRPr/>
            </a:pPr>
            <a:r>
              <a:rPr lang="pt-BR" sz="1500" dirty="0">
                <a:solidFill>
                  <a:srgbClr val="7030A0"/>
                </a:solidFill>
                <a:latin typeface="Britannic Bold" panose="020B0903060703020204" pitchFamily="34" charset="0"/>
                <a:hlinkClick r:id="rId7"/>
              </a:rPr>
              <a:t>http://vendraminiletras.blogspot.com/</a:t>
            </a:r>
            <a:endParaRPr lang="pt-BR" sz="1500" dirty="0">
              <a:solidFill>
                <a:srgbClr val="7030A0"/>
              </a:solidFill>
              <a:latin typeface="Britannic Bold" panose="020B0903060703020204" pitchFamily="34" charset="0"/>
            </a:endParaRPr>
          </a:p>
          <a:p>
            <a:pPr algn="ctr" defTabSz="1219170">
              <a:defRPr/>
            </a:pPr>
            <a:r>
              <a:rPr lang="pt-BR" sz="1500" dirty="0">
                <a:solidFill>
                  <a:srgbClr val="7030A0"/>
                </a:solidFill>
                <a:latin typeface="Britannic Bold" panose="020B0903060703020204" pitchFamily="34" charset="0"/>
              </a:rPr>
              <a:t>http://sergrasan.com/toninhovendraminislides/</a:t>
            </a:r>
          </a:p>
          <a:p>
            <a:pPr algn="ctr" defTabSz="1219170">
              <a:defRPr/>
            </a:pPr>
            <a:r>
              <a:rPr lang="pt-BR" sz="1300" dirty="0">
                <a:solidFill>
                  <a:srgbClr val="C00000"/>
                </a:solidFill>
                <a:latin typeface="Arial Black" panose="020B0A04020102020204" pitchFamily="34" charset="0"/>
                <a:cs typeface="Aharoni" panose="02010803020104030203" pitchFamily="2" charset="-79"/>
              </a:rPr>
              <a:t>PARTICIPAÇÕES:</a:t>
            </a:r>
          </a:p>
          <a:p>
            <a:pPr marL="914268" lvl="2" algn="ctr" defTabSz="1219170">
              <a:defRPr/>
            </a:pPr>
            <a:r>
              <a:rPr lang="pt-BR" sz="12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1219170" fontAlgn="base">
              <a:spcBef>
                <a:spcPct val="0"/>
              </a:spcBef>
              <a:spcAft>
                <a:spcPct val="0"/>
              </a:spcAft>
              <a:defRPr/>
            </a:pPr>
            <a:r>
              <a:rPr lang="pt-BR" sz="1300" dirty="0">
                <a:solidFill>
                  <a:srgbClr val="002060"/>
                </a:solidFill>
                <a:latin typeface="Arial Black" panose="020B0A04020102020204" pitchFamily="34" charset="0"/>
                <a:cs typeface="Aharoni" panose="02010803020104030203" pitchFamily="2" charset="-79"/>
              </a:rPr>
              <a:t> </a:t>
            </a:r>
            <a:r>
              <a:rPr lang="pt-BR" sz="12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1200" dirty="0" smtClean="0">
                <a:solidFill>
                  <a:srgbClr val="002060"/>
                </a:solidFill>
                <a:latin typeface="Arial Black" panose="020B0A04020102020204" pitchFamily="34" charset="0"/>
                <a:cs typeface="Aharoni" panose="02010803020104030203" pitchFamily="2" charset="-79"/>
              </a:rPr>
              <a:t>  </a:t>
            </a:r>
            <a:r>
              <a:rPr lang="pt-BR" sz="1200" dirty="0">
                <a:solidFill>
                  <a:srgbClr val="002060"/>
                </a:solidFill>
                <a:latin typeface="Arial Black" panose="020B0A04020102020204" pitchFamily="34" charset="0"/>
                <a:cs typeface="Aharoni" panose="02010803020104030203" pitchFamily="2" charset="-79"/>
              </a:rPr>
              <a:t>ACADÊMICO  28</a:t>
            </a:r>
          </a:p>
          <a:p>
            <a:pPr algn="ctr" defTabSz="1219170" fontAlgn="base">
              <a:spcBef>
                <a:spcPct val="0"/>
              </a:spcBef>
              <a:spcAft>
                <a:spcPct val="0"/>
              </a:spcAft>
              <a:defRPr/>
            </a:pPr>
            <a:r>
              <a:rPr lang="pt-BR" sz="1300" dirty="0">
                <a:solidFill>
                  <a:srgbClr val="002060"/>
                </a:solidFill>
                <a:latin typeface="Arial Black" panose="020B0A04020102020204" pitchFamily="34" charset="0"/>
                <a:cs typeface="Aharoni" panose="02010803020104030203" pitchFamily="2" charset="-79"/>
              </a:rPr>
              <a:t> Email: toninhovendramini@gmail.com</a:t>
            </a:r>
          </a:p>
        </p:txBody>
      </p:sp>
    </p:spTree>
    <p:extLst>
      <p:ext uri="{BB962C8B-B14F-4D97-AF65-F5344CB8AC3E}">
        <p14:creationId xmlns:p14="http://schemas.microsoft.com/office/powerpoint/2010/main" xmlns="" val="2290975706"/>
      </p:ext>
    </p:extLst>
  </p:cSld>
  <p:clrMapOvr>
    <a:masterClrMapping/>
  </p:clrMapOvr>
  <mc:AlternateContent xmlns:mc="http://schemas.openxmlformats.org/markup-compatibility/2006">
    <mc:Choice xmlns:p14="http://schemas.microsoft.com/office/powerpoint/2010/main" xmlns="" Requires="p14">
      <p:transition spd="slow" p14:dur="4000" advClick="0" advTm="100000">
        <p14:ferris dir="l"/>
        <p:sndAc>
          <p:stSnd>
            <p:snd r:embed="rId8" name="Cortazar - Secret Feelings - I.wav"/>
          </p:stSnd>
        </p:sndAc>
      </p:transition>
    </mc:Choice>
    <mc:Fallback>
      <p:transition spd="slow" advClick="0" advTm="100000">
        <p:fade/>
        <p:sndAc>
          <p:stSnd>
            <p:snd r:embed="rId3" name="Cortazar - Secret Feelings - 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xit" presetSubtype="0" fill="hold" nodeType="afterEffect">
                                  <p:stCondLst>
                                    <p:cond delay="0"/>
                                  </p:stCondLst>
                                  <p:childTnLst>
                                    <p:animEffect transition="out" filter="fade">
                                      <p:cBhvr>
                                        <p:cTn id="6" dur="5000"/>
                                        <p:tgtEl>
                                          <p:spTgt spid="11"/>
                                        </p:tgtEl>
                                      </p:cBhvr>
                                    </p:animEffect>
                                    <p:anim calcmode="lin" valueType="num">
                                      <p:cBhvr>
                                        <p:cTn id="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5000"/>
                                        <p:tgtEl>
                                          <p:spTgt spid="11"/>
                                        </p:tgtEl>
                                        <p:attrNameLst>
                                          <p:attrName>ppt_h</p:attrName>
                                        </p:attrNameLst>
                                      </p:cBhvr>
                                      <p:tavLst>
                                        <p:tav tm="0">
                                          <p:val>
                                            <p:strVal val="ppt_h"/>
                                          </p:val>
                                        </p:tav>
                                        <p:tav tm="100000">
                                          <p:val>
                                            <p:strVal val="ppt_h"/>
                                          </p:val>
                                        </p:tav>
                                      </p:tavLst>
                                    </p:anim>
                                    <p:set>
                                      <p:cBhvr>
                                        <p:cTn id="9" dur="1" fill="hold">
                                          <p:stCondLst>
                                            <p:cond delay="4999"/>
                                          </p:stCondLst>
                                        </p:cTn>
                                        <p:tgtEl>
                                          <p:spTgt spid="11"/>
                                        </p:tgtEl>
                                        <p:attrNameLst>
                                          <p:attrName>style.visibility</p:attrName>
                                        </p:attrNameLst>
                                      </p:cBhvr>
                                      <p:to>
                                        <p:strVal val="hidden"/>
                                      </p:to>
                                    </p:set>
                                  </p:childTnLst>
                                </p:cTn>
                              </p:par>
                            </p:childTnLst>
                          </p:cTn>
                        </p:par>
                        <p:par>
                          <p:cTn id="10" fill="hold">
                            <p:stCondLst>
                              <p:cond delay="5000"/>
                            </p:stCondLst>
                            <p:childTnLst>
                              <p:par>
                                <p:cTn id="11" presetID="2" presetClass="entr" presetSubtype="9"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par>
                          <p:cTn id="15" fill="hold">
                            <p:stCondLst>
                              <p:cond delay="9000"/>
                            </p:stCondLst>
                            <p:childTnLst>
                              <p:par>
                                <p:cTn id="16" presetID="2" presetClass="entr" presetSubtype="9"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additive="base">
                                        <p:cTn id="18" dur="4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2" end="2"/>
                                            </p:txEl>
                                          </p:spTgt>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ppt_x"/>
                                          </p:val>
                                        </p:tav>
                                        <p:tav tm="100000">
                                          <p:val>
                                            <p:strVal val="#ppt_x"/>
                                          </p:val>
                                        </p:tav>
                                      </p:tavLst>
                                    </p:anim>
                                    <p:anim calcmode="lin" valueType="num">
                                      <p:cBhvr additive="base">
                                        <p:cTn id="23" dur="4000" fill="hold"/>
                                        <p:tgtEl>
                                          <p:spTgt spid="25"/>
                                        </p:tgtEl>
                                        <p:attrNameLst>
                                          <p:attrName>ppt_y</p:attrName>
                                        </p:attrNameLst>
                                      </p:cBhvr>
                                      <p:tavLst>
                                        <p:tav tm="0">
                                          <p:val>
                                            <p:strVal val="1+#ppt_h/2"/>
                                          </p:val>
                                        </p:tav>
                                        <p:tav tm="100000">
                                          <p:val>
                                            <p:strVal val="#ppt_y"/>
                                          </p:val>
                                        </p:tav>
                                      </p:tavLst>
                                    </p:anim>
                                  </p:childTnLst>
                                </p:cTn>
                              </p:par>
                            </p:childTnLst>
                          </p:cTn>
                        </p:par>
                        <p:par>
                          <p:cTn id="24" fill="hold">
                            <p:stCondLst>
                              <p:cond delay="13000"/>
                            </p:stCondLst>
                            <p:childTnLst>
                              <p:par>
                                <p:cTn id="25" presetID="22" presetClass="entr" presetSubtype="8"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wipe(left)">
                                      <p:cBhvr>
                                        <p:cTn id="27" dur="4000"/>
                                        <p:tgtEl>
                                          <p:spTgt spid="2">
                                            <p:txEl>
                                              <p:pRg st="3" end="3"/>
                                            </p:txEl>
                                          </p:spTgt>
                                        </p:tgtEl>
                                      </p:cBhvr>
                                    </p:animEffect>
                                  </p:childTnLst>
                                </p:cTn>
                              </p:par>
                            </p:childTnLst>
                          </p:cTn>
                        </p:par>
                        <p:par>
                          <p:cTn id="28" fill="hold">
                            <p:stCondLst>
                              <p:cond delay="17000"/>
                            </p:stCondLst>
                            <p:childTnLst>
                              <p:par>
                                <p:cTn id="29" presetID="22" presetClass="entr" presetSubtype="8"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wipe(left)">
                                      <p:cBhvr>
                                        <p:cTn id="31" dur="4000"/>
                                        <p:tgtEl>
                                          <p:spTgt spid="2">
                                            <p:txEl>
                                              <p:pRg st="4" end="4"/>
                                            </p:txEl>
                                          </p:spTgt>
                                        </p:tgtEl>
                                      </p:cBhvr>
                                    </p:animEffect>
                                  </p:childTnLst>
                                </p:cTn>
                              </p:par>
                            </p:childTnLst>
                          </p:cTn>
                        </p:par>
                        <p:par>
                          <p:cTn id="32" fill="hold">
                            <p:stCondLst>
                              <p:cond delay="21000"/>
                            </p:stCondLst>
                            <p:childTnLst>
                              <p:par>
                                <p:cTn id="33" presetID="22" presetClass="entr" presetSubtype="8" fill="hold" nodeType="after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wipe(left)">
                                      <p:cBhvr>
                                        <p:cTn id="35" dur="4000"/>
                                        <p:tgtEl>
                                          <p:spTgt spid="2">
                                            <p:txEl>
                                              <p:pRg st="5" end="5"/>
                                            </p:txEl>
                                          </p:spTgt>
                                        </p:tgtEl>
                                      </p:cBhvr>
                                    </p:animEffect>
                                  </p:childTnLst>
                                </p:cTn>
                              </p:par>
                            </p:childTnLst>
                          </p:cTn>
                        </p:par>
                        <p:par>
                          <p:cTn id="36" fill="hold">
                            <p:stCondLst>
                              <p:cond delay="25000"/>
                            </p:stCondLst>
                            <p:childTnLst>
                              <p:par>
                                <p:cTn id="37" presetID="22" presetClass="entr" presetSubtype="8" fill="hold" nodeType="after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wipe(left)">
                                      <p:cBhvr>
                                        <p:cTn id="39" dur="4000"/>
                                        <p:tgtEl>
                                          <p:spTgt spid="2">
                                            <p:txEl>
                                              <p:pRg st="6" end="6"/>
                                            </p:txEl>
                                          </p:spTgt>
                                        </p:tgtEl>
                                      </p:cBhvr>
                                    </p:animEffect>
                                  </p:childTnLst>
                                </p:cTn>
                              </p:par>
                            </p:childTnLst>
                          </p:cTn>
                        </p:par>
                        <p:par>
                          <p:cTn id="40" fill="hold">
                            <p:stCondLst>
                              <p:cond delay="29000"/>
                            </p:stCondLst>
                            <p:childTnLst>
                              <p:par>
                                <p:cTn id="41" presetID="22" presetClass="entr" presetSubtype="8" fill="hold" nodeType="after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Effect transition="in" filter="wipe(left)">
                                      <p:cBhvr>
                                        <p:cTn id="43" dur="4000"/>
                                        <p:tgtEl>
                                          <p:spTgt spid="2">
                                            <p:txEl>
                                              <p:pRg st="7" end="7"/>
                                            </p:txEl>
                                          </p:spTgt>
                                        </p:tgtEl>
                                      </p:cBhvr>
                                    </p:animEffect>
                                  </p:childTnLst>
                                </p:cTn>
                              </p:par>
                            </p:childTnLst>
                          </p:cTn>
                        </p:par>
                        <p:par>
                          <p:cTn id="44" fill="hold">
                            <p:stCondLst>
                              <p:cond delay="33000"/>
                            </p:stCondLst>
                            <p:childTnLst>
                              <p:par>
                                <p:cTn id="45" presetID="22" presetClass="entr" presetSubtype="8" fill="hold" nodeType="afterEffect">
                                  <p:stCondLst>
                                    <p:cond delay="0"/>
                                  </p:stCondLst>
                                  <p:childTnLst>
                                    <p:set>
                                      <p:cBhvr>
                                        <p:cTn id="46" dur="1" fill="hold">
                                          <p:stCondLst>
                                            <p:cond delay="0"/>
                                          </p:stCondLst>
                                        </p:cTn>
                                        <p:tgtEl>
                                          <p:spTgt spid="2">
                                            <p:txEl>
                                              <p:pRg st="8" end="8"/>
                                            </p:txEl>
                                          </p:spTgt>
                                        </p:tgtEl>
                                        <p:attrNameLst>
                                          <p:attrName>style.visibility</p:attrName>
                                        </p:attrNameLst>
                                      </p:cBhvr>
                                      <p:to>
                                        <p:strVal val="visible"/>
                                      </p:to>
                                    </p:set>
                                    <p:animEffect transition="in" filter="wipe(left)">
                                      <p:cBhvr>
                                        <p:cTn id="47" dur="4000"/>
                                        <p:tgtEl>
                                          <p:spTgt spid="2">
                                            <p:txEl>
                                              <p:pRg st="8" end="8"/>
                                            </p:txEl>
                                          </p:spTgt>
                                        </p:tgtEl>
                                      </p:cBhvr>
                                    </p:animEffect>
                                  </p:childTnLst>
                                </p:cTn>
                              </p:par>
                            </p:childTnLst>
                          </p:cTn>
                        </p:par>
                        <p:par>
                          <p:cTn id="48" fill="hold">
                            <p:stCondLst>
                              <p:cond delay="37000"/>
                            </p:stCondLst>
                            <p:childTnLst>
                              <p:par>
                                <p:cTn id="49" presetID="22" presetClass="entr" presetSubtype="8" fill="hold" nodeType="afterEffect">
                                  <p:stCondLst>
                                    <p:cond delay="0"/>
                                  </p:stCondLst>
                                  <p:childTnLst>
                                    <p:set>
                                      <p:cBhvr>
                                        <p:cTn id="50" dur="1" fill="hold">
                                          <p:stCondLst>
                                            <p:cond delay="0"/>
                                          </p:stCondLst>
                                        </p:cTn>
                                        <p:tgtEl>
                                          <p:spTgt spid="2">
                                            <p:txEl>
                                              <p:pRg st="9" end="9"/>
                                            </p:txEl>
                                          </p:spTgt>
                                        </p:tgtEl>
                                        <p:attrNameLst>
                                          <p:attrName>style.visibility</p:attrName>
                                        </p:attrNameLst>
                                      </p:cBhvr>
                                      <p:to>
                                        <p:strVal val="visible"/>
                                      </p:to>
                                    </p:set>
                                    <p:animEffect transition="in" filter="wipe(left)">
                                      <p:cBhvr>
                                        <p:cTn id="51" dur="4000"/>
                                        <p:tgtEl>
                                          <p:spTgt spid="2">
                                            <p:txEl>
                                              <p:pRg st="9" end="9"/>
                                            </p:txEl>
                                          </p:spTgt>
                                        </p:tgtEl>
                                      </p:cBhvr>
                                    </p:animEffect>
                                  </p:childTnLst>
                                </p:cTn>
                              </p:par>
                            </p:childTnLst>
                          </p:cTn>
                        </p:par>
                        <p:par>
                          <p:cTn id="52" fill="hold">
                            <p:stCondLst>
                              <p:cond delay="41000"/>
                            </p:stCondLst>
                            <p:childTnLst>
                              <p:par>
                                <p:cTn id="53" presetID="22" presetClass="entr" presetSubtype="8" fill="hold" nodeType="afterEffect">
                                  <p:stCondLst>
                                    <p:cond delay="0"/>
                                  </p:stCondLst>
                                  <p:childTnLst>
                                    <p:set>
                                      <p:cBhvr>
                                        <p:cTn id="54" dur="1" fill="hold">
                                          <p:stCondLst>
                                            <p:cond delay="0"/>
                                          </p:stCondLst>
                                        </p:cTn>
                                        <p:tgtEl>
                                          <p:spTgt spid="2">
                                            <p:txEl>
                                              <p:pRg st="10" end="10"/>
                                            </p:txEl>
                                          </p:spTgt>
                                        </p:tgtEl>
                                        <p:attrNameLst>
                                          <p:attrName>style.visibility</p:attrName>
                                        </p:attrNameLst>
                                      </p:cBhvr>
                                      <p:to>
                                        <p:strVal val="visible"/>
                                      </p:to>
                                    </p:set>
                                    <p:animEffect transition="in" filter="wipe(left)">
                                      <p:cBhvr>
                                        <p:cTn id="55" dur="4000"/>
                                        <p:tgtEl>
                                          <p:spTgt spid="2">
                                            <p:txEl>
                                              <p:pRg st="10" end="10"/>
                                            </p:txEl>
                                          </p:spTgt>
                                        </p:tgtEl>
                                      </p:cBhvr>
                                    </p:animEffect>
                                  </p:childTnLst>
                                </p:cTn>
                              </p:par>
                            </p:childTnLst>
                          </p:cTn>
                        </p:par>
                        <p:par>
                          <p:cTn id="56" fill="hold">
                            <p:stCondLst>
                              <p:cond delay="45000"/>
                            </p:stCondLst>
                            <p:childTnLst>
                              <p:par>
                                <p:cTn id="57" presetID="22" presetClass="entr" presetSubtype="8" fill="hold" nodeType="afterEffect">
                                  <p:stCondLst>
                                    <p:cond delay="0"/>
                                  </p:stCondLst>
                                  <p:childTnLst>
                                    <p:set>
                                      <p:cBhvr>
                                        <p:cTn id="58" dur="1" fill="hold">
                                          <p:stCondLst>
                                            <p:cond delay="0"/>
                                          </p:stCondLst>
                                        </p:cTn>
                                        <p:tgtEl>
                                          <p:spTgt spid="2">
                                            <p:txEl>
                                              <p:pRg st="11" end="11"/>
                                            </p:txEl>
                                          </p:spTgt>
                                        </p:tgtEl>
                                        <p:attrNameLst>
                                          <p:attrName>style.visibility</p:attrName>
                                        </p:attrNameLst>
                                      </p:cBhvr>
                                      <p:to>
                                        <p:strVal val="visible"/>
                                      </p:to>
                                    </p:set>
                                    <p:animEffect transition="in" filter="wipe(left)">
                                      <p:cBhvr>
                                        <p:cTn id="59" dur="4000"/>
                                        <p:tgtEl>
                                          <p:spTgt spid="2">
                                            <p:txEl>
                                              <p:pRg st="11" end="11"/>
                                            </p:txEl>
                                          </p:spTgt>
                                        </p:tgtEl>
                                      </p:cBhvr>
                                    </p:animEffect>
                                  </p:childTnLst>
                                </p:cTn>
                              </p:par>
                            </p:childTnLst>
                          </p:cTn>
                        </p:par>
                        <p:par>
                          <p:cTn id="60" fill="hold">
                            <p:stCondLst>
                              <p:cond delay="49000"/>
                            </p:stCondLst>
                            <p:childTnLst>
                              <p:par>
                                <p:cTn id="61" presetID="22" presetClass="entr" presetSubtype="8" fill="hold" nodeType="afterEffect">
                                  <p:stCondLst>
                                    <p:cond delay="0"/>
                                  </p:stCondLst>
                                  <p:childTnLst>
                                    <p:set>
                                      <p:cBhvr>
                                        <p:cTn id="62" dur="1" fill="hold">
                                          <p:stCondLst>
                                            <p:cond delay="0"/>
                                          </p:stCondLst>
                                        </p:cTn>
                                        <p:tgtEl>
                                          <p:spTgt spid="2">
                                            <p:txEl>
                                              <p:pRg st="12" end="12"/>
                                            </p:txEl>
                                          </p:spTgt>
                                        </p:tgtEl>
                                        <p:attrNameLst>
                                          <p:attrName>style.visibility</p:attrName>
                                        </p:attrNameLst>
                                      </p:cBhvr>
                                      <p:to>
                                        <p:strVal val="visible"/>
                                      </p:to>
                                    </p:set>
                                    <p:animEffect transition="in" filter="wipe(left)">
                                      <p:cBhvr>
                                        <p:cTn id="63" dur="4000"/>
                                        <p:tgtEl>
                                          <p:spTgt spid="2">
                                            <p:txEl>
                                              <p:pRg st="12" end="12"/>
                                            </p:txEl>
                                          </p:spTgt>
                                        </p:tgtEl>
                                      </p:cBhvr>
                                    </p:animEffect>
                                  </p:childTnLst>
                                </p:cTn>
                              </p:par>
                            </p:childTnLst>
                          </p:cTn>
                        </p:par>
                        <p:par>
                          <p:cTn id="64" fill="hold">
                            <p:stCondLst>
                              <p:cond delay="53000"/>
                            </p:stCondLst>
                            <p:childTnLst>
                              <p:par>
                                <p:cTn id="65" presetID="15" presetClass="entr" presetSubtype="0"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6000" fill="hold"/>
                                        <p:tgtEl>
                                          <p:spTgt spid="26"/>
                                        </p:tgtEl>
                                        <p:attrNameLst>
                                          <p:attrName>ppt_w</p:attrName>
                                        </p:attrNameLst>
                                      </p:cBhvr>
                                      <p:tavLst>
                                        <p:tav tm="0">
                                          <p:val>
                                            <p:fltVal val="0"/>
                                          </p:val>
                                        </p:tav>
                                        <p:tav tm="100000">
                                          <p:val>
                                            <p:strVal val="#ppt_w"/>
                                          </p:val>
                                        </p:tav>
                                      </p:tavLst>
                                    </p:anim>
                                    <p:anim calcmode="lin" valueType="num">
                                      <p:cBhvr>
                                        <p:cTn id="68" dur="6000" fill="hold"/>
                                        <p:tgtEl>
                                          <p:spTgt spid="26"/>
                                        </p:tgtEl>
                                        <p:attrNameLst>
                                          <p:attrName>ppt_h</p:attrName>
                                        </p:attrNameLst>
                                      </p:cBhvr>
                                      <p:tavLst>
                                        <p:tav tm="0">
                                          <p:val>
                                            <p:fltVal val="0"/>
                                          </p:val>
                                        </p:tav>
                                        <p:tav tm="100000">
                                          <p:val>
                                            <p:strVal val="#ppt_h"/>
                                          </p:val>
                                        </p:tav>
                                      </p:tavLst>
                                    </p:anim>
                                    <p:anim calcmode="lin" valueType="num">
                                      <p:cBhvr>
                                        <p:cTn id="69" dur="6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0" dur="6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ARRO DE BOI A HISTÓRIA DE UM PASSADO REFORMATAR">
  <a:themeElements>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Â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CARRO DE BOI A HISTÓRIA DE UM PASSADO REFORMATAR</Template>
  <TotalTime>23</TotalTime>
  <Words>956</Words>
  <Application>Microsoft Office PowerPoint</Application>
  <PresentationFormat>Personalizar</PresentationFormat>
  <Paragraphs>46</Paragraphs>
  <Slides>18</Slides>
  <Notes>1</Notes>
  <HiddenSlides>0</HiddenSlides>
  <MMClips>0</MMClips>
  <ScaleCrop>false</ScaleCrop>
  <HeadingPairs>
    <vt:vector size="4" baseType="variant">
      <vt:variant>
        <vt:lpstr>Tema</vt:lpstr>
      </vt:variant>
      <vt:variant>
        <vt:i4>2</vt:i4>
      </vt:variant>
      <vt:variant>
        <vt:lpstr>Títulos de slides</vt:lpstr>
      </vt:variant>
      <vt:variant>
        <vt:i4>18</vt:i4>
      </vt:variant>
    </vt:vector>
  </HeadingPairs>
  <TitlesOfParts>
    <vt:vector size="20" baseType="lpstr">
      <vt:lpstr>CARRO DE BOI A HISTÓRIA DE UM PASSADO REFORMATAR</vt:lpstr>
      <vt:lpstr>1_Viagem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cp:revision>
  <dcterms:created xsi:type="dcterms:W3CDTF">2020-02-17T13:30:11Z</dcterms:created>
  <dcterms:modified xsi:type="dcterms:W3CDTF">2020-02-17T13:53:40Z</dcterms:modified>
</cp:coreProperties>
</file>