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9"/>
  </p:notesMasterIdLst>
  <p:sldIdLst>
    <p:sldId id="316" r:id="rId2"/>
    <p:sldId id="296" r:id="rId3"/>
    <p:sldId id="317" r:id="rId4"/>
    <p:sldId id="318" r:id="rId5"/>
    <p:sldId id="323" r:id="rId6"/>
    <p:sldId id="324" r:id="rId7"/>
    <p:sldId id="325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C305F"/>
    <a:srgbClr val="F0FA8C"/>
    <a:srgbClr val="4065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5046" autoAdjust="0"/>
  </p:normalViewPr>
  <p:slideViewPr>
    <p:cSldViewPr>
      <p:cViewPr varScale="1">
        <p:scale>
          <a:sx n="102" d="100"/>
          <a:sy n="102" d="100"/>
        </p:scale>
        <p:origin x="67" y="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17/10/2022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006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3159" y="514350"/>
            <a:ext cx="6000750" cy="2228851"/>
          </a:xfrm>
        </p:spPr>
        <p:txBody>
          <a:bodyPr anchor="b">
            <a:normAutofit/>
          </a:bodyPr>
          <a:lstStyle>
            <a:lvl1pPr algn="l">
              <a:defRPr sz="36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3159" y="2882900"/>
            <a:ext cx="4800600" cy="1460500"/>
          </a:xfrm>
        </p:spPr>
        <p:txBody>
          <a:bodyPr anchor="t">
            <a:normAutofit/>
          </a:bodyPr>
          <a:lstStyle>
            <a:lvl1pPr marL="0" indent="0" algn="l">
              <a:buNone/>
              <a:defRPr sz="1575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6171009" y="6350"/>
            <a:ext cx="2857500" cy="28575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4581128" y="68659"/>
            <a:ext cx="4560491" cy="456049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5426869" y="171450"/>
            <a:ext cx="3714750" cy="371475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5501878" y="24209"/>
            <a:ext cx="3639742" cy="3639742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5884070" y="457201"/>
            <a:ext cx="3257549" cy="325754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1978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02675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1504950"/>
            <a:ext cx="6400801" cy="1711200"/>
          </a:xfrm>
        </p:spPr>
        <p:txBody>
          <a:bodyPr anchor="b">
            <a:normAutofit/>
          </a:bodyPr>
          <a:lstStyle>
            <a:lvl1pPr algn="l">
              <a:defRPr sz="27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371850"/>
            <a:ext cx="6400800" cy="11239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3813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3159" y="514351"/>
            <a:ext cx="3703241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56100" y="514351"/>
            <a:ext cx="3700859" cy="2711450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6817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061" y="514350"/>
            <a:ext cx="3487340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3159" y="952897"/>
            <a:ext cx="370324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59299" y="514350"/>
            <a:ext cx="349885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tx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54909" y="946546"/>
            <a:ext cx="3696891" cy="2272904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427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72048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041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3759" y="514350"/>
            <a:ext cx="2743200" cy="10287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3159" y="514350"/>
            <a:ext cx="4457701" cy="3981450"/>
          </a:xfrm>
        </p:spPr>
        <p:txBody>
          <a:bodyPr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13759" y="1657350"/>
            <a:ext cx="2743200" cy="156845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145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109" y="1085850"/>
            <a:ext cx="4514850" cy="85725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1759" y="685800"/>
            <a:ext cx="2460731" cy="3429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42109" y="2082800"/>
            <a:ext cx="4516041" cy="15367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17/10/2022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3540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14350" y="400050"/>
            <a:ext cx="8114109" cy="234315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685801" y="2882900"/>
            <a:ext cx="6228158" cy="3429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2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47724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anchor="ctr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086100"/>
            <a:ext cx="6401991" cy="14097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92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59" y="514350"/>
            <a:ext cx="6858001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84659" y="2571750"/>
            <a:ext cx="6400800" cy="28575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60" y="3225801"/>
            <a:ext cx="6400800" cy="1263649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13347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59" y="2571750"/>
            <a:ext cx="6400800" cy="1273050"/>
          </a:xfrm>
        </p:spPr>
        <p:txBody>
          <a:bodyPr anchor="b">
            <a:normAutofit/>
          </a:bodyPr>
          <a:lstStyle>
            <a:lvl1pPr algn="l">
              <a:defRPr sz="2400" b="0" cap="all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8" y="3849736"/>
            <a:ext cx="6401993" cy="6453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23010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060" y="514350"/>
            <a:ext cx="6858000" cy="2057400"/>
          </a:xfrm>
        </p:spPr>
        <p:txBody>
          <a:bodyPr anchor="ctr">
            <a:normAutofit/>
          </a:bodyPr>
          <a:lstStyle>
            <a:lvl1pPr algn="l">
              <a:defRPr sz="2400" b="0" cap="all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0"/>
            <a:ext cx="6400801" cy="7874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733800"/>
            <a:ext cx="6400801" cy="762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8859" y="6091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714059" y="2076451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3097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3160" y="514350"/>
            <a:ext cx="7543800" cy="20574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3159" y="2946401"/>
            <a:ext cx="6400800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3575049"/>
            <a:ext cx="6400801" cy="9207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bg2">
                    <a:lumMod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345712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714844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3909" y="514350"/>
            <a:ext cx="1543050" cy="34290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514350"/>
            <a:ext cx="5867400" cy="398145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03266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905227" y="2222500"/>
            <a:ext cx="2236394" cy="2406650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3159" y="3365499"/>
            <a:ext cx="6400800" cy="11303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3159" y="514351"/>
            <a:ext cx="6400800" cy="27114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8309" y="4629150"/>
            <a:ext cx="12001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3159" y="4629150"/>
            <a:ext cx="5657850" cy="273844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75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4183857"/>
            <a:ext cx="856684" cy="50244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 dirty="0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90865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  <p:sldLayoutId id="2147483827" r:id="rId12"/>
    <p:sldLayoutId id="2147483828" r:id="rId13"/>
    <p:sldLayoutId id="2147483829" r:id="rId14"/>
    <p:sldLayoutId id="2147483830" r:id="rId15"/>
    <p:sldLayoutId id="2147483831" r:id="rId16"/>
    <p:sldLayoutId id="2147483832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5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3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2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05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13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19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3" Type="http://schemas.openxmlformats.org/officeDocument/2006/relationships/audio" Target="../media/audio2.wav"/><Relationship Id="rId7" Type="http://schemas.openxmlformats.org/officeDocument/2006/relationships/image" Target="../media/image2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toninhovendraminislides/" TargetMode="External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.gif"/><Relationship Id="rId9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8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0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4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11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1971458" y="208735"/>
            <a:ext cx="703093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pt-BR" sz="2000" dirty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Portugal é um país de poetas </a:t>
            </a:r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que tiveram </a:t>
            </a:r>
            <a:r>
              <a:rPr lang="pt-BR" sz="2000" dirty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os seus poemas transformados em fados </a:t>
            </a:r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e </a:t>
            </a:r>
            <a:r>
              <a:rPr lang="pt-BR" sz="2000" dirty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se tornaram imortais</a:t>
            </a:r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. </a:t>
            </a:r>
          </a:p>
          <a:p>
            <a:pPr algn="ctr" fontAlgn="base"/>
            <a:endParaRPr lang="pt-BR" sz="2000" dirty="0" smtClean="0">
              <a:solidFill>
                <a:srgbClr val="213459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pPr algn="ctr" fontAlgn="base"/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Com a certeza dessas palavras, veio a mente, o nome de um contemporâneo que, certamente, desfilará com seus versos no rol da fama. Trata-se do poeta </a:t>
            </a:r>
            <a:r>
              <a:rPr lang="pt-BR" sz="4000" dirty="0" smtClean="0">
                <a:solidFill>
                  <a:srgbClr val="C00000"/>
                </a:solidFill>
                <a:latin typeface="Freestyle Script" panose="030804020302050B0404" pitchFamily="66" charset="0"/>
                <a:ea typeface="MS PGothic" panose="020B0600070205080204" pitchFamily="34" charset="-128"/>
              </a:rPr>
              <a:t>Jorge Humberto, </a:t>
            </a:r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tendo nessa oportunidade, como tema, o</a:t>
            </a:r>
          </a:p>
          <a:p>
            <a:pPr algn="ctr" fontAlgn="base"/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     </a:t>
            </a:r>
            <a:r>
              <a:rPr lang="pt-BR" sz="20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PGothic" panose="020B0600070205080204" pitchFamily="34" charset="-128"/>
                <a:ea typeface="MS PGothic" panose="020B0600070205080204" pitchFamily="34" charset="-128"/>
              </a:rPr>
              <a:t>FADO     </a:t>
            </a:r>
            <a:r>
              <a:rPr lang="pt-BR" sz="20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S PGothic" panose="020B0600070205080204" pitchFamily="34" charset="-128"/>
                <a:ea typeface="MS PGothic" panose="020B0600070205080204" pitchFamily="34" charset="-128"/>
              </a:rPr>
              <a:t> </a:t>
            </a:r>
            <a:r>
              <a:rPr lang="pt-BR" altLang="pt-BR" sz="2000" b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QUEM </a:t>
            </a:r>
            <a:r>
              <a:rPr lang="pt-BR" altLang="pt-BR" sz="2000" b="1" spc="30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 </a:t>
            </a:r>
            <a:r>
              <a:rPr lang="pt-BR" altLang="pt-BR" sz="2000" b="1" spc="30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ESCUTAR</a:t>
            </a:r>
            <a:endParaRPr lang="pt-BR" sz="2000" dirty="0">
              <a:solidFill>
                <a:srgbClr val="213459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pPr algn="ctr" fontAlgn="base"/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Se </a:t>
            </a:r>
            <a:r>
              <a:rPr lang="pt-BR" sz="2000" dirty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poesia é música em palavras, o fado </a:t>
            </a:r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expressa </a:t>
            </a:r>
            <a:r>
              <a:rPr lang="pt-BR" sz="2000" dirty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de forma poética o espírito de uma nação sofrida, de gente sempre de partida para o mar ou para outro país a deixar as suas gentes para trás. A saudade, o mar e tudo o que os envolve são dois elementos fundamentais na construção poética do fado</a:t>
            </a:r>
            <a:r>
              <a:rPr lang="pt-BR" sz="2000" dirty="0" smtClean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.</a:t>
            </a:r>
            <a:r>
              <a:rPr lang="pt-BR" sz="2000" dirty="0">
                <a:solidFill>
                  <a:srgbClr val="213459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 </a:t>
            </a:r>
            <a:endParaRPr lang="pt-BR" sz="2000" dirty="0" smtClean="0">
              <a:solidFill>
                <a:srgbClr val="213459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pPr algn="ctr" fontAlgn="base"/>
            <a:r>
              <a:rPr lang="pt-BR" sz="2400" b="0" i="0" dirty="0" smtClean="0">
                <a:solidFill>
                  <a:schemeClr val="accent2">
                    <a:lumMod val="75000"/>
                  </a:schemeClr>
                </a:solidFill>
                <a:effectLst/>
                <a:latin typeface="Broadway" panose="04040905080B02020502" pitchFamily="82" charset="0"/>
                <a:ea typeface="MS PGothic" panose="020B0600070205080204" pitchFamily="34" charset="-128"/>
              </a:rPr>
              <a:t>Toninho Vendramini</a:t>
            </a:r>
            <a:endParaRPr lang="pt-BR" sz="2400" b="0" i="0" dirty="0">
              <a:solidFill>
                <a:schemeClr val="accent2">
                  <a:lumMod val="75000"/>
                </a:schemeClr>
              </a:solidFill>
              <a:effectLst/>
              <a:latin typeface="Broadway" panose="04040905080B02020502" pitchFamily="82" charset="0"/>
              <a:ea typeface="MS PGothic" panose="020B0600070205080204" pitchFamily="34" charset="-128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1" y="108249"/>
            <a:ext cx="2247900" cy="290707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28" y="2594004"/>
            <a:ext cx="2389515" cy="244754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64965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45000">
        <p:fade/>
        <p:sndAc>
          <p:stSnd loop="1">
            <p:snd r:embed="rId2" name="guit.lisboa_portugal.sc.wav"/>
          </p:stSnd>
        </p:sndAc>
      </p:transition>
    </mc:Choice>
    <mc:Fallback>
      <p:transition spd="slow" advClick="0" advTm="45000">
        <p:fade/>
        <p:sndAc>
          <p:stSnd loop="1">
            <p:snd r:embed="rId2" name="guit.lisboa_portugal.s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7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25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25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250"/>
                            </p:stCondLst>
                            <p:childTnLst>
                              <p:par>
                                <p:cTn id="3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4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500"/>
                            </p:stCondLst>
                            <p:childTnLst>
                              <p:par>
                                <p:cTn id="4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4" dur="4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64000">
              <a:schemeClr val="accent5">
                <a:lumMod val="60000"/>
                <a:lumOff val="40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aixaDeTexto 20"/>
          <p:cNvSpPr txBox="1"/>
          <p:nvPr/>
        </p:nvSpPr>
        <p:spPr>
          <a:xfrm>
            <a:off x="4827567" y="109831"/>
            <a:ext cx="424975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spc="6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Forte" panose="03060902040502070203" pitchFamily="66" charset="0"/>
              </a:rPr>
              <a:t>JORGE  HUMBERTO</a:t>
            </a:r>
          </a:p>
          <a:p>
            <a:pPr algn="ctr"/>
            <a:r>
              <a:rPr lang="pt-BR" sz="3200" i="1" spc="300" dirty="0" smtClean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C00000"/>
                </a:solidFill>
                <a:latin typeface="Forte" panose="03060902040502070203" pitchFamily="66" charset="0"/>
              </a:rPr>
              <a:t>Quem te Escutar</a:t>
            </a:r>
            <a:endParaRPr lang="pt-BR" sz="3200" i="1" spc="30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C00000"/>
              </a:solidFill>
              <a:latin typeface="Forte" panose="03060902040502070203" pitchFamily="66" charset="0"/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5140867" y="810611"/>
            <a:ext cx="24043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  <a:t/>
            </a:r>
            <a:br>
              <a:rPr lang="pt-BR" sz="800" dirty="0">
                <a:solidFill>
                  <a:srgbClr val="222222"/>
                </a:solidFill>
                <a:latin typeface="Calibri" panose="020F0502020204030204" pitchFamily="34" charset="0"/>
              </a:rPr>
            </a:br>
            <a:r>
              <a:rPr lang="pt-BR" sz="105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“</a:t>
            </a:r>
            <a:r>
              <a:rPr lang="pt-BR" sz="16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Por sua decisão, o texto está escrito de acordo com a antiga ortografia</a:t>
            </a:r>
            <a:r>
              <a:rPr lang="pt-BR" sz="1400" b="1" spc="50" dirty="0">
                <a:ln w="9525" cmpd="sng">
                  <a:solidFill>
                    <a:schemeClr val="accent1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Eras Bold ITC" panose="020B0907030504020204" pitchFamily="34" charset="0"/>
              </a:rPr>
              <a:t>”</a:t>
            </a:r>
            <a:endParaRPr lang="pt-BR" sz="1200" b="1" spc="50" dirty="0">
              <a:ln w="9525" cmpd="sng">
                <a:solidFill>
                  <a:schemeClr val="accent1"/>
                </a:solidFill>
                <a:prstDash val="solid"/>
              </a:ln>
              <a:effectLst>
                <a:glow rad="38100">
                  <a:schemeClr val="accent1">
                    <a:alpha val="40000"/>
                  </a:schemeClr>
                </a:glow>
              </a:effectLst>
              <a:latin typeface="Eras Bold ITC" panose="020B0907030504020204" pitchFamily="34" charset="0"/>
            </a:endParaRPr>
          </a:p>
        </p:txBody>
      </p:sp>
      <p:grpSp>
        <p:nvGrpSpPr>
          <p:cNvPr id="2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40000"/>
              <a:lumOff val="60000"/>
            </a:schemeClr>
          </a:solidFill>
        </p:grpSpPr>
        <p:grpSp>
          <p:nvGrpSpPr>
            <p:cNvPr id="2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3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3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2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2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2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6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4" name="Retângulo 3"/>
          <p:cNvSpPr/>
          <p:nvPr/>
        </p:nvSpPr>
        <p:spPr>
          <a:xfrm>
            <a:off x="4644008" y="2050180"/>
            <a:ext cx="404955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Canto o fado com a alma toda na mão;</a:t>
            </a:r>
            <a:b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 transcendo pela entrega;</a:t>
            </a:r>
            <a:b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faz vibrar este meu coração -</a:t>
            </a:r>
            <a:b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soma exposta pela refrega</a:t>
            </a:r>
            <a:r>
              <a:rPr lang="pt-BR" altLang="pt-BR" sz="2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80301" y="1389152"/>
            <a:ext cx="304342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Droid Sans"/>
              </a:rPr>
              <a:t>Trata-se de um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Droid Sans"/>
              </a:rPr>
              <a:t>género musical português único, dotado de uma personalidade melódica singular e um som extremamente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Droid Sans"/>
              </a:rPr>
              <a:t>específico.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366091" y="147521"/>
            <a:ext cx="27862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i="1" dirty="0">
                <a:solidFill>
                  <a:srgbClr val="FFFF00"/>
                </a:solidFill>
                <a:latin typeface="calibri" panose="020F0502020204030204" pitchFamily="34" charset="0"/>
              </a:rPr>
              <a:t>Antes de tudo: o que é o fado</a:t>
            </a:r>
            <a:r>
              <a:rPr lang="pt-BR" b="1" i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?</a:t>
            </a:r>
          </a:p>
          <a:p>
            <a:pPr algn="ctr"/>
            <a:r>
              <a:rPr lang="pt-BR" b="1" i="1" dirty="0" smtClean="0">
                <a:solidFill>
                  <a:srgbClr val="FFFF00"/>
                </a:solidFill>
                <a:latin typeface="calibri" panose="020F0502020204030204" pitchFamily="34" charset="0"/>
              </a:rPr>
              <a:t>Pelo Formatador </a:t>
            </a:r>
          </a:p>
          <a:p>
            <a:pPr algn="ctr"/>
            <a:r>
              <a:rPr lang="pt-BR" b="1" i="1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</a:rPr>
              <a:t>Toninho Vendramini</a:t>
            </a:r>
            <a:endParaRPr lang="pt-BR" b="1" i="1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pic>
        <p:nvPicPr>
          <p:cNvPr id="34" name="Imagem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308">
            <a:off x="7599186" y="946690"/>
            <a:ext cx="1219970" cy="1191653"/>
          </a:xfrm>
          <a:prstGeom prst="ellipse">
            <a:avLst/>
          </a:prstGeom>
          <a:ln w="1905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5" name="Picture 2" descr="Restaurante Clube de Fad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602050"/>
            <a:ext cx="2750210" cy="32629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9205" y="156126"/>
            <a:ext cx="2516781" cy="249814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4827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45000">
        <p:fade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2" dur="4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3500"/>
                            </p:stCondLst>
                            <p:childTnLst>
                              <p:par>
                                <p:cTn id="4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5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1500"/>
                            </p:stCondLst>
                            <p:childTnLst>
                              <p:par>
                                <p:cTn id="5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200" decel="100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2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10000">
              <a:schemeClr val="accent4">
                <a:lumMod val="40000"/>
                <a:lumOff val="60000"/>
              </a:schemeClr>
            </a:gs>
            <a:gs pos="100000">
              <a:schemeClr val="bg2">
                <a:lumMod val="40000"/>
                <a:lumOff val="6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3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Retângulo 19"/>
          <p:cNvSpPr/>
          <p:nvPr/>
        </p:nvSpPr>
        <p:spPr>
          <a:xfrm>
            <a:off x="5315822" y="2534545"/>
            <a:ext cx="3502546" cy="2246769"/>
          </a:xfrm>
          <a:prstGeom prst="rect">
            <a:avLst/>
          </a:prstGeom>
        </p:spPr>
        <p:txBody>
          <a:bodyPr wrap="square">
            <a:prstTxWarp prst="textCanDown">
              <a:avLst/>
            </a:prstTxWarp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Neste cantar todo eu sou emoção</a:t>
            </a:r>
            <a:b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saudade e terna harmonia,</a:t>
            </a:r>
            <a:b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pela luz de um castiço lampião</a:t>
            </a:r>
            <a:b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leva adiante real melodia</a:t>
            </a:r>
            <a:r>
              <a:rPr lang="pt-BR" altLang="pt-BR" sz="2000" b="1" dirty="0" smtClean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2000" b="1" dirty="0">
                <a:ln/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000" b="1" dirty="0">
              <a:ln/>
              <a:solidFill>
                <a:schemeClr val="accent4"/>
              </a:solidFill>
            </a:endParaRPr>
          </a:p>
        </p:txBody>
      </p:sp>
      <p:sp>
        <p:nvSpPr>
          <p:cNvPr id="21" name="Retângulo 20"/>
          <p:cNvSpPr/>
          <p:nvPr/>
        </p:nvSpPr>
        <p:spPr>
          <a:xfrm>
            <a:off x="325633" y="771550"/>
            <a:ext cx="3013021" cy="3970318"/>
          </a:xfrm>
          <a:prstGeom prst="rect">
            <a:avLst/>
          </a:prstGeom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rgbClr val="333333"/>
                </a:solidFill>
                <a:latin typeface="Droid Sans"/>
              </a:rPr>
              <a:t> </a:t>
            </a:r>
            <a:r>
              <a:rPr lang="pt-BR" sz="2800" dirty="0" smtClean="0">
                <a:solidFill>
                  <a:srgbClr val="333333"/>
                </a:solidFill>
                <a:latin typeface="Freestyle Script" panose="030804020302050B0404" pitchFamily="66" charset="0"/>
              </a:rPr>
              <a:t>Graças </a:t>
            </a:r>
            <a:r>
              <a:rPr lang="pt-BR" sz="2800" dirty="0">
                <a:solidFill>
                  <a:srgbClr val="333333"/>
                </a:solidFill>
                <a:latin typeface="Freestyle Script" panose="030804020302050B0404" pitchFamily="66" charset="0"/>
              </a:rPr>
              <a:t>ao auxílio das </a:t>
            </a:r>
            <a:r>
              <a:rPr lang="pt-BR" sz="2800" dirty="0" smtClean="0">
                <a:solidFill>
                  <a:srgbClr val="333333"/>
                </a:solidFill>
                <a:latin typeface="Freestyle Script" panose="030804020302050B0404" pitchFamily="66" charset="0"/>
              </a:rPr>
              <a:t>guitarras portuguesas bem </a:t>
            </a:r>
            <a:r>
              <a:rPr lang="pt-BR" sz="2800" dirty="0">
                <a:solidFill>
                  <a:srgbClr val="333333"/>
                </a:solidFill>
                <a:latin typeface="Freestyle Script" panose="030804020302050B0404" pitchFamily="66" charset="0"/>
              </a:rPr>
              <a:t>como à destreza musical dos fadistas. </a:t>
            </a:r>
            <a:endParaRPr lang="pt-BR" sz="2800" dirty="0" smtClean="0">
              <a:solidFill>
                <a:srgbClr val="333333"/>
              </a:solidFill>
              <a:latin typeface="Freestyle Script" panose="030804020302050B0404" pitchFamily="66" charset="0"/>
            </a:endParaRPr>
          </a:p>
          <a:p>
            <a:pPr algn="ctr"/>
            <a:endParaRPr lang="pt-BR" sz="2800" dirty="0" smtClean="0">
              <a:solidFill>
                <a:srgbClr val="333333"/>
              </a:solidFill>
              <a:latin typeface="Freestyle Script" panose="030804020302050B0404" pitchFamily="66" charset="0"/>
            </a:endParaRPr>
          </a:p>
          <a:p>
            <a:pPr algn="ctr"/>
            <a:endParaRPr lang="pt-BR" sz="2800" dirty="0" smtClean="0">
              <a:solidFill>
                <a:srgbClr val="333333"/>
              </a:solidFill>
              <a:latin typeface="Freestyle Script" panose="030804020302050B0404" pitchFamily="66" charset="0"/>
            </a:endParaRPr>
          </a:p>
          <a:p>
            <a:pPr algn="ctr"/>
            <a:endParaRPr lang="pt-BR" sz="2800" dirty="0">
              <a:solidFill>
                <a:srgbClr val="333333"/>
              </a:solidFill>
              <a:latin typeface="Freestyle Script" panose="030804020302050B0404" pitchFamily="66" charset="0"/>
            </a:endParaRPr>
          </a:p>
          <a:p>
            <a:pPr algn="ctr"/>
            <a:r>
              <a:rPr lang="pt-BR" sz="2800" dirty="0" smtClean="0">
                <a:solidFill>
                  <a:srgbClr val="333333"/>
                </a:solidFill>
                <a:latin typeface="Freestyle Script" panose="030804020302050B0404" pitchFamily="66" charset="0"/>
              </a:rPr>
              <a:t>O Fado supera </a:t>
            </a:r>
            <a:r>
              <a:rPr lang="pt-BR" sz="2800" dirty="0">
                <a:solidFill>
                  <a:srgbClr val="333333"/>
                </a:solidFill>
                <a:latin typeface="Freestyle Script" panose="030804020302050B0404" pitchFamily="66" charset="0"/>
              </a:rPr>
              <a:t>qualquer tipo de barreira linguística que possa existir devido à sua pura emoção.</a:t>
            </a:r>
            <a:endParaRPr lang="pt-BR" sz="2800" dirty="0">
              <a:latin typeface="Freestyle Script" panose="030804020302050B0404" pitchFamily="66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308">
            <a:off x="6938518" y="257808"/>
            <a:ext cx="1629518" cy="1591695"/>
          </a:xfrm>
          <a:prstGeom prst="ellipse">
            <a:avLst/>
          </a:prstGeom>
          <a:ln w="1905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755576" y="267968"/>
            <a:ext cx="23630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>
                <a:solidFill>
                  <a:srgbClr val="FF0000"/>
                </a:solidFill>
                <a:latin typeface="Arial Black" panose="020B0A04020102020204" pitchFamily="34" charset="0"/>
              </a:rPr>
              <a:t>FORMATADOR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6495904" y="1815007"/>
            <a:ext cx="2291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>
                <a:solidFill>
                  <a:srgbClr val="FF0000"/>
                </a:solidFill>
                <a:latin typeface="Bauhaus 93" panose="04030905020B02020C02" pitchFamily="82" charset="0"/>
              </a:rPr>
              <a:t>Jorge Humberto</a:t>
            </a:r>
            <a:endParaRPr lang="pt-BR" sz="2400" dirty="0">
              <a:solidFill>
                <a:srgbClr val="FF0000"/>
              </a:solidFill>
              <a:latin typeface="Bauhaus 93" panose="04030905020B02020C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338" y="2413810"/>
            <a:ext cx="2118882" cy="274961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51" y="1675358"/>
            <a:ext cx="4243458" cy="200570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4374" y="128342"/>
            <a:ext cx="2256418" cy="2174632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2576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42000">
        <p:fade/>
      </p:transition>
    </mc:Choice>
    <mc:Fallback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6000"/>
                            </p:stCondLst>
                            <p:childTnLst>
                              <p:par>
                                <p:cTn id="4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5">
                <a:lumMod val="40000"/>
                <a:lumOff val="60000"/>
                <a:alpha val="42000"/>
              </a:schemeClr>
            </a:gs>
            <a:gs pos="100000">
              <a:schemeClr val="tx2">
                <a:lumMod val="75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0" name="Retângulo 19"/>
          <p:cNvSpPr/>
          <p:nvPr/>
        </p:nvSpPr>
        <p:spPr>
          <a:xfrm>
            <a:off x="6196078" y="2213851"/>
            <a:ext cx="2411527" cy="2862322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alt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Nas mesas o vinho bem refinado</a:t>
            </a:r>
            <a:br>
              <a:rPr lang="pt-BR" alt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andando de boca em boca</a:t>
            </a:r>
            <a:br>
              <a:rPr lang="pt-BR" alt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eis que traz à tona o fascínio do fado</a:t>
            </a:r>
            <a:br>
              <a:rPr lang="pt-BR" alt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se cantado com voz rouca</a:t>
            </a:r>
            <a:r>
              <a:rPr lang="pt-BR" altLang="pt-BR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23" name="Retângulo 22"/>
          <p:cNvSpPr/>
          <p:nvPr/>
        </p:nvSpPr>
        <p:spPr>
          <a:xfrm>
            <a:off x="476818" y="835154"/>
            <a:ext cx="2727030" cy="4154984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Nas letras, os temas mais comuns são sobre saudade e melancolia. </a:t>
            </a:r>
            <a:endParaRPr lang="pt-BR" sz="2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</a:endParaRP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Com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alibri" panose="020F0502020204030204" pitchFamily="34" charset="0"/>
              </a:rPr>
              <a:t>o tempo, o fado foi se expandindo até se tornar uma verdadeira tradição.</a:t>
            </a:r>
          </a:p>
        </p:txBody>
      </p:sp>
      <p:pic>
        <p:nvPicPr>
          <p:cNvPr id="24" name="Imagem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308">
            <a:off x="6804807" y="212412"/>
            <a:ext cx="1656943" cy="1618484"/>
          </a:xfrm>
          <a:prstGeom prst="ellipse">
            <a:avLst/>
          </a:prstGeom>
          <a:ln w="1905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Retângulo 1"/>
          <p:cNvSpPr/>
          <p:nvPr/>
        </p:nvSpPr>
        <p:spPr>
          <a:xfrm>
            <a:off x="755576" y="330210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</a:rPr>
              <a:t>FORMATADOR</a:t>
            </a:r>
          </a:p>
        </p:txBody>
      </p:sp>
      <p:sp>
        <p:nvSpPr>
          <p:cNvPr id="3" name="Retângulo 2"/>
          <p:cNvSpPr/>
          <p:nvPr/>
        </p:nvSpPr>
        <p:spPr>
          <a:xfrm>
            <a:off x="6486017" y="1817228"/>
            <a:ext cx="2005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rgbClr val="FF0000"/>
                </a:solidFill>
              </a:rPr>
              <a:t>Jorge Humberto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208" y="1898500"/>
            <a:ext cx="2247900" cy="25908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8319"/>
            <a:ext cx="3340091" cy="162181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302" y="3162488"/>
            <a:ext cx="3202298" cy="167320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141" y="1658287"/>
            <a:ext cx="2585000" cy="1809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12021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25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4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4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">
              <a:srgbClr val="92D050"/>
            </a:gs>
            <a:gs pos="96000">
              <a:schemeClr val="accent4">
                <a:lumMod val="20000"/>
                <a:lumOff val="8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accent4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5482098" y="1755640"/>
            <a:ext cx="3336029" cy="3098091"/>
          </a:xfrm>
          <a:prstGeom prst="rect">
            <a:avLst/>
          </a:prstGeom>
        </p:spPr>
        <p:txBody>
          <a:bodyPr wrap="square">
            <a:prstTxWarp prst="textCanDown">
              <a:avLst>
                <a:gd name="adj" fmla="val 7169"/>
              </a:avLst>
            </a:prstTxWarp>
            <a:spAutoFit/>
          </a:bodyPr>
          <a:lstStyle/>
          <a:p>
            <a:pPr algn="ctr"/>
            <a: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preto me visto a preceito</a:t>
            </a:r>
            <a:b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para nele me enlear;</a:t>
            </a:r>
            <a:b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pois todo eu sou o mui fatal trejeito</a:t>
            </a:r>
            <a:b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que à pele traz arrepiar</a:t>
            </a:r>
            <a:r>
              <a:rPr lang="pt-BR" alt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308">
            <a:off x="6706170" y="170668"/>
            <a:ext cx="1303788" cy="1273525"/>
          </a:xfrm>
          <a:prstGeom prst="ellipse">
            <a:avLst/>
          </a:prstGeom>
          <a:ln w="1905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99868" y="510845"/>
            <a:ext cx="2922506" cy="4462760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Dos Estabelecimentos mais modestos às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maiores casas de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fado,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todas as fadistas utilizam o xale, na maioria negro, em seu figurino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.</a:t>
            </a: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</a:t>
            </a: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jovens fadistas assim o fazem, elas reinventam o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xale,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seja em apresentações informais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ou nas clássicas casas, o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xale é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recriado,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juntamente com o vestido longo. </a:t>
            </a:r>
            <a:endParaRPr lang="pt-BR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endParaRPr lang="pt-BR" sz="14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370" y="141513"/>
            <a:ext cx="2455996" cy="220856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8717" y="2211710"/>
            <a:ext cx="2799645" cy="259403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1" name="CaixaDeTexto 20"/>
          <p:cNvSpPr txBox="1"/>
          <p:nvPr/>
        </p:nvSpPr>
        <p:spPr>
          <a:xfrm>
            <a:off x="248850" y="141513"/>
            <a:ext cx="23423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dirty="0" smtClean="0">
                <a:solidFill>
                  <a:srgbClr val="FF0000"/>
                </a:solidFill>
                <a:latin typeface="Bradley Hand ITC" panose="03070402050302030203" pitchFamily="66" charset="0"/>
              </a:rPr>
              <a:t>FORMATADOR</a:t>
            </a:r>
            <a:endParaRPr lang="pt-BR" sz="2400" dirty="0">
              <a:solidFill>
                <a:srgbClr val="FF0000"/>
              </a:solidFill>
              <a:latin typeface="Bradley Hand ITC" panose="03070402050302030203" pitchFamily="66" charset="0"/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6093826" y="1461069"/>
            <a:ext cx="29168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>
                <a:solidFill>
                  <a:srgbClr val="FF0000"/>
                </a:solidFill>
                <a:latin typeface="Arial Black" panose="020B0A04020102020204" pitchFamily="34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561200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47000">
        <p:fade/>
      </p:transition>
    </mc:Choice>
    <mc:Fallback>
      <p:transition spd="slow" advClick="0" advTm="4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5499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500"/>
                            </p:stCondLst>
                            <p:childTnLst>
                              <p:par>
                                <p:cTn id="4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5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750"/>
                            </p:stCondLst>
                            <p:childTnLst>
                              <p:par>
                                <p:cTn id="4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0"/>
                            </p:stCondLst>
                            <p:childTnLst>
                              <p:par>
                                <p:cTn id="5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3" dur="4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  <a:grpFill/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28575" cap="rnd">
                <a:solidFill>
                  <a:schemeClr val="tx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2" name="Retângulo 1"/>
          <p:cNvSpPr/>
          <p:nvPr/>
        </p:nvSpPr>
        <p:spPr>
          <a:xfrm>
            <a:off x="5150046" y="2067694"/>
            <a:ext cx="3228329" cy="3231654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alt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de olhos fechados e à comunhão</a:t>
            </a:r>
            <a:br>
              <a:rPr lang="pt-BR" alt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deixo-me abandonar,</a:t>
            </a:r>
            <a:br>
              <a:rPr lang="pt-BR" alt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 esta sempre eterna sedução</a:t>
            </a:r>
            <a:br>
              <a:rPr lang="pt-BR" alt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 é o fado a se cantar</a:t>
            </a:r>
            <a:br>
              <a:rPr lang="pt-BR" alt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alt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pt-BR" alt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27751" y="725395"/>
            <a:ext cx="3444351" cy="4046548"/>
          </a:xfrm>
          <a:prstGeom prst="rect">
            <a:avLst/>
          </a:prstGeom>
        </p:spPr>
        <p:txBody>
          <a:bodyPr wrap="square">
            <a:prstTxWarp prst="textDeflateInflate">
              <a:avLst/>
            </a:prstTxWarp>
            <a:spAutoFit/>
          </a:bodyPr>
          <a:lstStyle/>
          <a:p>
            <a:pPr algn="ctr"/>
            <a:r>
              <a:rPr lang="pt-BR" sz="2000" b="1" dirty="0">
                <a:solidFill>
                  <a:srgbClr val="FFFF00"/>
                </a:solidFill>
                <a:latin typeface="Open Sans"/>
              </a:rPr>
              <a:t>A única certeza que existe em relação às origens do fado é que </a:t>
            </a:r>
            <a:r>
              <a:rPr lang="pt-BR" sz="2000" b="1" dirty="0" smtClean="0">
                <a:solidFill>
                  <a:srgbClr val="FFFF00"/>
                </a:solidFill>
                <a:latin typeface="Open Sans"/>
              </a:rPr>
              <a:t>nasceu </a:t>
            </a:r>
            <a:r>
              <a:rPr lang="pt-BR" sz="2000" b="1" dirty="0">
                <a:solidFill>
                  <a:srgbClr val="FFFF00"/>
                </a:solidFill>
                <a:latin typeface="Open Sans"/>
              </a:rPr>
              <a:t>fruto de um caldo de cultura que mistura mouros com gente do mar. </a:t>
            </a:r>
            <a:endParaRPr lang="pt-BR" sz="2000" b="1" dirty="0" smtClean="0">
              <a:solidFill>
                <a:srgbClr val="FFFF00"/>
              </a:solidFill>
              <a:latin typeface="Open Sans"/>
            </a:endParaRPr>
          </a:p>
          <a:p>
            <a:pPr algn="ctr"/>
            <a:r>
              <a:rPr lang="pt-BR" sz="2000" b="1" dirty="0" smtClean="0">
                <a:solidFill>
                  <a:srgbClr val="FFFF00"/>
                </a:solidFill>
                <a:latin typeface="Open Sans"/>
              </a:rPr>
              <a:t>Daí </a:t>
            </a:r>
            <a:r>
              <a:rPr lang="pt-BR" sz="2000" b="1" dirty="0">
                <a:solidFill>
                  <a:srgbClr val="FFFF00"/>
                </a:solidFill>
                <a:latin typeface="Open Sans"/>
              </a:rPr>
              <a:t>o namoro pegado com os seus bairros centenários e as suas vielas </a:t>
            </a:r>
            <a:r>
              <a:rPr lang="pt-BR" sz="2000" b="1" dirty="0" smtClean="0">
                <a:solidFill>
                  <a:srgbClr val="FFFF00"/>
                </a:solidFill>
                <a:latin typeface="Open Sans"/>
              </a:rPr>
              <a:t>a </a:t>
            </a:r>
            <a:r>
              <a:rPr lang="pt-BR" sz="2000" b="1" dirty="0">
                <a:solidFill>
                  <a:srgbClr val="FFFF00"/>
                </a:solidFill>
                <a:latin typeface="Open Sans"/>
              </a:rPr>
              <a:t>descer pelas encostas até ao cais.</a:t>
            </a:r>
            <a:endParaRPr lang="pt-BR" sz="2000" b="1" dirty="0">
              <a:solidFill>
                <a:srgbClr val="FFFF00"/>
              </a:solidFill>
            </a:endParaRPr>
          </a:p>
        </p:txBody>
      </p:sp>
      <p:pic>
        <p:nvPicPr>
          <p:cNvPr id="18" name="Imagem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6308">
            <a:off x="6523983" y="258267"/>
            <a:ext cx="1338125" cy="1307066"/>
          </a:xfrm>
          <a:prstGeom prst="ellipse">
            <a:avLst/>
          </a:prstGeom>
          <a:ln w="1905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Retângulo 3"/>
          <p:cNvSpPr/>
          <p:nvPr/>
        </p:nvSpPr>
        <p:spPr>
          <a:xfrm>
            <a:off x="914132" y="254335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FORMATADOR</a:t>
            </a:r>
          </a:p>
        </p:txBody>
      </p:sp>
      <p:sp>
        <p:nvSpPr>
          <p:cNvPr id="19" name="Retângulo 18"/>
          <p:cNvSpPr/>
          <p:nvPr/>
        </p:nvSpPr>
        <p:spPr>
          <a:xfrm>
            <a:off x="5934267" y="1517040"/>
            <a:ext cx="21675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000" dirty="0">
                <a:solidFill>
                  <a:srgbClr val="002060"/>
                </a:solidFill>
                <a:latin typeface="Comic Sans MS" panose="030F0702030302020204" pitchFamily="66" charset="0"/>
              </a:rPr>
              <a:t>Jorge Humberto</a:t>
            </a: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3046" y="2748669"/>
            <a:ext cx="1817604" cy="135621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021" y="270583"/>
            <a:ext cx="2471865" cy="244126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171" y="2324255"/>
            <a:ext cx="1935000" cy="2902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46" y="1601549"/>
            <a:ext cx="3623572" cy="150835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95582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Click="0" advTm="40000">
        <p:fade/>
      </p:transition>
    </mc:Choice>
    <mc:Fallback>
      <p:transition spd="slow" advClick="0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100000">
              <a:schemeClr val="accent1">
                <a:lumMod val="20000"/>
                <a:lumOff val="80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tx2">
                    <a:lumMod val="75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</p:spPr>
          </p:pic>
        </p:grpSp>
      </p:grpSp>
      <p:sp>
        <p:nvSpPr>
          <p:cNvPr id="3" name="Retângulo 2"/>
          <p:cNvSpPr/>
          <p:nvPr/>
        </p:nvSpPr>
        <p:spPr>
          <a:xfrm>
            <a:off x="347414" y="264722"/>
            <a:ext cx="3384955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/ ROTEIRO APRESENTAÇÃO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&amp;  Sons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</a:t>
            </a: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3600" b="1" i="1" u="sng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u="sng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endParaRPr lang="pt-BR" sz="3200" b="1" i="1" u="sng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Guitarras Portuguesas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endParaRPr lang="pt-BR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400" b="1" i="1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 Fadista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3200" b="1" i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anose="02000500030200090000" pitchFamily="2" charset="0"/>
                <a:cs typeface="MV Boli" panose="02000500030200090000" pitchFamily="2" charset="0"/>
              </a:rPr>
              <a:t>Ana Moura</a:t>
            </a:r>
            <a:endParaRPr lang="pt-BR" sz="3200" b="1" i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3426095" y="3896166"/>
            <a:ext cx="5388142" cy="97858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accent5">
                <a:lumMod val="75000"/>
              </a:schemeClr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 sz="1050" dirty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</a:t>
            </a:r>
            <a:r>
              <a:rPr lang="pt-BR" sz="1200" u="sng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://vendraminiletras.blogspot.com</a:t>
            </a:r>
            <a:r>
              <a:rPr lang="pt-BR" sz="1200" u="sng" dirty="0">
                <a:solidFill>
                  <a:srgbClr val="FF0000"/>
                </a:solidFill>
                <a:latin typeface="Britannic Bold" panose="020B090306070302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/</a:t>
            </a:r>
            <a:endParaRPr lang="pt-BR" sz="1200" u="sng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FF0000"/>
                </a:solidFill>
                <a:latin typeface="Britannic Bold" panose="020B090306070302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www.sergrasan.com/toninhovendraminislides/</a:t>
            </a:r>
            <a:endParaRPr lang="pt-BR" sz="1200" dirty="0">
              <a:solidFill>
                <a:srgbClr val="FF000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Antonio Giuseppe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Gasparotto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Vendramini </a:t>
            </a:r>
            <a:r>
              <a:rPr lang="pt-BR" sz="1200" dirty="0" err="1">
                <a:solidFill>
                  <a:srgbClr val="7030A0"/>
                </a:solidFill>
                <a:latin typeface="Britannic Bold" panose="020B0903060703020204" pitchFamily="34" charset="0"/>
              </a:rPr>
              <a:t>Secondo</a:t>
            </a:r>
            <a:r>
              <a:rPr lang="pt-BR" sz="1200" dirty="0">
                <a:solidFill>
                  <a:srgbClr val="7030A0"/>
                </a:solidFill>
                <a:latin typeface="Britannic Bold" panose="020B0903060703020204" pitchFamily="34" charset="0"/>
              </a:rPr>
              <a:t> Di Treviso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xmlns="" id="{9ED1DD3F-8340-44EF-8400-5F353497755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0134">
            <a:off x="5400575" y="1635315"/>
            <a:ext cx="1946469" cy="1868590"/>
          </a:xfrm>
          <a:prstGeom prst="ellipse">
            <a:avLst/>
          </a:prstGeom>
          <a:ln w="63500" cap="rnd">
            <a:solidFill>
              <a:schemeClr val="accent5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xmlns="" id="{C9A5965E-7526-7ABF-56DE-4C8A65D271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558490"/>
            <a:ext cx="3734134" cy="278504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582" y="336839"/>
            <a:ext cx="3400028" cy="385762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9506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200000">
        <p:fade/>
        <p:sndAc>
          <p:stSnd loop="1">
            <p:snd r:embed="rId3" name="Ana Moura - A Fadista.wav"/>
          </p:stSnd>
        </p:sndAc>
      </p:transition>
    </mc:Choice>
    <mc:Fallback>
      <p:transition spd="slow" advClick="0" advTm="200000">
        <p:fade/>
        <p:sndAc>
          <p:stSnd loop="1">
            <p:snd r:embed="rId3" name="Ana Moura - A Fadis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0"/>
                            </p:stCondLst>
                            <p:childTnLst>
                              <p:par>
                                <p:cTn id="4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9000"/>
                            </p:stCondLst>
                            <p:childTnLst>
                              <p:par>
                                <p:cTn id="4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3000"/>
                            </p:stCondLst>
                            <p:childTnLst>
                              <p:par>
                                <p:cTn id="5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7000"/>
                            </p:stCondLst>
                            <p:childTnLst>
                              <p:par>
                                <p:cTn id="60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1000"/>
                            </p:stCondLst>
                            <p:childTnLst>
                              <p:par>
                                <p:cTn id="6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Fatia">
  <a:themeElements>
    <a:clrScheme name="Fatia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ti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Fatia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QUEM TE ESCUTAR</Template>
  <TotalTime>56</TotalTime>
  <Words>388</Words>
  <Application>Microsoft Office PowerPoint</Application>
  <PresentationFormat>Apresentação na tela (16:9)</PresentationFormat>
  <Paragraphs>55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22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30" baseType="lpstr">
      <vt:lpstr>ＭＳ Ｐゴシック</vt:lpstr>
      <vt:lpstr>ＭＳ Ｐゴシック</vt:lpstr>
      <vt:lpstr>Aharoni</vt:lpstr>
      <vt:lpstr>Arial</vt:lpstr>
      <vt:lpstr>Arial Black</vt:lpstr>
      <vt:lpstr>Bauhaus 93</vt:lpstr>
      <vt:lpstr>Bradley Hand ITC</vt:lpstr>
      <vt:lpstr>Britannic Bold</vt:lpstr>
      <vt:lpstr>Broadway</vt:lpstr>
      <vt:lpstr>Calibri</vt:lpstr>
      <vt:lpstr>Calibri</vt:lpstr>
      <vt:lpstr>Century Gothic</vt:lpstr>
      <vt:lpstr>Comic Sans MS</vt:lpstr>
      <vt:lpstr>David</vt:lpstr>
      <vt:lpstr>Droid Sans</vt:lpstr>
      <vt:lpstr>Eras Bold ITC</vt:lpstr>
      <vt:lpstr>Forte</vt:lpstr>
      <vt:lpstr>Freestyle Script</vt:lpstr>
      <vt:lpstr>Maiandra GD</vt:lpstr>
      <vt:lpstr>MV Boli</vt:lpstr>
      <vt:lpstr>Open Sans</vt:lpstr>
      <vt:lpstr>Wingdings 3</vt:lpstr>
      <vt:lpstr>Fatia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6</cp:revision>
  <dcterms:created xsi:type="dcterms:W3CDTF">2022-10-17T19:08:05Z</dcterms:created>
  <dcterms:modified xsi:type="dcterms:W3CDTF">2022-10-17T20:04:12Z</dcterms:modified>
</cp:coreProperties>
</file>