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0" r:id="rId1"/>
    <p:sldMasterId id="2147483703" r:id="rId2"/>
  </p:sldMasterIdLst>
  <p:notesMasterIdLst>
    <p:notesMasterId r:id="rId13"/>
  </p:notesMasterIdLst>
  <p:sldIdLst>
    <p:sldId id="321" r:id="rId3"/>
    <p:sldId id="327" r:id="rId4"/>
    <p:sldId id="328" r:id="rId5"/>
    <p:sldId id="329" r:id="rId6"/>
    <p:sldId id="330" r:id="rId7"/>
    <p:sldId id="331" r:id="rId8"/>
    <p:sldId id="332" r:id="rId9"/>
    <p:sldId id="333" r:id="rId10"/>
    <p:sldId id="334" r:id="rId11"/>
    <p:sldId id="335" r:id="rId12"/>
  </p:sldIdLst>
  <p:sldSz cx="12192000" cy="6858000"/>
  <p:notesSz cx="6858000" cy="9144000"/>
  <p:embeddedFontLst>
    <p:embeddedFont>
      <p:font typeface="Bauhaus 93" panose="04030905020B02020C02" pitchFamily="82" charset="0"/>
      <p:regular r:id="rId14"/>
    </p:embeddedFont>
    <p:embeddedFont>
      <p:font typeface="Britannic Bold" panose="020B0903060703020204" pitchFamily="34" charset="0"/>
      <p:regular r:id="rId15"/>
    </p:embeddedFont>
    <p:embeddedFont>
      <p:font typeface="Cambria" panose="02040503050406030204" pitchFamily="18" charset="0"/>
      <p:regular r:id="rId16"/>
      <p:bold r:id="rId17"/>
      <p:italic r:id="rId18"/>
      <p:boldItalic r:id="rId19"/>
    </p:embeddedFont>
    <p:embeddedFont>
      <p:font typeface="Cooper Black" panose="0208090404030B020404" pitchFamily="18" charset="0"/>
      <p:regular r:id="rId20"/>
    </p:embeddedFont>
    <p:embeddedFont>
      <p:font typeface="David" panose="020E0502060401010101" pitchFamily="34" charset="-79"/>
      <p:regular r:id="rId21"/>
      <p:bold r:id="rId22"/>
    </p:embeddedFont>
    <p:embeddedFont>
      <p:font typeface="Maiandra GD" panose="020E0502030308020204" pitchFamily="34" charset="0"/>
      <p:regular r:id="rId23"/>
    </p:embeddedFont>
    <p:embeddedFont>
      <p:font typeface="Segoe Script" panose="030B0504020000000003" pitchFamily="66" charset="0"/>
      <p:regular r:id="rId24"/>
      <p:bold r:id="rId25"/>
    </p:embeddedFont>
    <p:embeddedFont>
      <p:font typeface="Snap ITC" panose="04040A07060A02020202" pitchFamily="82" charset="0"/>
      <p:regular r:id="rId26"/>
    </p:embeddedFont>
    <p:embeddedFont>
      <p:font typeface="Tahoma" panose="020B0604030504040204" pitchFamily="34" charset="0"/>
      <p:regular r:id="rId27"/>
      <p:bold r:id="rId28"/>
    </p:embeddedFont>
    <p:embeddedFont>
      <p:font typeface="Wingdings 2" panose="05020102010507070707" pitchFamily="18" charset="2"/>
      <p:regular r:id="rId29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2" autoAdjust="0"/>
    <p:restoredTop sz="94600"/>
  </p:normalViewPr>
  <p:slideViewPr>
    <p:cSldViewPr>
      <p:cViewPr>
        <p:scale>
          <a:sx n="112" d="100"/>
          <a:sy n="112" d="100"/>
        </p:scale>
        <p:origin x="-2100" y="-163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commentAuthors" Target="commentAuthor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3A205-7754-4E66-A2C2-5DCB6E92A92A}" type="datetimeFigureOut">
              <a:rPr lang="pt-BR" smtClean="0"/>
              <a:t>05/06/2024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78B8D-BBC0-423F-9846-407875C7E1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1046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5542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899-E6F5-4806-856C-5AD2B934A545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333087229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AD0E-D3D9-4508-8CBF-6D01DB8D9862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43663949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04A6C-50EA-4ECD-9410-D683AB8C8C0A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107852825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080FF-A06D-4C63-B1AF-E060355DBA86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74973416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72AD-BF06-424F-A1A9-4AC20873C13A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70956697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DC50-9029-4F0B-AC19-91104912F7E8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976638586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E85C-A776-43F5-A421-99E700C63425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582677247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DDFA1-6AF7-408A-A1BF-D56B7E693A6D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93285276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BDE81-A986-4517-BE26-2DF96C81A24E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745519182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9822-A8C7-47D0-8918-9A40B47C4FAA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89115044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9F24-5D61-43B3-A0A3-82C0854953A7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783228056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90DBAE4D-9929-4137-826F-7721A99C121D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91038998"/>
      </p:ext>
    </p:extLst>
  </p:cSld>
  <p:clrMapOvr>
    <a:masterClrMapping/>
  </p:clrMapOvr>
  <p:transition advClick="0" advTm="3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211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68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50863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0397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9860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1372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8261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096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46236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0102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75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36411-3224-4D0C-9B79-EB54D1BB5748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7600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ransition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05/06/2024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912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4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audio" Target="../media/audio3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sergrasan.com/toninhovendraminislideso" TargetMode="Externa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5.jpg"/><Relationship Id="rId9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 rot="20841898">
            <a:off x="774900" y="524429"/>
            <a:ext cx="4489072" cy="443198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/>
              </a:rPr>
              <a:t>Piove</a:t>
            </a:r>
          </a:p>
          <a:p>
            <a:pPr algn="ctr"/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Ciao </a:t>
            </a:r>
          </a:p>
          <a:p>
            <a:pPr algn="ctr"/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Ciao</a:t>
            </a:r>
          </a:p>
          <a:p>
            <a:pPr algn="ctr"/>
            <a:r>
              <a:rPr lang="pt-B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pt-BR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Snap ITC" panose="04040A07060A02020202" pitchFamily="82" charset="0"/>
              </a:rPr>
              <a:t>Bambina</a:t>
            </a:r>
          </a:p>
          <a:p>
            <a:pPr algn="ctr"/>
            <a:endParaRPr lang="pt-BR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66FF"/>
              </a:solidFill>
              <a:effectLst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8491">
            <a:off x="5765388" y="762897"/>
            <a:ext cx="4826663" cy="3777979"/>
          </a:xfrm>
          <a:prstGeom prst="ellipse">
            <a:avLst/>
          </a:prstGeom>
          <a:ln w="1905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8256240" y="5720048"/>
            <a:ext cx="2490984" cy="94394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9287577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2">
                    <a:lumMod val="75000"/>
                  </a:schemeClr>
                </a:solidFill>
                <a:latin typeface="Cooper Black" panose="0208090404030B020404" pitchFamily="18" charset="0"/>
              </a:rPr>
              <a:t>Não use o mouse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latin typeface="Segoe Script" panose="020B0504020000000003" pitchFamily="34" charset="0"/>
              </a:rPr>
              <a:t>   </a:t>
            </a:r>
          </a:p>
        </p:txBody>
      </p:sp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4" name="CaixaDeTexto 3">
            <a:extLst>
              <a:ext uri="{FF2B5EF4-FFF2-40B4-BE49-F238E27FC236}">
                <a16:creationId xmlns:a16="http://schemas.microsoft.com/office/drawing/2014/main" id="{191748E5-31BD-E5A3-3DFA-64118EFFC61A}"/>
              </a:ext>
            </a:extLst>
          </p:cNvPr>
          <p:cNvSpPr txBox="1"/>
          <p:nvPr/>
        </p:nvSpPr>
        <p:spPr>
          <a:xfrm>
            <a:off x="911425" y="4725144"/>
            <a:ext cx="421937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66FF"/>
                </a:solidFill>
                <a:effectLst/>
              </a:rPr>
              <a:t>VAMOS RECORDAR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1000">
        <p14:ripple/>
        <p:sndAc>
          <p:stSnd loop="1">
            <p:snd r:embed="rId2" name="Yanni (1).wav"/>
          </p:stSnd>
        </p:sndAc>
      </p:transition>
    </mc:Choice>
    <mc:Fallback xmlns="">
      <p:transition spd="slow" advClick="0" advTm="21000">
        <p:fade/>
        <p:sndAc>
          <p:stSnd loop="1">
            <p:snd r:embed="rId5" name="Yanni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2" presetClass="entr" presetSubtype="4" accel="45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2" presetClass="entr" presetSubtype="4" accel="45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" presetClass="entr" presetSubtype="4" accel="4500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4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4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6" y="96243"/>
            <a:ext cx="5472608" cy="6597392"/>
          </a:xfrm>
          <a:prstGeom prst="rect">
            <a:avLst/>
          </a:prstGeom>
          <a:noFill/>
          <a:ln w="38100">
            <a:solidFill>
              <a:schemeClr val="accent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0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2064" y="135984"/>
            <a:ext cx="5305772" cy="6586032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310406" y="5335291"/>
            <a:ext cx="5184576" cy="1200329"/>
          </a:xfrm>
          <a:prstGeom prst="rect">
            <a:avLst/>
          </a:prstGeom>
          <a:solidFill>
            <a:schemeClr val="accent2">
              <a:lumMod val="75000"/>
            </a:schemeClr>
          </a:solidFill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2400" dirty="0">
                <a:solidFill>
                  <a:srgbClr val="0033CC"/>
                </a:solidFill>
                <a:latin typeface="arial" panose="020B0604020202020204" pitchFamily="34" charset="0"/>
              </a:rPr>
              <a:t>Mille violini suonati dal vento </a:t>
            </a:r>
            <a:br>
              <a:rPr lang="it-IT" sz="2400" dirty="0">
                <a:solidFill>
                  <a:srgbClr val="0033CC"/>
                </a:solidFill>
              </a:rPr>
            </a:br>
            <a:r>
              <a:rPr lang="it-IT" sz="2400" dirty="0">
                <a:solidFill>
                  <a:srgbClr val="0033CC"/>
                </a:solidFill>
                <a:latin typeface="arial" panose="020B0604020202020204" pitchFamily="34" charset="0"/>
              </a:rPr>
              <a:t>tutti i colori dell'arcobaleno </a:t>
            </a:r>
            <a:br>
              <a:rPr lang="it-IT" sz="2400" dirty="0">
                <a:solidFill>
                  <a:srgbClr val="0033CC"/>
                </a:solidFill>
              </a:rPr>
            </a:br>
            <a:r>
              <a:rPr lang="it-IT" sz="2400" dirty="0">
                <a:solidFill>
                  <a:srgbClr val="0033CC"/>
                </a:solidFill>
                <a:latin typeface="arial" panose="020B0604020202020204" pitchFamily="34" charset="0"/>
              </a:rPr>
              <a:t>fanno fermare una pioggia d'argento</a:t>
            </a:r>
            <a:endParaRPr lang="pt-BR" sz="2400" dirty="0">
              <a:solidFill>
                <a:srgbClr val="0033CC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804670" y="5356262"/>
            <a:ext cx="5040560" cy="1200329"/>
          </a:xfrm>
          <a:prstGeom prst="rect">
            <a:avLst/>
          </a:prstGeom>
          <a:solidFill>
            <a:schemeClr val="accent2">
              <a:lumMod val="75000"/>
            </a:schemeClr>
          </a:solidFill>
          <a:ln w="28575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PT" sz="2400" dirty="0">
                <a:solidFill>
                  <a:srgbClr val="0033CC"/>
                </a:solidFill>
                <a:latin typeface="arial" panose="020B0604020202020204" pitchFamily="34" charset="0"/>
              </a:rPr>
              <a:t>Mil violinos jogados pelo vento? </a:t>
            </a:r>
          </a:p>
          <a:p>
            <a:pPr algn="ctr"/>
            <a:r>
              <a:rPr lang="pt-PT" sz="2400" dirty="0">
                <a:solidFill>
                  <a:srgbClr val="0033CC"/>
                </a:solidFill>
                <a:latin typeface="arial" panose="020B0604020202020204" pitchFamily="34" charset="0"/>
              </a:rPr>
              <a:t>Todas as cores do arco-íris? </a:t>
            </a:r>
          </a:p>
          <a:p>
            <a:pPr algn="ctr"/>
            <a:r>
              <a:rPr lang="pt-PT" sz="2400" dirty="0">
                <a:solidFill>
                  <a:srgbClr val="0033CC"/>
                </a:solidFill>
                <a:latin typeface="arial" panose="020B0604020202020204" pitchFamily="34" charset="0"/>
              </a:rPr>
              <a:t>Basta parar a chuva de prata</a:t>
            </a:r>
            <a:endParaRPr lang="pt-BR" sz="2400" dirty="0">
              <a:solidFill>
                <a:srgbClr val="0033CC"/>
              </a:solidFill>
            </a:endParaRPr>
          </a:p>
        </p:txBody>
      </p:sp>
      <p:grpSp>
        <p:nvGrpSpPr>
          <p:cNvPr id="2" name="Grupo 18">
            <a:extLst>
              <a:ext uri="{FF2B5EF4-FFF2-40B4-BE49-F238E27FC236}">
                <a16:creationId xmlns:a16="http://schemas.microsoft.com/office/drawing/2014/main" id="{D25134C5-1492-37F4-6E8D-E07C6802E26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7" name="Grupo 19">
              <a:extLst>
                <a:ext uri="{FF2B5EF4-FFF2-40B4-BE49-F238E27FC236}">
                  <a16:creationId xmlns:a16="http://schemas.microsoft.com/office/drawing/2014/main" id="{5BCE84BF-707D-3954-EFB4-147075100F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65195569-B3E5-125D-569F-820EB64B70B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6FC5BD71-CA17-EC70-4D50-62546C2DA7D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0">
              <a:extLst>
                <a:ext uri="{FF2B5EF4-FFF2-40B4-BE49-F238E27FC236}">
                  <a16:creationId xmlns:a16="http://schemas.microsoft.com/office/drawing/2014/main" id="{7452D95F-02C5-8F74-EE49-18179E19E0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3BC15E00-4EFC-95E1-BFC5-CC022DC158F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0697288C-92FB-15BA-B478-E0E7C15BDEC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16">
              <a:extLst>
                <a:ext uri="{FF2B5EF4-FFF2-40B4-BE49-F238E27FC236}">
                  <a16:creationId xmlns:a16="http://schemas.microsoft.com/office/drawing/2014/main" id="{D74D2A8B-2AB2-7ACF-55BB-4FCD096C710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31188D3B-865D-4DA4-C5CA-918FD41AD46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160F5A60-A995-0946-C0DD-6DEF46527A0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24">
              <a:extLst>
                <a:ext uri="{FF2B5EF4-FFF2-40B4-BE49-F238E27FC236}">
                  <a16:creationId xmlns:a16="http://schemas.microsoft.com/office/drawing/2014/main" id="{7DB2B25C-2F10-1F99-BA98-5C3BD072DD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D2E603A0-2DDF-F3EF-5549-A97748C08A0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BD28B577-5D00-7717-D879-1071993B194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337676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30000">
        <p15:prstTrans prst="peelOff"/>
        <p:sndAc>
          <p:stSnd loop="1">
            <p:snd r:embed="rId2" name="Domenico Modugno - Piove( ciao ciao bambina).wav"/>
          </p:stSnd>
        </p:sndAc>
      </p:transition>
    </mc:Choice>
    <mc:Fallback xmlns="">
      <p:transition spd="slow" advClick="0" advTm="30000">
        <p:fade/>
        <p:sndAc>
          <p:stSnd loop="1">
            <p:snd r:embed="rId6" name="Domenico Modugno - Piove( ciao ciao bambin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048742" y="3928677"/>
            <a:ext cx="24776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000" dirty="0">
                <a:solidFill>
                  <a:srgbClr val="002060"/>
                </a:solidFill>
              </a:rPr>
              <a:t>Ciao, ciao, bambina,</a:t>
            </a:r>
          </a:p>
          <a:p>
            <a:pPr algn="ctr"/>
            <a:r>
              <a:rPr lang="it-IT" sz="2000" dirty="0">
                <a:solidFill>
                  <a:srgbClr val="002060"/>
                </a:solidFill>
              </a:rPr>
              <a:t>Un bacio ancora</a:t>
            </a:r>
          </a:p>
          <a:p>
            <a:pPr algn="ctr"/>
            <a:r>
              <a:rPr lang="it-IT" sz="2000" dirty="0">
                <a:solidFill>
                  <a:srgbClr val="002060"/>
                </a:solidFill>
              </a:rPr>
              <a:t>E poi per sempre</a:t>
            </a:r>
          </a:p>
          <a:p>
            <a:pPr algn="ctr"/>
            <a:r>
              <a:rPr lang="it-IT" sz="2000" dirty="0">
                <a:solidFill>
                  <a:srgbClr val="002060"/>
                </a:solidFill>
              </a:rPr>
              <a:t>Ti perderò</a:t>
            </a:r>
          </a:p>
          <a:p>
            <a:pPr algn="ctr"/>
            <a:r>
              <a:rPr lang="it-IT" sz="2000" dirty="0">
                <a:solidFill>
                  <a:srgbClr val="002060"/>
                </a:solidFill>
              </a:rPr>
              <a:t>Come una fiaba</a:t>
            </a:r>
          </a:p>
          <a:p>
            <a:pPr algn="ctr"/>
            <a:r>
              <a:rPr lang="it-IT" sz="2000" dirty="0">
                <a:solidFill>
                  <a:srgbClr val="002060"/>
                </a:solidFill>
              </a:rPr>
              <a:t>L'amore passa</a:t>
            </a:r>
          </a:p>
          <a:p>
            <a:pPr algn="ctr"/>
            <a:r>
              <a:rPr lang="it-IT" sz="2000" dirty="0">
                <a:solidFill>
                  <a:srgbClr val="002060"/>
                </a:solidFill>
              </a:rPr>
              <a:t>C'era una volta</a:t>
            </a:r>
          </a:p>
        </p:txBody>
      </p:sp>
      <p:sp>
        <p:nvSpPr>
          <p:cNvPr id="3" name="Retângulo 2"/>
          <p:cNvSpPr/>
          <p:nvPr/>
        </p:nvSpPr>
        <p:spPr>
          <a:xfrm>
            <a:off x="7685972" y="3928678"/>
            <a:ext cx="338437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C00000"/>
                </a:solidFill>
              </a:rPr>
              <a:t>Olá, olá, menina,</a:t>
            </a:r>
          </a:p>
          <a:p>
            <a:pPr algn="ctr"/>
            <a:r>
              <a:rPr lang="pt-BR" sz="2000" dirty="0">
                <a:solidFill>
                  <a:srgbClr val="C00000"/>
                </a:solidFill>
              </a:rPr>
              <a:t>Mais um beijo</a:t>
            </a:r>
          </a:p>
          <a:p>
            <a:pPr algn="ctr"/>
            <a:r>
              <a:rPr lang="pt-BR" sz="2000" dirty="0">
                <a:solidFill>
                  <a:srgbClr val="C00000"/>
                </a:solidFill>
              </a:rPr>
              <a:t>E, então, para sempre</a:t>
            </a:r>
          </a:p>
          <a:p>
            <a:pPr algn="ctr"/>
            <a:r>
              <a:rPr lang="pt-BR" sz="2000" dirty="0">
                <a:solidFill>
                  <a:srgbClr val="C00000"/>
                </a:solidFill>
              </a:rPr>
              <a:t>Você perde</a:t>
            </a:r>
          </a:p>
          <a:p>
            <a:pPr algn="ctr"/>
            <a:r>
              <a:rPr lang="pt-BR" sz="2000" dirty="0">
                <a:solidFill>
                  <a:srgbClr val="C00000"/>
                </a:solidFill>
              </a:rPr>
              <a:t>Como um conto de fadas,</a:t>
            </a:r>
          </a:p>
          <a:p>
            <a:pPr algn="ctr"/>
            <a:r>
              <a:rPr lang="pt-BR" sz="2000" dirty="0">
                <a:solidFill>
                  <a:srgbClr val="C00000"/>
                </a:solidFill>
              </a:rPr>
              <a:t>Amor passa</a:t>
            </a:r>
          </a:p>
          <a:p>
            <a:pPr algn="ctr"/>
            <a:r>
              <a:rPr lang="pt-BR" sz="2000" dirty="0">
                <a:solidFill>
                  <a:srgbClr val="C00000"/>
                </a:solidFill>
              </a:rPr>
              <a:t>Era uma vez</a:t>
            </a:r>
          </a:p>
        </p:txBody>
      </p:sp>
      <p:sp>
        <p:nvSpPr>
          <p:cNvPr id="6" name="CaixaDeTexto 5"/>
          <p:cNvSpPr txBox="1"/>
          <p:nvPr/>
        </p:nvSpPr>
        <p:spPr>
          <a:xfrm rot="21174527">
            <a:off x="171119" y="528678"/>
            <a:ext cx="5832648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FF0000"/>
                </a:solidFill>
              </a:rPr>
              <a:t>A canção que ouvem,  do autor ao lado, conta uma história de um amor que terminou em uma tarde de chuva.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</a:rPr>
              <a:t>A Seguir, uma pequena biografia do Autor.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240" y="332656"/>
            <a:ext cx="2989473" cy="291347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0" name="CaixaDeTexto 9"/>
          <p:cNvSpPr txBox="1"/>
          <p:nvPr/>
        </p:nvSpPr>
        <p:spPr>
          <a:xfrm rot="514243">
            <a:off x="8691559" y="2712403"/>
            <a:ext cx="2207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Domenico </a:t>
            </a:r>
            <a:r>
              <a:rPr lang="pt-BR" dirty="0" err="1">
                <a:solidFill>
                  <a:srgbClr val="FF0000"/>
                </a:solidFill>
              </a:rPr>
              <a:t>Modugno</a:t>
            </a:r>
            <a:endParaRPr lang="pt-BR" dirty="0">
              <a:solidFill>
                <a:srgbClr val="FF0000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3703">
            <a:off x="949885" y="1953826"/>
            <a:ext cx="3528392" cy="4686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4" name="Grupo 18">
            <a:extLst>
              <a:ext uri="{FF2B5EF4-FFF2-40B4-BE49-F238E27FC236}">
                <a16:creationId xmlns:a16="http://schemas.microsoft.com/office/drawing/2014/main" id="{3123A51D-37FE-9037-5565-20ED068D7CA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BC2FE369-3BE4-5675-E9CA-478118431DA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9" name="Picture 9" descr="Acessorio GIF (130)">
                <a:extLst>
                  <a:ext uri="{FF2B5EF4-FFF2-40B4-BE49-F238E27FC236}">
                    <a16:creationId xmlns:a16="http://schemas.microsoft.com/office/drawing/2014/main" id="{9E9EA3BE-20DD-CF11-7C8A-2D8D1B6FF4A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9" descr="Acessorio GIF (130)">
                <a:extLst>
                  <a:ext uri="{FF2B5EF4-FFF2-40B4-BE49-F238E27FC236}">
                    <a16:creationId xmlns:a16="http://schemas.microsoft.com/office/drawing/2014/main" id="{78B41647-2641-746B-C8D6-0CF1BDEE74B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>
              <a:extLst>
                <a:ext uri="{FF2B5EF4-FFF2-40B4-BE49-F238E27FC236}">
                  <a16:creationId xmlns:a16="http://schemas.microsoft.com/office/drawing/2014/main" id="{4926764A-030B-AF00-B6EA-D37FFCBC85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>
                <a:extLst>
                  <a:ext uri="{FF2B5EF4-FFF2-40B4-BE49-F238E27FC236}">
                    <a16:creationId xmlns:a16="http://schemas.microsoft.com/office/drawing/2014/main" id="{2914E313-116F-C6AB-6161-FDBCD330608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9" descr="Acessorio GIF (130)">
                <a:extLst>
                  <a:ext uri="{FF2B5EF4-FFF2-40B4-BE49-F238E27FC236}">
                    <a16:creationId xmlns:a16="http://schemas.microsoft.com/office/drawing/2014/main" id="{715E9F44-A4BF-CBBF-2DF4-5D179C1F87F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16">
              <a:extLst>
                <a:ext uri="{FF2B5EF4-FFF2-40B4-BE49-F238E27FC236}">
                  <a16:creationId xmlns:a16="http://schemas.microsoft.com/office/drawing/2014/main" id="{25EB0A6D-4402-D557-4B46-8F3A62CC4E4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>
                <a:extLst>
                  <a:ext uri="{FF2B5EF4-FFF2-40B4-BE49-F238E27FC236}">
                    <a16:creationId xmlns:a16="http://schemas.microsoft.com/office/drawing/2014/main" id="{7230FC33-B498-4585-3479-B2A7D88A66E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25" descr="Acessorio GIF (130)">
                <a:extLst>
                  <a:ext uri="{FF2B5EF4-FFF2-40B4-BE49-F238E27FC236}">
                    <a16:creationId xmlns:a16="http://schemas.microsoft.com/office/drawing/2014/main" id="{D1A49C03-9538-AA9C-9CC4-F1B29F8E8A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2" name="Grupo 24">
              <a:extLst>
                <a:ext uri="{FF2B5EF4-FFF2-40B4-BE49-F238E27FC236}">
                  <a16:creationId xmlns:a16="http://schemas.microsoft.com/office/drawing/2014/main" id="{3E85FB62-1CB6-15DB-7B38-759AE8BFEA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>
                <a:extLst>
                  <a:ext uri="{FF2B5EF4-FFF2-40B4-BE49-F238E27FC236}">
                    <a16:creationId xmlns:a16="http://schemas.microsoft.com/office/drawing/2014/main" id="{2E52E1FB-F8BD-1A8C-DAAF-03C7FDEBF16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25" descr="Acessorio GIF (130)">
                <a:extLst>
                  <a:ext uri="{FF2B5EF4-FFF2-40B4-BE49-F238E27FC236}">
                    <a16:creationId xmlns:a16="http://schemas.microsoft.com/office/drawing/2014/main" id="{C11E76F3-4B32-ECD3-50F3-8C0FF2E146D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6402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3000">
        <p14:switch dir="r"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500"/>
                            </p:stCondLst>
                            <p:childTnLst>
                              <p:par>
                                <p:cTn id="8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384032" y="456342"/>
            <a:ext cx="561662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5400" dirty="0">
                <a:solidFill>
                  <a:srgbClr val="0033CC"/>
                </a:solidFill>
              </a:rPr>
              <a:t>Em 1958 venceu o famoso Festival de San Remo com a canção </a:t>
            </a:r>
            <a:r>
              <a:rPr lang="pt-BR" sz="5400" dirty="0" err="1">
                <a:solidFill>
                  <a:srgbClr val="0033CC"/>
                </a:solidFill>
              </a:rPr>
              <a:t>Nel</a:t>
            </a:r>
            <a:r>
              <a:rPr lang="pt-BR" sz="5400" dirty="0">
                <a:solidFill>
                  <a:srgbClr val="0033CC"/>
                </a:solidFill>
              </a:rPr>
              <a:t> </a:t>
            </a:r>
            <a:r>
              <a:rPr lang="pt-BR" sz="5400" dirty="0" err="1">
                <a:solidFill>
                  <a:srgbClr val="0033CC"/>
                </a:solidFill>
              </a:rPr>
              <a:t>blu</a:t>
            </a:r>
            <a:r>
              <a:rPr lang="pt-BR" sz="5400" dirty="0">
                <a:solidFill>
                  <a:srgbClr val="0033CC"/>
                </a:solidFill>
              </a:rPr>
              <a:t> </a:t>
            </a:r>
            <a:r>
              <a:rPr lang="pt-BR" sz="5400" dirty="0" err="1">
                <a:solidFill>
                  <a:srgbClr val="0033CC"/>
                </a:solidFill>
              </a:rPr>
              <a:t>dipinto</a:t>
            </a:r>
            <a:r>
              <a:rPr lang="pt-BR" sz="5400" dirty="0">
                <a:solidFill>
                  <a:srgbClr val="0033CC"/>
                </a:solidFill>
              </a:rPr>
              <a:t> </a:t>
            </a:r>
            <a:r>
              <a:rPr lang="pt-BR" sz="5400" dirty="0" err="1">
                <a:solidFill>
                  <a:srgbClr val="0033CC"/>
                </a:solidFill>
              </a:rPr>
              <a:t>di</a:t>
            </a:r>
            <a:r>
              <a:rPr lang="pt-BR" sz="5400" dirty="0">
                <a:solidFill>
                  <a:srgbClr val="0033CC"/>
                </a:solidFill>
              </a:rPr>
              <a:t> </a:t>
            </a:r>
            <a:r>
              <a:rPr lang="pt-BR" sz="5400" dirty="0" err="1">
                <a:solidFill>
                  <a:srgbClr val="0033CC"/>
                </a:solidFill>
              </a:rPr>
              <a:t>blu</a:t>
            </a:r>
            <a:r>
              <a:rPr lang="pt-BR" sz="5400" dirty="0">
                <a:solidFill>
                  <a:srgbClr val="0033CC"/>
                </a:solidFill>
              </a:rPr>
              <a:t>, conhecida como "</a:t>
            </a:r>
            <a:r>
              <a:rPr lang="pt-BR" sz="5400" dirty="0" err="1">
                <a:solidFill>
                  <a:srgbClr val="0033CC"/>
                </a:solidFill>
              </a:rPr>
              <a:t>Volare</a:t>
            </a:r>
            <a:r>
              <a:rPr lang="pt-BR" sz="5400" dirty="0">
                <a:solidFill>
                  <a:srgbClr val="0033CC"/>
                </a:solidFill>
              </a:rPr>
              <a:t>".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893045"/>
            <a:ext cx="4248472" cy="547260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3" name="Grupo 18">
            <a:extLst>
              <a:ext uri="{FF2B5EF4-FFF2-40B4-BE49-F238E27FC236}">
                <a16:creationId xmlns:a16="http://schemas.microsoft.com/office/drawing/2014/main" id="{310D364C-9D54-0688-50BE-D9DA70BBD77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7CA476A7-22B6-96BD-3752-32ABACCA20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EB60B59A-778C-2DD0-E5BD-C54C5A9725F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2395F84D-7CEC-D991-C32B-132D2233C45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492CEF06-6868-DAAC-7FD1-FCF78FBE6F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BCF896AC-5A79-035E-49FC-2DD858938D4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6AB1BC77-2828-6B5E-AEF0-2F4A3B2C872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2BD8197F-8D43-391E-E1C1-8017A326001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0DEF5F9B-49EC-0E78-F4B8-C4CAAE8A248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13C7C7F0-FAB3-8753-DE6D-F81E1DFAFBF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9AF8E169-C479-2CBE-2D79-C4473DFD63B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77E422E7-7CDE-4A4A-24D2-0048B18B95C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E98BB624-33B6-699B-E736-156FBB37A14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2680340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7000">
        <p15:prstTrans prst="peelOff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600056" y="260648"/>
            <a:ext cx="532859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>
                <a:solidFill>
                  <a:srgbClr val="0033CC"/>
                </a:solidFill>
              </a:rPr>
              <a:t>Esta canção tornou-se um marco da música italiana da época, sendo conhecida em todo o mundo.</a:t>
            </a:r>
            <a:endParaRPr lang="pt-BR" sz="6000" dirty="0">
              <a:solidFill>
                <a:srgbClr val="0033CC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764704"/>
            <a:ext cx="4032448" cy="580069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4" name="Grupo 18">
            <a:extLst>
              <a:ext uri="{FF2B5EF4-FFF2-40B4-BE49-F238E27FC236}">
                <a16:creationId xmlns:a16="http://schemas.microsoft.com/office/drawing/2014/main" id="{4470A01B-32F4-66DC-6418-398F94BEC5B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AD5BA883-348E-B038-16BD-DA6F543155E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5833547E-11FA-BAE4-AC99-AE6B0CCCE3B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1F536923-493E-1FB1-8B88-941B703A4B7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97A91411-CC92-F260-B5F2-2E53323B702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34DCDF97-C387-E5BB-39BD-2A6D0E390E9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85A52904-D31E-44E2-DA5A-967DF2CC2FE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9C69180F-F39D-C475-67C3-DCB565F2017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27CEDFCA-A8AD-B65D-6DEB-7B588B283B0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07559933-1EBA-82B7-627B-E2F2C6D5D6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C42EDA02-77ED-3D69-8C89-B56FBC09B0E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11E9B52B-66A5-6C05-9005-4BB069EFAF0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2706C80E-6CDC-641E-2C53-4554A682723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718863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7000">
        <p15:prstTrans prst="peelOff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28048" y="342999"/>
            <a:ext cx="54006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400" dirty="0">
                <a:solidFill>
                  <a:srgbClr val="0033CC"/>
                </a:solidFill>
              </a:rPr>
              <a:t>Tornou-se o protagonista mundial dos espetáculos teatrais, filmes e programas de televisão.</a:t>
            </a:r>
            <a:endParaRPr lang="pt-BR" sz="6000" dirty="0">
              <a:solidFill>
                <a:srgbClr val="0033CC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692696"/>
            <a:ext cx="4572000" cy="588155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4" name="Grupo 18">
            <a:extLst>
              <a:ext uri="{FF2B5EF4-FFF2-40B4-BE49-F238E27FC236}">
                <a16:creationId xmlns:a16="http://schemas.microsoft.com/office/drawing/2014/main" id="{F2CF6C38-E06E-B463-392F-B86F1681140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2F57BD16-672A-E627-3C9F-B89200B7ACA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55666A7A-E592-A329-2DB9-BAFA1D15F48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4C855DB8-0B06-6EF7-622D-3276398333D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62B57A94-B4F6-FE6E-0C38-262C5F1101B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BD4CAEA2-C702-FFD9-BFC6-0CD3066BE42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E8EFB325-0E26-1470-A69C-4CD515AAA37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C9C03391-5AC1-9E57-9391-5240DDAA05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E292447E-232A-8257-3ABC-4B7EEE1A272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3FA1367E-B14A-A3CF-0E3F-3984B67CCAC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5B450F76-E3DC-FFD4-F73D-50D1AAD265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D1F90715-4162-7E9F-3781-BD79EBB63F0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C2849C68-8F46-76C9-3273-529DA81663C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3460976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7000">
        <p15:prstTrans prst="peelOff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72064" y="260648"/>
            <a:ext cx="525658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>
                <a:solidFill>
                  <a:srgbClr val="0033CC"/>
                </a:solidFill>
              </a:rPr>
              <a:t>Em 1959 venceu o Festival de San Remo com Piove - Ciao </a:t>
            </a:r>
            <a:r>
              <a:rPr lang="pt-BR" sz="4400" dirty="0" err="1">
                <a:solidFill>
                  <a:srgbClr val="0033CC"/>
                </a:solidFill>
              </a:rPr>
              <a:t>Ciao</a:t>
            </a:r>
            <a:r>
              <a:rPr lang="pt-BR" sz="4400" dirty="0">
                <a:solidFill>
                  <a:srgbClr val="0033CC"/>
                </a:solidFill>
              </a:rPr>
              <a:t> Bambina. Pela terceira vez, em 1962 ganhou em San Remo com a música Addio </a:t>
            </a:r>
            <a:r>
              <a:rPr lang="pt-BR" sz="4400" dirty="0" err="1">
                <a:solidFill>
                  <a:srgbClr val="0033CC"/>
                </a:solidFill>
              </a:rPr>
              <a:t>Addio</a:t>
            </a:r>
            <a:r>
              <a:rPr lang="pt-BR" sz="4400" dirty="0">
                <a:solidFill>
                  <a:srgbClr val="0033CC"/>
                </a:solidFill>
              </a:rPr>
              <a:t>.</a:t>
            </a:r>
            <a:endParaRPr lang="pt-BR" sz="4800" dirty="0">
              <a:solidFill>
                <a:srgbClr val="0033CC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542694"/>
            <a:ext cx="4067175" cy="56222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3" name="Grupo 18">
            <a:extLst>
              <a:ext uri="{FF2B5EF4-FFF2-40B4-BE49-F238E27FC236}">
                <a16:creationId xmlns:a16="http://schemas.microsoft.com/office/drawing/2014/main" id="{A49D7876-1EC0-A0FD-12BB-82E5B4267CD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CE91777C-EC10-33CF-0127-98BA101B87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57736D9E-C091-02F3-6141-AD2238D957A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0BE477F4-833F-9AC5-4063-C005823CFDB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C77117F4-2FA3-2BD7-BC67-7CD707B0F7F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E8DDC745-8EC2-3737-C335-ABE294EA700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67767148-3770-8922-8642-32D9E3A2B16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D45E881F-3927-C13D-92B4-3D30400FAE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29D07BA8-8731-F0F8-3510-C77B5642221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1685E6AE-4C1F-600D-358C-F025B708733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12ED2972-24D7-1697-8259-B475CB4207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1B35D385-D61F-DCE0-C68A-AA58849761F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8CF06549-B416-E8D3-FD49-ED1C5429847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295205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eelOff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84032" y="548680"/>
            <a:ext cx="547260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dirty="0">
                <a:solidFill>
                  <a:srgbClr val="0033CC"/>
                </a:solidFill>
              </a:rPr>
              <a:t>Em 1966, novamente recebe o primeiro lugar no Festival, juntamente com Gigliola Cinquetti, com Dio como ti amo.</a:t>
            </a:r>
            <a:endParaRPr lang="pt-BR" sz="54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692696"/>
            <a:ext cx="4572000" cy="551723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grpSp>
        <p:nvGrpSpPr>
          <p:cNvPr id="3" name="Grupo 18">
            <a:extLst>
              <a:ext uri="{FF2B5EF4-FFF2-40B4-BE49-F238E27FC236}">
                <a16:creationId xmlns:a16="http://schemas.microsoft.com/office/drawing/2014/main" id="{86C11DBE-E9FE-BECF-A1AA-5D17F0A4A1E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F56EDFD6-ECAC-AEE1-23A2-24B078E032B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80BC2B81-1C54-A110-E422-EEF7954BBBA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D5523AD5-2365-D6DD-7C7D-0DE59B712A5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D8C595E2-1332-09D1-7098-CA34796B8B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C29B54D0-94D9-863F-A275-89604790E5A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2DC627AA-66E0-8A53-93D3-ABE7AF93615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CB0F9DA1-9502-D952-65FF-9C66561D294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B9D512D1-C451-C4A6-51C9-2DA44F58DC9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986E312C-FA00-0ED4-A9EA-62354EA77AB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24198DCA-2897-9F83-76D1-8B44ABAC8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D412370A-B161-4199-61CE-B587C9B0F9B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AAF68B5C-A378-D033-D924-9B295E15085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</p:spTree>
    <p:extLst>
      <p:ext uri="{BB962C8B-B14F-4D97-AF65-F5344CB8AC3E}">
        <p14:creationId xmlns:p14="http://schemas.microsoft.com/office/powerpoint/2010/main" val="3844484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9000">
        <p15:prstTrans prst="peelOff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00056" y="188640"/>
            <a:ext cx="5328592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rgbClr val="0033CC"/>
                </a:solidFill>
              </a:rPr>
              <a:t>Nos anos 80 por </a:t>
            </a:r>
            <a:r>
              <a:rPr lang="pt-BR" sz="4400" dirty="0">
                <a:solidFill>
                  <a:srgbClr val="0033CC"/>
                </a:solidFill>
              </a:rPr>
              <a:t>problemas</a:t>
            </a:r>
            <a:r>
              <a:rPr lang="pt-BR" sz="4000" dirty="0">
                <a:solidFill>
                  <a:srgbClr val="0033CC"/>
                </a:solidFill>
              </a:rPr>
              <a:t> de saúde, abandonou a carreira artística. Faleceu em Agosto de 1994, na cidade de Lampedusa, seu corpo foi transladado para Roma onde foi sepultado.</a:t>
            </a:r>
            <a:endParaRPr lang="pt-BR" sz="44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638039"/>
            <a:ext cx="4048125" cy="54106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886974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eelOff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27848" y="1351508"/>
            <a:ext cx="7080481" cy="5160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133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PRODUÇÃO </a:t>
            </a:r>
            <a:endParaRPr lang="pt-BR" sz="48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9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4267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2133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u="sng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Imagens</a:t>
            </a:r>
            <a:endParaRPr lang="pt-BR" sz="2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  </a:t>
            </a:r>
            <a:endParaRPr lang="pt-BR" sz="2400" u="sng" spc="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2400" u="sng" spc="4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u="sng" spc="4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Acalanto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Ciao </a:t>
            </a:r>
            <a:r>
              <a:rPr lang="pt-BR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Ciao</a:t>
            </a:r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Bambina</a:t>
            </a:r>
            <a:r>
              <a:rPr lang="pt-BR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Dio Come Ti Amo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Domenico </a:t>
            </a:r>
            <a:r>
              <a:rPr lang="pt-BR" sz="24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Modugno</a:t>
            </a:r>
            <a:r>
              <a:rPr lang="pt-BR" sz="2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800" b="1" spc="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3671" y="5403369"/>
            <a:ext cx="6886795" cy="1177245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6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  <a:hlinkClick r:id="rId6"/>
              </a:rPr>
              <a:t>http://sergrasan.com/toninhovendraminislideso</a:t>
            </a:r>
            <a:r>
              <a:rPr lang="pt-BR" sz="1600" dirty="0">
                <a:solidFill>
                  <a:srgbClr val="7030A0"/>
                </a:solidFill>
                <a:latin typeface="Britannic Bold" panose="020B0903060703020204" pitchFamily="34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>
                <a:solidFill>
                  <a:srgbClr val="002060"/>
                </a:solidFill>
                <a:latin typeface="Britannic Bold" panose="020B0903060703020204" pitchFamily="34" charset="0"/>
              </a:rPr>
              <a:t>O Pensamento é a expressão da Natureza. 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rgbClr val="C00000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00B0F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860" y="33699"/>
            <a:ext cx="2106599" cy="1579949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9192344" y="2198805"/>
            <a:ext cx="3173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dirty="0">
                <a:solidFill>
                  <a:srgbClr val="FF0000"/>
                </a:solidFill>
                <a:latin typeface="Cooper Black" panose="0208090404030B020404" pitchFamily="18" charset="0"/>
                <a:cs typeface="David" panose="020E0502060401010101"/>
              </a:rPr>
              <a:t>TONINHO </a:t>
            </a:r>
          </a:p>
        </p:txBody>
      </p:sp>
    </p:spTree>
    <p:extLst>
      <p:ext uri="{BB962C8B-B14F-4D97-AF65-F5344CB8AC3E}">
        <p14:creationId xmlns:p14="http://schemas.microsoft.com/office/powerpoint/2010/main" val="277238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Domenico Modugno - Dio, come ti amo.wav"/>
          </p:stSnd>
        </p:sndAc>
      </p:transition>
    </mc:Choice>
    <mc:Fallback xmlns="">
      <p:transition spd="slow" advClick="0" advTm="100000">
        <p:fade/>
        <p:sndAc>
          <p:stSnd loop="1">
            <p:snd r:embed="rId9" name="Domenico Modugno - Dio, come ti 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25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2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25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CIAU CIAU BAMBINA</Template>
  <TotalTime>32</TotalTime>
  <Words>329</Words>
  <Application>Microsoft Office PowerPoint</Application>
  <PresentationFormat>Widescreen</PresentationFormat>
  <Paragraphs>51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6" baseType="lpstr">
      <vt:lpstr>Maiandra GD</vt:lpstr>
      <vt:lpstr>Segoe Script</vt:lpstr>
      <vt:lpstr>Cambria</vt:lpstr>
      <vt:lpstr>Bauhaus 93</vt:lpstr>
      <vt:lpstr>Arial</vt:lpstr>
      <vt:lpstr>Britannic Bold</vt:lpstr>
      <vt:lpstr>Wingdings 2</vt:lpstr>
      <vt:lpstr>Tahoma</vt:lpstr>
      <vt:lpstr>Arial</vt:lpstr>
      <vt:lpstr>Calibri</vt:lpstr>
      <vt:lpstr>David</vt:lpstr>
      <vt:lpstr>Calibri Light</vt:lpstr>
      <vt:lpstr>Cooper Black</vt:lpstr>
      <vt:lpstr>Snap ITC</vt:lpstr>
      <vt:lpstr>Diseño predeterminado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2024-06-05T13:15:58Z</dcterms:created>
  <dcterms:modified xsi:type="dcterms:W3CDTF">2024-06-05T13:48:30Z</dcterms:modified>
  <cp:contentStatus/>
</cp:coreProperties>
</file>