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33" r:id="rId2"/>
  </p:sldMasterIdLst>
  <p:notesMasterIdLst>
    <p:notesMasterId r:id="rId14"/>
  </p:notesMasterIdLst>
  <p:sldIdLst>
    <p:sldId id="296" r:id="rId3"/>
    <p:sldId id="322" r:id="rId4"/>
    <p:sldId id="323" r:id="rId5"/>
    <p:sldId id="324" r:id="rId6"/>
    <p:sldId id="328" r:id="rId7"/>
    <p:sldId id="329" r:id="rId8"/>
    <p:sldId id="330" r:id="rId9"/>
    <p:sldId id="331" r:id="rId10"/>
    <p:sldId id="332" r:id="rId11"/>
    <p:sldId id="327" r:id="rId12"/>
    <p:sldId id="307" r:id="rId1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85057" autoAdjust="0"/>
  </p:normalViewPr>
  <p:slideViewPr>
    <p:cSldViewPr>
      <p:cViewPr varScale="1">
        <p:scale>
          <a:sx n="151" d="100"/>
          <a:sy n="151" d="100"/>
        </p:scale>
        <p:origin x="510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22/08/2025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5807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17824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216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6389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4534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93326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6134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3322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350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55259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892007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52509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071421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940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935760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035381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11391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texto del patrón</a:t>
            </a:r>
          </a:p>
          <a:p>
            <a:pPr lvl="1"/>
            <a:r>
              <a:rPr lang="es-ES" altLang="pt-BR"/>
              <a:t>Segundo nivel</a:t>
            </a:r>
          </a:p>
          <a:p>
            <a:pPr lvl="2"/>
            <a:r>
              <a:rPr lang="es-ES" altLang="pt-BR"/>
              <a:t>Tercer nivel</a:t>
            </a:r>
          </a:p>
          <a:p>
            <a:pPr lvl="3"/>
            <a:r>
              <a:rPr lang="es-ES" altLang="pt-BR"/>
              <a:t>Cuarto nivel</a:t>
            </a:r>
          </a:p>
          <a:p>
            <a:pPr lvl="4"/>
            <a:r>
              <a:rPr lang="es-ES" altLang="pt-BR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643712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  <p:sldLayoutId id="2147483850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gif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2.wav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-24844" y="-9017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256" y="1700734"/>
            <a:ext cx="2057162" cy="216823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340" y="2419526"/>
            <a:ext cx="3016070" cy="26226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37" y="1400145"/>
            <a:ext cx="2042442" cy="320681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6" y="3768930"/>
            <a:ext cx="6345354" cy="12808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954" y="1396310"/>
            <a:ext cx="2052103" cy="256493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/>
          <p:cNvSpPr/>
          <p:nvPr/>
        </p:nvSpPr>
        <p:spPr>
          <a:xfrm>
            <a:off x="150696" y="615582"/>
            <a:ext cx="8637475" cy="14875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>
                <a:gd name="adj" fmla="val 24400"/>
              </a:avLst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pt-BR" sz="1050" b="1" cap="none" spc="30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ETERNIDADE DE UM INSTANTE</a:t>
            </a:r>
            <a:endParaRPr lang="pt-BR" sz="1200" b="1" cap="none" spc="300" dirty="0">
              <a:ln w="3810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978664F8-AA7E-1B07-CCA8-92DF8AEACB95}"/>
              </a:ext>
            </a:extLst>
          </p:cNvPr>
          <p:cNvSpPr/>
          <p:nvPr/>
        </p:nvSpPr>
        <p:spPr>
          <a:xfrm>
            <a:off x="228238" y="3913861"/>
            <a:ext cx="9042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i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urlz MT" panose="04040404050702020202" pitchFamily="82" charset="0"/>
                <a:ea typeface="Times New Roman" panose="02020603050405020304" pitchFamily="18" charset="0"/>
              </a:rPr>
              <a:t>SEMPRE...NUM ATÉ SEMPRE!  </a:t>
            </a:r>
            <a:endParaRPr lang="pt-B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5000">
        <p:fade/>
        <p:sndAc>
          <p:stSnd loop="1">
            <p:snd r:embed="rId2" name="Aranjuarex.wav"/>
          </p:stSnd>
        </p:sndAc>
      </p:transition>
    </mc:Choice>
    <mc:Fallback>
      <p:transition spd="slow" advClick="0" advTm="25000">
        <p:fade/>
        <p:sndAc>
          <p:stSnd loop="1">
            <p:snd r:embed="rId2" name="Aranjuare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4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20C3D356-FEB2-D716-2EA8-E1865B2D9FA6}"/>
              </a:ext>
            </a:extLst>
          </p:cNvPr>
          <p:cNvSpPr txBox="1"/>
          <p:nvPr/>
        </p:nvSpPr>
        <p:spPr>
          <a:xfrm>
            <a:off x="2123728" y="315797"/>
            <a:ext cx="6612159" cy="4216539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square">
            <a:spAutoFit/>
          </a:bodyPr>
          <a:lstStyle/>
          <a:p>
            <a:pPr algn="ctr"/>
            <a:r>
              <a:rPr lang="pt-BR" sz="2400" b="1" dirty="0"/>
              <a:t>Fui convidado a revisitar um gesto que há tempos não pratico: a formatação de um poema. E confesso que, ao receber este texto Do Poeta </a:t>
            </a:r>
            <a:r>
              <a:rPr lang="pt-BR" sz="2800" b="1" dirty="0">
                <a:solidFill>
                  <a:srgbClr val="002060"/>
                </a:solidFill>
              </a:rPr>
              <a:t>Jorge Humberto, </a:t>
            </a:r>
            <a:r>
              <a:rPr lang="pt-BR" sz="2400" b="1" dirty="0"/>
              <a:t>senti que não se tratava apenas de um pedido técnico, mas de um chamado afetivo. O </a:t>
            </a:r>
            <a:r>
              <a:rPr lang="pt-BR" sz="2400" b="1" dirty="0">
                <a:solidFill>
                  <a:srgbClr val="FF0000"/>
                </a:solidFill>
              </a:rPr>
              <a:t>poema “SEMPRE… </a:t>
            </a:r>
            <a:r>
              <a:rPr lang="pt-BR" sz="2400" b="1" dirty="0">
                <a:solidFill>
                  <a:srgbClr val="FFFF00"/>
                </a:solidFill>
              </a:rPr>
              <a:t>NUM</a:t>
            </a:r>
            <a:r>
              <a:rPr lang="pt-BR" sz="2400" b="1" dirty="0"/>
              <a:t> </a:t>
            </a:r>
            <a:r>
              <a:rPr lang="pt-BR" sz="2400" b="1" dirty="0">
                <a:solidFill>
                  <a:srgbClr val="002060"/>
                </a:solidFill>
              </a:rPr>
              <a:t>ATÉ SEMPRE!” </a:t>
            </a:r>
            <a:r>
              <a:rPr lang="pt-BR" sz="2400" b="1" dirty="0"/>
              <a:t>me tocou profundamente — não pela complexidade formal, mas pela delicadeza com que evoca o amor juvenil, a memória e a saudade</a:t>
            </a: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5C30D577-247B-8BED-A5A7-6B368CB755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30" y="280366"/>
            <a:ext cx="2435695" cy="450850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3737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2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5" name="And I Love Her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5">
                <a:lumMod val="60000"/>
                <a:lumOff val="4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BFFD3EA8-E8BD-1B09-3DFB-06070CB81F5C}"/>
              </a:ext>
            </a:extLst>
          </p:cNvPr>
          <p:cNvSpPr txBox="1"/>
          <p:nvPr/>
        </p:nvSpPr>
        <p:spPr>
          <a:xfrm rot="210941">
            <a:off x="3845483" y="832813"/>
            <a:ext cx="497205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latin typeface="Berlin Sans FB Demi" panose="020E0802020502020306" pitchFamily="34" charset="0"/>
              </a:rPr>
              <a:t>Ao lê-lo, fui transportado para um tempo em que tudo parecia eterno, onde o simples ato de correr pela manhã carregava a promessa de plenitude. Há uma doçura nostálgica nas imagens que o poeta constrói, e uma sinceridade que não se esconde atrás de artifícios. É como se ele nos oferecesse um relicário de lembranças, onde Mimi, sua “</a:t>
            </a:r>
            <a:r>
              <a:rPr lang="pt-BR" sz="2000" dirty="0" err="1">
                <a:latin typeface="Berlin Sans FB Demi" panose="020E0802020502020306" pitchFamily="34" charset="0"/>
              </a:rPr>
              <a:t>dulce</a:t>
            </a:r>
            <a:r>
              <a:rPr lang="pt-BR" sz="2000" dirty="0">
                <a:latin typeface="Berlin Sans FB Demi" panose="020E0802020502020306" pitchFamily="34" charset="0"/>
              </a:rPr>
              <a:t> menina”, permanece viva, intacta, no coração da poesia</a:t>
            </a:r>
            <a:r>
              <a:rPr lang="pt-BR" sz="2000" dirty="0"/>
              <a:t>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A715F524-CBB4-4AD3-4C7A-A07DA47755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81936"/>
            <a:ext cx="3343061" cy="432048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  <a:softEdge rad="63500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02305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</p:transition>
    </mc:Choice>
    <mc:Fallback xmlns="">
      <p:transition spd="slow" advClick="0" advTm="3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43" y="259205"/>
            <a:ext cx="3823827" cy="47816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949" y="392006"/>
            <a:ext cx="2997200" cy="4673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5F3C200B-58F6-A91F-1B65-F666B4090A87}"/>
              </a:ext>
            </a:extLst>
          </p:cNvPr>
          <p:cNvSpPr txBox="1"/>
          <p:nvPr/>
        </p:nvSpPr>
        <p:spPr>
          <a:xfrm rot="296461">
            <a:off x="3880537" y="1170129"/>
            <a:ext cx="266654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F0FA8C"/>
                </a:solidFill>
                <a:effectLst/>
                <a:latin typeface="Aptos" panose="020F0502020204030204" pitchFamily="34" charset="0"/>
              </a:rPr>
              <a:t>SEMPRE… </a:t>
            </a:r>
          </a:p>
          <a:p>
            <a:pPr algn="ctr"/>
            <a:r>
              <a:rPr lang="pt-BR" sz="3600" dirty="0">
                <a:solidFill>
                  <a:srgbClr val="F0FA8C"/>
                </a:solidFill>
                <a:effectLst/>
                <a:latin typeface="Aptos" panose="020F0502020204030204" pitchFamily="34" charset="0"/>
              </a:rPr>
              <a:t>NUM </a:t>
            </a:r>
          </a:p>
          <a:p>
            <a:pPr algn="ctr"/>
            <a:r>
              <a:rPr lang="pt-BR" sz="3600" dirty="0">
                <a:solidFill>
                  <a:srgbClr val="F0FA8C"/>
                </a:solidFill>
                <a:effectLst/>
                <a:latin typeface="Aptos" panose="020F0502020204030204" pitchFamily="34" charset="0"/>
              </a:rPr>
              <a:t>ATÉ SEMPRE</a:t>
            </a:r>
            <a:endParaRPr lang="pt-BR" sz="3600" dirty="0">
              <a:solidFill>
                <a:srgbClr val="F0FA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8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86A15B3-5CBC-821E-A414-DE9E3C44C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B610ABA8-640C-E8F0-F9B8-B1D683CE59A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3A1ABF88-DCAC-6F67-6FCB-8090FDB5D81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1C7E4E3B-C9B8-3DBA-E2AB-97197E98279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5D7CB28B-D7ED-8092-AA07-2BD55808AFD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C6EB39DD-3F94-DD92-44DD-5527699E5A1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8156DFF9-8491-F812-9B59-3EDAE679BC5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EBE738E7-BBA4-6F39-4C8D-574B0CC0629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F18A8E73-6406-B091-81B0-EB2E0099D6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517D22BE-72DF-A71E-4990-A1565EA5E3F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5C9D7BF4-F320-5199-AB0A-8A6270E5649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E92A6EFB-C91C-2677-F654-64E554C800F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2BC412E3-5000-A35D-D4CB-C588FAAA6D6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6AAD3A9E-5AB0-B45B-74FC-06458D01F1B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5" name="Imagem 14">
            <a:extLst>
              <a:ext uri="{FF2B5EF4-FFF2-40B4-BE49-F238E27FC236}">
                <a16:creationId xmlns:a16="http://schemas.microsoft.com/office/drawing/2014/main" id="{774D2842-058C-8CFE-9BE0-BB227DDD6F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99" y="368587"/>
            <a:ext cx="3758733" cy="470022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DBE0CCF-DB8C-00B6-C76D-52FCC28F0A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949" y="392006"/>
            <a:ext cx="2997200" cy="4673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95E0495A-9FC7-B88C-45C8-93626F8C9A58}"/>
              </a:ext>
            </a:extLst>
          </p:cNvPr>
          <p:cNvSpPr txBox="1"/>
          <p:nvPr/>
        </p:nvSpPr>
        <p:spPr>
          <a:xfrm>
            <a:off x="3419872" y="1450443"/>
            <a:ext cx="2592288" cy="1406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043"/>
              </a:lnSpc>
              <a:spcAft>
                <a:spcPts val="800"/>
              </a:spcAft>
              <a:buNone/>
            </a:pPr>
            <a:r>
              <a:rPr lang="pt-BR" sz="180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ptos" panose="020F0502020204030204" pitchFamily="34" charset="0"/>
              </a:rPr>
              <a:t>Agora, que as chuvas não tardam,</a:t>
            </a:r>
            <a:br>
              <a:rPr lang="pt-BR" sz="180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ptos" panose="020F0502020204030204" pitchFamily="34" charset="0"/>
              </a:rPr>
            </a:br>
            <a:r>
              <a:rPr lang="pt-BR" sz="180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ptos" panose="020F0502020204030204" pitchFamily="34" charset="0"/>
              </a:rPr>
              <a:t>lembra-me o sol de teus olhos,</a:t>
            </a:r>
            <a:br>
              <a:rPr lang="pt-BR" sz="180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ptos" panose="020F0502020204030204" pitchFamily="34" charset="0"/>
              </a:rPr>
            </a:br>
            <a:r>
              <a:rPr lang="pt-BR" sz="180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ptos" panose="020F0502020204030204" pitchFamily="34" charset="0"/>
              </a:rPr>
              <a:t>verdes, como a cor de nossas almas,</a:t>
            </a:r>
            <a:br>
              <a:rPr lang="pt-BR" sz="180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ptos" panose="020F0502020204030204" pitchFamily="34" charset="0"/>
              </a:rPr>
            </a:br>
            <a:r>
              <a:rPr lang="pt-BR" sz="180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ptos" panose="020F0502020204030204" pitchFamily="34" charset="0"/>
              </a:rPr>
              <a:t>e éramos jovens, tudo era sem fim.</a:t>
            </a:r>
            <a:br>
              <a:rPr lang="pt-BR" sz="180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ptos" panose="020F0502020204030204" pitchFamily="34" charset="0"/>
              </a:rPr>
            </a:br>
            <a:br>
              <a:rPr lang="pt-BR" sz="180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ptos" panose="020F0502020204030204" pitchFamily="34" charset="0"/>
              </a:rPr>
            </a:br>
            <a:endParaRPr lang="pt-BR" sz="1800" dirty="0"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Aptos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02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5000">
        <p:fade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CFD681-D418-4CEA-6490-87EFDC5118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B1181BC7-C9B9-985E-116F-240229871FC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858FECA4-0A07-AE56-DF6D-42F272C5C8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597AB1F3-D278-F725-86E6-587C97EC8F7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DF8E6ADA-3359-83FF-C40F-20BF1A4DDCA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EBD04A7A-D42C-C2C9-6544-A3002395F2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978D0440-6AE9-43BD-CDFA-3D58AD16B2E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00D7727C-90EB-24C3-45EA-C9EC7BFA0FA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0DFC1EBE-5498-3CC1-76FB-0A01AECEE70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B9D796D5-377C-F241-DD8F-1EA5A4F5294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2B5F5ADE-519F-9624-0BCA-6071AFDDDC7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D7619EF1-D495-1D0C-3FD5-E3D126DED58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16D88BFA-E291-6822-E7AC-9C1606A9E3E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F11FBCCA-C3CC-4BBA-0F60-1D7A10095BC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5" name="Imagem 14">
            <a:extLst>
              <a:ext uri="{FF2B5EF4-FFF2-40B4-BE49-F238E27FC236}">
                <a16:creationId xmlns:a16="http://schemas.microsoft.com/office/drawing/2014/main" id="{B9E135AB-914B-29E9-6B7B-70F05E0AE8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89" y="415124"/>
            <a:ext cx="3546929" cy="44353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2EE807AA-36F8-E098-E51D-8493C23349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949" y="392006"/>
            <a:ext cx="2997200" cy="4673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46C59ABB-A209-89B3-699D-EC15CD4E0C24}"/>
              </a:ext>
            </a:extLst>
          </p:cNvPr>
          <p:cNvSpPr txBox="1"/>
          <p:nvPr/>
        </p:nvSpPr>
        <p:spPr>
          <a:xfrm>
            <a:off x="3051634" y="1436144"/>
            <a:ext cx="370698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b="1" dirty="0">
                <a:effectLst/>
                <a:latin typeface="Aptos" panose="020F0502020204030204" pitchFamily="34" charset="0"/>
              </a:rPr>
              <a:t>Corríamos sem parar, manhã afora,</a:t>
            </a:r>
            <a:br>
              <a:rPr lang="pt-BR" sz="1800" b="1" dirty="0">
                <a:effectLst/>
                <a:latin typeface="Aptos" panose="020F0502020204030204" pitchFamily="34" charset="0"/>
              </a:rPr>
            </a:br>
            <a:r>
              <a:rPr lang="pt-BR" sz="1800" b="1" dirty="0">
                <a:effectLst/>
                <a:latin typeface="Aptos" panose="020F0502020204030204" pitchFamily="34" charset="0"/>
              </a:rPr>
              <a:t>e tudo acontecia com naturalidade.</a:t>
            </a:r>
            <a:br>
              <a:rPr lang="pt-BR" sz="1800" b="1" dirty="0">
                <a:effectLst/>
                <a:latin typeface="Aptos" panose="020F0502020204030204" pitchFamily="34" charset="0"/>
              </a:rPr>
            </a:br>
            <a:r>
              <a:rPr lang="pt-BR" sz="1800" b="1" dirty="0">
                <a:effectLst/>
                <a:latin typeface="Aptos" panose="020F0502020204030204" pitchFamily="34" charset="0"/>
              </a:rPr>
              <a:t>Misturavam-se risos e lágrimas</a:t>
            </a:r>
            <a:br>
              <a:rPr lang="pt-BR" sz="1800" b="1" dirty="0">
                <a:effectLst/>
                <a:latin typeface="Aptos" panose="020F0502020204030204" pitchFamily="34" charset="0"/>
              </a:rPr>
            </a:br>
            <a:r>
              <a:rPr lang="pt-BR" sz="1800" b="1" dirty="0">
                <a:effectLst/>
                <a:latin typeface="Aptos" panose="020F0502020204030204" pitchFamily="34" charset="0"/>
              </a:rPr>
              <a:t>de alegria, sempre assim, todo o dia.</a:t>
            </a:r>
            <a:br>
              <a:rPr lang="pt-BR" sz="1800" b="1" dirty="0">
                <a:effectLst/>
                <a:latin typeface="Aptos" panose="020F0502020204030204" pitchFamily="34" charset="0"/>
              </a:rPr>
            </a:br>
            <a:br>
              <a:rPr lang="pt-BR" sz="1800" b="1" dirty="0">
                <a:effectLst/>
                <a:latin typeface="Aptos" panose="020F0502020204030204" pitchFamily="34" charset="0"/>
              </a:rPr>
            </a:br>
            <a:br>
              <a:rPr lang="pt-BR" sz="1800" dirty="0">
                <a:effectLst/>
                <a:latin typeface="Aptos" panose="020F0502020204030204" pitchFamily="34" charset="0"/>
              </a:rPr>
            </a:br>
            <a:br>
              <a:rPr lang="pt-BR" sz="1800" dirty="0">
                <a:effectLst/>
                <a:latin typeface="Aptos" panose="020F0502020204030204" pitchFamily="34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947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6000">
        <p:fade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CBF185-6079-5B4E-9299-2E08D80D8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D49D5BFA-4987-C8CD-741C-5502360CB54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49E1EA9E-8D9F-C562-54E1-8884951D24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F13ECD40-09F3-BC99-72DD-8E84DE2FBBC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1C393E7E-7DE8-0374-57CF-AF46075C6ED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6CBF45FA-DE8D-C1D6-E784-A88B8076E2A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C4B6AFB1-B6D0-AC7A-BBA2-1F0A82C2B4A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E2A2FE67-7AA6-2CAD-D19F-78E5D2F7E1A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B5FCBEE6-85FF-B647-922D-865FD94BAD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1B14D862-84FC-B0E4-142B-8F1CD9F54B8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B0B2229E-94B3-9B44-510E-A2BDB1EF102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B5F6F458-110C-5505-D0CC-63656003ED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A404AD93-3DF2-2596-573F-FCB62E30040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029EA2D6-7077-8779-FF41-C67ADFA2AA5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5" name="Imagem 14">
            <a:extLst>
              <a:ext uri="{FF2B5EF4-FFF2-40B4-BE49-F238E27FC236}">
                <a16:creationId xmlns:a16="http://schemas.microsoft.com/office/drawing/2014/main" id="{56EC307D-B991-F4CA-0EA0-DF453B726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13188"/>
            <a:ext cx="3635477" cy="45460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2CA6222-AA9C-7C53-2247-05A153447F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949" y="392006"/>
            <a:ext cx="2997200" cy="4673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CE87C4F9-CC97-7399-3B41-EC22B68E1EFD}"/>
              </a:ext>
            </a:extLst>
          </p:cNvPr>
          <p:cNvSpPr txBox="1"/>
          <p:nvPr/>
        </p:nvSpPr>
        <p:spPr>
          <a:xfrm>
            <a:off x="2987824" y="2058938"/>
            <a:ext cx="406702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effectLst/>
                <a:latin typeface="Aptos" panose="020F0502020204030204" pitchFamily="34" charset="0"/>
              </a:rPr>
              <a:t>Nunca um cansaço ou um desprazer,</a:t>
            </a:r>
            <a:br>
              <a:rPr lang="pt-BR" sz="1800" dirty="0">
                <a:effectLst/>
                <a:latin typeface="Aptos" panose="020F0502020204030204" pitchFamily="34" charset="0"/>
              </a:rPr>
            </a:br>
            <a:r>
              <a:rPr lang="pt-BR" sz="1800" dirty="0">
                <a:effectLst/>
                <a:latin typeface="Aptos" panose="020F0502020204030204" pitchFamily="34" charset="0"/>
              </a:rPr>
              <a:t>que nos roubasse aos olhos o</a:t>
            </a:r>
            <a:br>
              <a:rPr lang="pt-BR" sz="1800" dirty="0">
                <a:effectLst/>
                <a:latin typeface="Aptos" panose="020F0502020204030204" pitchFamily="34" charset="0"/>
              </a:rPr>
            </a:br>
            <a:r>
              <a:rPr lang="pt-BR" sz="1800" dirty="0">
                <a:effectLst/>
                <a:latin typeface="Aptos" panose="020F0502020204030204" pitchFamily="34" charset="0"/>
              </a:rPr>
              <a:t>estarmos juntos, na grande ilusão,</a:t>
            </a:r>
            <a:br>
              <a:rPr lang="pt-BR" sz="1800" dirty="0">
                <a:effectLst/>
                <a:latin typeface="Aptos" panose="020F0502020204030204" pitchFamily="34" charset="0"/>
              </a:rPr>
            </a:br>
            <a:r>
              <a:rPr lang="pt-BR" sz="1800" dirty="0">
                <a:effectLst/>
                <a:latin typeface="Aptos" panose="020F0502020204030204" pitchFamily="34" charset="0"/>
              </a:rPr>
              <a:t>branda como as tuas mãos, nas minhas -</a:t>
            </a:r>
            <a:br>
              <a:rPr lang="pt-BR" sz="1800" dirty="0">
                <a:effectLst/>
                <a:latin typeface="Aptos" panose="020F0502020204030204" pitchFamily="34" charset="0"/>
              </a:rPr>
            </a:br>
            <a:br>
              <a:rPr lang="pt-BR" sz="1800" dirty="0">
                <a:effectLst/>
                <a:latin typeface="Aptos" panose="020F0502020204030204" pitchFamily="34" charset="0"/>
              </a:rPr>
            </a:br>
            <a:br>
              <a:rPr lang="pt-BR" sz="1800" dirty="0">
                <a:effectLst/>
                <a:latin typeface="Aptos" panose="020F0502020204030204" pitchFamily="34" charset="0"/>
              </a:rPr>
            </a:br>
            <a:br>
              <a:rPr lang="pt-BR" sz="1800" dirty="0">
                <a:effectLst/>
                <a:latin typeface="Aptos" panose="020F0502020204030204" pitchFamily="34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0379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6000">
        <p:fade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51081-C531-0A16-EC4D-FAA9105AE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0DD07B00-E5B2-3527-9ADF-418A9FC2BA3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66014A2F-C8A1-D41B-839B-36F523973CE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5680AAFA-4121-1654-3B45-D10DF49B821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5B8EF662-1ADC-F568-3B38-F9E162C63B1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89DAFC1C-2DA0-7E47-F568-2595220BBAA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7E0A96FE-1779-CBA1-43DD-A0223A5BC31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9ECB890F-AC82-EBA4-97BA-7CB6089C949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1229EEFA-D8EA-6825-CBA4-1550A12EBCB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F1CFCAC2-8335-10F4-FB10-41F01EE8F34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A7B75D75-58A4-D7E2-697B-7FA8A4B3F55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A2585A0F-B606-6282-B3C8-7C34778BD54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13E1110B-C519-1F28-C886-5D137AE4C97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D6ED56E4-5C7A-5452-810C-52C1505FCFB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5" name="Imagem 14">
            <a:extLst>
              <a:ext uri="{FF2B5EF4-FFF2-40B4-BE49-F238E27FC236}">
                <a16:creationId xmlns:a16="http://schemas.microsoft.com/office/drawing/2014/main" id="{D210292A-E183-41AB-2D31-7CC0733EE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73" y="392006"/>
            <a:ext cx="3622897" cy="453036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9E4EF5E4-C3C6-5220-8E5E-B154493833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949" y="392006"/>
            <a:ext cx="2997200" cy="4673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64C7D044-C885-55D8-4E4C-6957EE362C6E}"/>
              </a:ext>
            </a:extLst>
          </p:cNvPr>
          <p:cNvSpPr txBox="1"/>
          <p:nvPr/>
        </p:nvSpPr>
        <p:spPr>
          <a:xfrm>
            <a:off x="3107210" y="1799590"/>
            <a:ext cx="3322165" cy="1593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043"/>
              </a:lnSpc>
              <a:spcAft>
                <a:spcPts val="800"/>
              </a:spcAft>
              <a:buNone/>
            </a:pPr>
            <a:r>
              <a:rPr lang="pt-BR" sz="1600" dirty="0">
                <a:solidFill>
                  <a:srgbClr val="FFFF00"/>
                </a:solidFill>
                <a:effectLst/>
                <a:latin typeface="Aptos" panose="020F0502020204030204" pitchFamily="34" charset="0"/>
              </a:rPr>
              <a:t>nos largos planos da vasta paisagem,</a:t>
            </a:r>
            <a:br>
              <a:rPr lang="pt-BR" sz="1600" dirty="0">
                <a:solidFill>
                  <a:srgbClr val="FFFF00"/>
                </a:solidFill>
                <a:effectLst/>
                <a:latin typeface="Aptos" panose="020F0502020204030204" pitchFamily="34" charset="0"/>
              </a:rPr>
            </a:br>
            <a:r>
              <a:rPr lang="pt-BR" sz="1600" dirty="0">
                <a:solidFill>
                  <a:srgbClr val="FFFF00"/>
                </a:solidFill>
                <a:effectLst/>
                <a:latin typeface="Aptos" panose="020F0502020204030204" pitchFamily="34" charset="0"/>
              </a:rPr>
              <a:t>em tuas tranças tocando o meu rosto,</a:t>
            </a:r>
            <a:br>
              <a:rPr lang="pt-BR" sz="1600" dirty="0">
                <a:solidFill>
                  <a:srgbClr val="FFFF00"/>
                </a:solidFill>
                <a:effectLst/>
                <a:latin typeface="Aptos" panose="020F0502020204030204" pitchFamily="34" charset="0"/>
              </a:rPr>
            </a:br>
            <a:r>
              <a:rPr lang="pt-BR" sz="1600" dirty="0">
                <a:solidFill>
                  <a:srgbClr val="FFFF00"/>
                </a:solidFill>
                <a:effectLst/>
                <a:latin typeface="Aptos" panose="020F0502020204030204" pitchFamily="34" charset="0"/>
              </a:rPr>
              <a:t>ou num beijo roubado, quando,</a:t>
            </a:r>
            <a:br>
              <a:rPr lang="pt-BR" sz="1600" dirty="0">
                <a:solidFill>
                  <a:srgbClr val="FFFF00"/>
                </a:solidFill>
                <a:effectLst/>
                <a:latin typeface="Aptos" panose="020F0502020204030204" pitchFamily="34" charset="0"/>
              </a:rPr>
            </a:br>
            <a:r>
              <a:rPr lang="pt-BR" sz="1600" dirty="0">
                <a:solidFill>
                  <a:srgbClr val="FFFF00"/>
                </a:solidFill>
                <a:effectLst/>
                <a:latin typeface="Aptos" panose="020F0502020204030204" pitchFamily="34" charset="0"/>
              </a:rPr>
              <a:t>distraída, anteviam meus lábios nos teus.</a:t>
            </a:r>
          </a:p>
          <a:p>
            <a:pPr algn="ctr">
              <a:lnSpc>
                <a:spcPts val="1043"/>
              </a:lnSpc>
              <a:spcAft>
                <a:spcPts val="800"/>
              </a:spcAft>
              <a:buNone/>
            </a:pPr>
            <a:endParaRPr lang="pt-BR" sz="1600" dirty="0">
              <a:solidFill>
                <a:srgbClr val="FFFF00"/>
              </a:solidFill>
              <a:effectLst/>
            </a:endParaRPr>
          </a:p>
          <a:p>
            <a:pPr algn="ctr">
              <a:lnSpc>
                <a:spcPts val="1043"/>
              </a:lnSpc>
              <a:buNone/>
            </a:pPr>
            <a:br>
              <a:rPr lang="pt-BR" sz="1600" b="0" i="0" dirty="0">
                <a:solidFill>
                  <a:srgbClr val="222222"/>
                </a:solidFill>
                <a:effectLst/>
                <a:latin typeface="Aptos" panose="020F0502020204030204" pitchFamily="34" charset="0"/>
              </a:rPr>
            </a:b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322983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6B0D8D-F90D-0F8B-73D7-B8129FBF44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4F0AAE0A-1806-7A66-A12B-A479EC1CE66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C47082AE-C515-D183-BA98-8F0259C3F28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1F85F0C0-CF25-32A7-15B5-28CB02874D9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72A08971-9922-574A-9476-565D2A7C567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75EC6F53-4581-B1FC-A299-9785AC4115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89863333-BCF4-B53B-2F23-C048AD03D78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4F6223A9-3F5C-E3A8-A1E6-ABCDAB05953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1CE0634B-9C8F-9DE1-FECB-033F8C22A60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532E2CE2-AE03-61B7-4E81-417F8D834B9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CCB9EB9C-298B-3365-B42F-DB77F8BA3CD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6EC681DC-F656-DAF4-B0BC-54F40C48B3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FEF2F2B7-B061-B3F0-8B11-F25AB59FF5A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D50033B4-ACE7-3CCF-E7BB-FAAA8ED7C11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5" name="Imagem 14">
            <a:extLst>
              <a:ext uri="{FF2B5EF4-FFF2-40B4-BE49-F238E27FC236}">
                <a16:creationId xmlns:a16="http://schemas.microsoft.com/office/drawing/2014/main" id="{78BF4EC1-418C-8419-7AF3-22103C410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3" y="392006"/>
            <a:ext cx="3622897" cy="453036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0BEC9E2-6896-913D-0ACC-B6C4407A79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949" y="392006"/>
            <a:ext cx="2997200" cy="4673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85403DF5-4B9C-7333-2570-3E0F392DEF59}"/>
              </a:ext>
            </a:extLst>
          </p:cNvPr>
          <p:cNvSpPr txBox="1"/>
          <p:nvPr/>
        </p:nvSpPr>
        <p:spPr>
          <a:xfrm>
            <a:off x="3563888" y="1444685"/>
            <a:ext cx="2232249" cy="2498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043"/>
              </a:lnSpc>
              <a:buNone/>
            </a:pPr>
            <a:b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Oh, Mimi, minha </a:t>
            </a:r>
            <a:r>
              <a:rPr lang="pt-BR" sz="1200" b="0" i="0" dirty="0" err="1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dulce</a:t>
            </a:r>
            <a: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 menina, meu</a:t>
            </a:r>
            <a:b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amor primeiro, o único, o verdadeiro,</a:t>
            </a:r>
            <a:b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ainda resiste em mim essa lembrança de ti:</a:t>
            </a:r>
            <a:b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jovem flor, acabáramos de nos conhecer.</a:t>
            </a:r>
            <a:b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Jorge Humberto</a:t>
            </a:r>
            <a:b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1200" b="0" i="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04/08/2025</a:t>
            </a:r>
          </a:p>
          <a:p>
            <a:pPr algn="ctr">
              <a:buNone/>
            </a:pPr>
            <a:br>
              <a:rPr lang="pt-BR" sz="240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0441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5000">
        <p:fade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 flip="none" rotWithShape="1">
          <a:gsLst>
            <a:gs pos="18000">
              <a:schemeClr val="bg2">
                <a:lumMod val="27000"/>
                <a:lumOff val="73000"/>
                <a:alpha val="87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5852216F-9798-4ADD-AAF3-3A775BEA3A50}"/>
              </a:ext>
            </a:extLst>
          </p:cNvPr>
          <p:cNvSpPr txBox="1"/>
          <p:nvPr/>
        </p:nvSpPr>
        <p:spPr>
          <a:xfrm>
            <a:off x="2843808" y="483518"/>
            <a:ext cx="579839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00B0F0"/>
                </a:solidFill>
              </a:rPr>
              <a:t>Assim concluo esta formatação, com respeito e admiração pela sensibilidade do poeta. Que este poema encontre seus leitores com o mesmo impacto que teve sobre mim — como um sussurro vindo de um tempo onde o amor era simples, verdadeiro e eterno.</a:t>
            </a:r>
          </a:p>
          <a:p>
            <a:pPr algn="ctr"/>
            <a:r>
              <a:rPr lang="pt-BR" sz="2400" b="1" dirty="0">
                <a:solidFill>
                  <a:schemeClr val="bg2">
                    <a:lumMod val="75000"/>
                  </a:schemeClr>
                </a:solidFill>
              </a:rPr>
              <a:t>Toninho Vendramini</a:t>
            </a:r>
          </a:p>
          <a:p>
            <a:pPr algn="ctr"/>
            <a:r>
              <a:rPr lang="pt-BR" sz="2400" b="1" dirty="0">
                <a:solidFill>
                  <a:schemeClr val="bg2">
                    <a:lumMod val="75000"/>
                  </a:schemeClr>
                </a:solidFill>
              </a:rPr>
              <a:t>Jundiaí, agosto de 2025</a:t>
            </a: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FE18146B-972D-8EC8-774F-E85EA1D164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42" y="717234"/>
            <a:ext cx="2582310" cy="36402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874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</p:transition>
    </mc:Choice>
    <mc:Fallback xmlns="">
      <p:transition spd="slow" advClick="0" advTm="3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348706" y="324067"/>
            <a:ext cx="223060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 </a:t>
            </a:r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 err="1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Aranjuarex</a:t>
            </a:r>
            <a:endParaRPr lang="pt-BR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dirty="0" err="1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And</a:t>
            </a:r>
            <a:r>
              <a:rPr lang="pt-BR" sz="20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 Love </a:t>
            </a:r>
            <a:r>
              <a:rPr lang="pt-BR" sz="2000" dirty="0" err="1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Her</a:t>
            </a:r>
            <a:endParaRPr lang="pt-BR" sz="2000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Ao Final do Arco Iris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Ricardo Montaner </a:t>
            </a:r>
            <a:endParaRPr lang="pt-BR" sz="1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2781099" y="3788535"/>
            <a:ext cx="6170102" cy="116185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  <a:endParaRPr lang="pt-BR" sz="7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68558"/>
            <a:ext cx="2160358" cy="1757553"/>
          </a:xfrm>
          <a:prstGeom prst="ellipse">
            <a:avLst/>
          </a:prstGeom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softEdge rad="12700"/>
          </a:effectLst>
          <a:scene3d>
            <a:camera prst="orthographicFront"/>
            <a:lightRig rig="twoPt" dir="t"/>
          </a:scene3d>
          <a:sp3d extrusionH="76200" contourW="12700" prstMaterial="translucentPowder">
            <a:bevelT prst="convex"/>
            <a:extrusionClr>
              <a:schemeClr val="accent4">
                <a:lumMod val="40000"/>
                <a:lumOff val="60000"/>
              </a:schemeClr>
            </a:extrusionClr>
            <a:contourClr>
              <a:srgbClr val="00B0F0"/>
            </a:contourClr>
          </a:sp3d>
        </p:spPr>
      </p:pic>
      <p:sp>
        <p:nvSpPr>
          <p:cNvPr id="4" name="Retângulo 3"/>
          <p:cNvSpPr/>
          <p:nvPr/>
        </p:nvSpPr>
        <p:spPr>
          <a:xfrm rot="21408598">
            <a:off x="2806792" y="2320670"/>
            <a:ext cx="220796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ROTEIRO FORMATAÇÃO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TONINHO  VENDRAMINI </a:t>
            </a: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oper Black" panose="0208090404030B020404" pitchFamily="18" charset="0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 dir="out"/>
        <p:sndAc>
          <p:stSnd loop="1">
            <p:snd r:embed="rId2" name="Al final del arco iris.wav"/>
          </p:stSnd>
        </p:sndAc>
      </p:transition>
    </mc:Choice>
    <mc:Fallback xmlns="">
      <p:transition spd="slow" advClick="0" advTm="180000">
        <p:fade/>
        <p:sndAc>
          <p:stSnd loop="1">
            <p:snd r:embed="rId7" name="Al final del arco i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9000"/>
                            </p:stCondLst>
                            <p:childTnLst>
                              <p:par>
                                <p:cTn id="7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SECA O MEU CHORO</Template>
  <TotalTime>53</TotalTime>
  <Words>493</Words>
  <Application>Microsoft Office PowerPoint</Application>
  <PresentationFormat>Apresentação na tela (16:9)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27" baseType="lpstr">
      <vt:lpstr>ＭＳ Ｐゴシック</vt:lpstr>
      <vt:lpstr>Aharoni</vt:lpstr>
      <vt:lpstr>Aptos</vt:lpstr>
      <vt:lpstr>Arial</vt:lpstr>
      <vt:lpstr>Arial Black</vt:lpstr>
      <vt:lpstr>Berlin Sans FB Demi</vt:lpstr>
      <vt:lpstr>Britannic Bold</vt:lpstr>
      <vt:lpstr>Calibri</vt:lpstr>
      <vt:lpstr>Century Gothic</vt:lpstr>
      <vt:lpstr>Cooper Black</vt:lpstr>
      <vt:lpstr>Curlz MT</vt:lpstr>
      <vt:lpstr>David</vt:lpstr>
      <vt:lpstr>Maiandra GD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</cp:revision>
  <dcterms:created xsi:type="dcterms:W3CDTF">2025-08-22T19:51:57Z</dcterms:created>
  <dcterms:modified xsi:type="dcterms:W3CDTF">2025-08-22T20:45:37Z</dcterms:modified>
</cp:coreProperties>
</file>