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7" r:id="rId5"/>
    <p:sldId id="259" r:id="rId6"/>
    <p:sldId id="261" r:id="rId7"/>
    <p:sldId id="266" r:id="rId8"/>
    <p:sldId id="267" r:id="rId9"/>
    <p:sldId id="270" r:id="rId10"/>
    <p:sldId id="272" r:id="rId11"/>
    <p:sldId id="269" r:id="rId1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96" d="100"/>
          <a:sy n="96" d="100"/>
        </p:scale>
        <p:origin x="130" y="-26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29/03/2023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3380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29/03/2023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0863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29/03/2023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357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29/03/2023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8245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29/03/2023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1876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29/03/2023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0446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29/03/2023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5555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29/03/2023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9265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29/03/2023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8534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29/03/2023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9658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29/03/2023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92993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29/03/2023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9465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29/03/2023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8717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29/03/2023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2893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29/03/2023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0263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29/03/2023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74303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29/03/2023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4208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29/03/2023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87594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29/03/2023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68711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29/03/2023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81849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29/03/2023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7877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29/03/2023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861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EC3D36-5A78-4040-9CE0-D9AABDBC675E}" type="datetimeFigureOut">
              <a:rPr lang="pt-BR" smtClean="0"/>
              <a:t>29/03/2023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6300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29/03/2023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709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6" Type="http://schemas.openxmlformats.org/officeDocument/2006/relationships/audio" Target="../media/audio2.wav"/><Relationship Id="rId4" Type="http://schemas.openxmlformats.org/officeDocument/2006/relationships/image" Target="../media/image2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5" name="Retângulo 4"/>
          <p:cNvSpPr/>
          <p:nvPr/>
        </p:nvSpPr>
        <p:spPr>
          <a:xfrm rot="398874">
            <a:off x="6997109" y="666099"/>
            <a:ext cx="373373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AS PEQUENAS ILHAS DA LAGOA DE VENEZA </a:t>
            </a:r>
            <a:endParaRPr lang="pt-BR" sz="2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6658495" y="2831418"/>
            <a:ext cx="3713419" cy="125842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2400" b="1" i="1" dirty="0">
                <a:ln/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torre da igreja inclinada </a:t>
            </a:r>
            <a:r>
              <a:rPr lang="pt-BR" sz="2400" b="1" i="1" dirty="0" smtClean="0">
                <a:ln/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uma ótima referência para se locomover pela ilha</a:t>
            </a:r>
            <a:r>
              <a:rPr lang="pt-BR" sz="2400" b="1" dirty="0" smtClean="0">
                <a:ln/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t-BR" sz="2000" b="1" dirty="0">
              <a:ln/>
              <a:solidFill>
                <a:schemeClr val="accent3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1071657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08823">
            <a:off x="698318" y="324027"/>
            <a:ext cx="4125958" cy="27368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40000"/>
                <a:lumOff val="6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1" name="Retângulo 10"/>
          <p:cNvSpPr/>
          <p:nvPr/>
        </p:nvSpPr>
        <p:spPr>
          <a:xfrm rot="21101712">
            <a:off x="1837112" y="457955"/>
            <a:ext cx="1687484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BURANO</a:t>
            </a:r>
            <a:endParaRPr lang="pt-BR" sz="2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5896150" y="5069864"/>
            <a:ext cx="608636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>
                <a:solidFill>
                  <a:srgbClr val="FF0000"/>
                </a:solidFill>
                <a:latin typeface="Arial" panose="020B0604020202020204" pitchFamily="34" charset="0"/>
              </a:rPr>
              <a:t>A ilha foi provavelmente fundada pelos romanos, </a:t>
            </a:r>
            <a:endParaRPr lang="pt-BR" sz="2400" dirty="0" smtClean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r>
              <a:rPr lang="pt-BR" sz="2400" dirty="0" smtClean="0">
                <a:solidFill>
                  <a:srgbClr val="FF0000"/>
                </a:solidFill>
                <a:latin typeface="Arial" panose="020B0604020202020204" pitchFamily="34" charset="0"/>
              </a:rPr>
              <a:t>que </a:t>
            </a:r>
            <a:r>
              <a:rPr lang="pt-BR" sz="2400" dirty="0" smtClean="0">
                <a:solidFill>
                  <a:srgbClr val="FF0000"/>
                </a:solidFill>
                <a:latin typeface="Arial" panose="020B0604020202020204" pitchFamily="34" charset="0"/>
              </a:rPr>
              <a:t>deram </a:t>
            </a:r>
            <a:r>
              <a:rPr lang="pt-BR" sz="2400" dirty="0">
                <a:solidFill>
                  <a:srgbClr val="FF0000"/>
                </a:solidFill>
                <a:latin typeface="Arial" panose="020B0604020202020204" pitchFamily="34" charset="0"/>
              </a:rPr>
              <a:t>o nome de um dos portões de sua antiga </a:t>
            </a:r>
            <a:r>
              <a:rPr lang="pt-BR" sz="2400" dirty="0" smtClean="0">
                <a:solidFill>
                  <a:srgbClr val="FF0000"/>
                </a:solidFill>
                <a:latin typeface="Arial" panose="020B0604020202020204" pitchFamily="34" charset="0"/>
              </a:rPr>
              <a:t>cidade.</a:t>
            </a:r>
            <a:endParaRPr lang="pt-BR" sz="2000" dirty="0">
              <a:solidFill>
                <a:srgbClr val="FF0000"/>
              </a:solidFill>
            </a:endParaRPr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63" y="3249994"/>
            <a:ext cx="4876800" cy="2743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cxnSp>
        <p:nvCxnSpPr>
          <p:cNvPr id="17" name="Conector de Seta Reta 16"/>
          <p:cNvCxnSpPr/>
          <p:nvPr/>
        </p:nvCxnSpPr>
        <p:spPr>
          <a:xfrm flipH="1">
            <a:off x="3823856" y="3098029"/>
            <a:ext cx="2834639" cy="601135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050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0000">
        <p15:prstTrans prst="peelOff" invX="1"/>
        <p:sndAc>
          <p:stSnd loop="1">
            <p:snd r:embed="rId2" name="Crazy.wav"/>
          </p:stSnd>
        </p:sndAc>
      </p:transition>
    </mc:Choice>
    <mc:Fallback xmlns="">
      <p:transition spd="slow" advClick="0" advTm="30000">
        <p:fade/>
        <p:sndAc>
          <p:stSnd loop="1">
            <p:snd r:embed="rId5" name="Craz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4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89203">
            <a:off x="357809" y="521150"/>
            <a:ext cx="3363484" cy="246108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5783">
            <a:off x="106848" y="3123051"/>
            <a:ext cx="4329979" cy="288953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Retângulo 5"/>
          <p:cNvSpPr/>
          <p:nvPr/>
        </p:nvSpPr>
        <p:spPr>
          <a:xfrm>
            <a:off x="4198289" y="1256306"/>
            <a:ext cx="704863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Open Sans"/>
              </a:rPr>
              <a:t>Atualmente está difícil viver por lá. No inverno as casas são invadidas pelas enchentes. </a:t>
            </a:r>
          </a:p>
          <a:p>
            <a:pPr algn="ctr"/>
            <a:endParaRPr lang="pt-BR" sz="2000" b="1" i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Open Sans"/>
            </a:endParaRPr>
          </a:p>
          <a:p>
            <a:pPr algn="ctr"/>
            <a:r>
              <a:rPr lang="pt-BR" sz="20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Open Sans"/>
              </a:rPr>
              <a:t>Não é um acontecimento extraordinário, é uma catástrofe natural que costuma repetir principalmente nos meses de novembro e dezembro, ou seja, durante o outono e inverno na Itália. </a:t>
            </a:r>
          </a:p>
          <a:p>
            <a:pPr algn="ctr"/>
            <a:endParaRPr lang="pt-BR" sz="2000" b="1" i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Open Sans"/>
            </a:endParaRPr>
          </a:p>
          <a:p>
            <a:pPr algn="ctr"/>
            <a:r>
              <a:rPr lang="pt-BR" sz="20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Open Sans"/>
              </a:rPr>
              <a:t>Dura apenas algumas horas em alguns dias.</a:t>
            </a:r>
          </a:p>
          <a:p>
            <a:pPr algn="ctr"/>
            <a:r>
              <a:rPr lang="pt-BR" sz="20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Open Sans"/>
              </a:rPr>
              <a:t> Muitos membros das novas gerações estão se mudando para o continente.</a:t>
            </a:r>
          </a:p>
          <a:p>
            <a:pPr algn="ctr"/>
            <a:endParaRPr lang="pt-BR" sz="2000" b="1" i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Open Sans"/>
            </a:endParaRPr>
          </a:p>
          <a:p>
            <a:pPr algn="ctr"/>
            <a:r>
              <a:rPr lang="pt-BR" sz="20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Open Sans"/>
              </a:rPr>
              <a:t>Mas não deixe de visitá-la no verão. </a:t>
            </a:r>
          </a:p>
          <a:p>
            <a:pPr algn="ctr"/>
            <a:r>
              <a:rPr lang="pt-BR" sz="20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Open Sans"/>
              </a:rPr>
              <a:t>Chega-se facilmente em uma viagem de meia hora através de um </a:t>
            </a:r>
            <a:r>
              <a:rPr lang="pt-BR" sz="2000" b="1" i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Open Sans"/>
              </a:rPr>
              <a:t>vaporetto</a:t>
            </a:r>
            <a:r>
              <a:rPr lang="pt-BR" sz="20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Open Sans"/>
              </a:rPr>
              <a:t>, saindo de Veneza. </a:t>
            </a:r>
            <a:endParaRPr lang="pt-BR" sz="2000" b="1" i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41499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0000">
        <p15:prstTrans prst="fallOver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5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4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26460" y="4740596"/>
            <a:ext cx="11935837" cy="20313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6">
                <a:lumMod val="60000"/>
                <a:lumOff val="40000"/>
              </a:schemeClr>
            </a:solidFill>
          </a:ln>
          <a:effectLst/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b="1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NotoNashkArabic"/>
              </a:rPr>
              <a:t>As casas  seguem obviamente um teste padrão especial da cor, desenvolvida quando da existência da "idade dourada".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b="1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NotoNashkArabic"/>
              </a:rPr>
              <a:t>Quem mora por lá, e desejar pintar sua casa, tem que enviar uma carta para o governo, que responderão dizendo quais as cores autorizadas no lote que habita.</a:t>
            </a:r>
            <a:endParaRPr kumimoji="0" lang="pt-BR" altLang="pt-BR" sz="105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2000" b="1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NotoNashkArabic"/>
              </a:rPr>
              <a:t> Há uma lenda que escutamos de um morador, falando que os pescadores foram os primeiros a pintar suas casas em cores brilhantes, para que eles pudessem vê-las enquanto estavam fora pescando</a:t>
            </a:r>
            <a:r>
              <a:rPr kumimoji="0" lang="pt-BR" altLang="pt-BR" b="1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NotoNashkArabic"/>
              </a:rPr>
              <a:t>.</a:t>
            </a:r>
            <a:endParaRPr kumimoji="0" lang="pt-BR" altLang="pt-BR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076" name="Picture 4" descr="1132060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875" y="595572"/>
            <a:ext cx="3851159" cy="3851159"/>
          </a:xfrm>
          <a:prstGeom prst="rect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utoShape 10" descr="Resultado de imagem para burano italy"/>
          <p:cNvSpPr>
            <a:spLocks noChangeAspect="1" noChangeArrowheads="1"/>
          </p:cNvSpPr>
          <p:nvPr/>
        </p:nvSpPr>
        <p:spPr bwMode="auto">
          <a:xfrm>
            <a:off x="7462462" y="221635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pic>
        <p:nvPicPr>
          <p:cNvPr id="3086" name="Picture 14" descr="15976557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2530" y="595571"/>
            <a:ext cx="5874649" cy="38511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82838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0000">
        <p15:prstTrans prst="fallOver" invX="1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-83976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826" y="527009"/>
            <a:ext cx="4876800" cy="2743200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8953" y="164844"/>
            <a:ext cx="3657600" cy="3807229"/>
          </a:xfrm>
          <a:prstGeom prst="ellipse">
            <a:avLst/>
          </a:prstGeom>
          <a:ln w="63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1777">
            <a:off x="7778901" y="797520"/>
            <a:ext cx="3746268" cy="2676545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  <p:sp>
        <p:nvSpPr>
          <p:cNvPr id="7" name="Retângulo 6"/>
          <p:cNvSpPr/>
          <p:nvPr/>
        </p:nvSpPr>
        <p:spPr>
          <a:xfrm>
            <a:off x="307394" y="4583058"/>
            <a:ext cx="11577212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232323"/>
                </a:solidFill>
                <a:latin typeface="Arial" panose="020B0604020202020204" pitchFamily="34" charset="0"/>
              </a:rPr>
              <a:t>Se você for a Veneza, inclua Burano </a:t>
            </a:r>
            <a:r>
              <a:rPr lang="pt-BR" sz="2400" b="1" dirty="0" smtClean="0">
                <a:solidFill>
                  <a:srgbClr val="232323"/>
                </a:solidFill>
                <a:latin typeface="Arial" panose="020B0604020202020204" pitchFamily="34" charset="0"/>
              </a:rPr>
              <a:t>no itinerário, depois dê uma esticadinha em Torcello, com um vaporetto, leva dez minutos. </a:t>
            </a:r>
            <a:r>
              <a:rPr lang="pt-BR" sz="2400" b="1" dirty="0">
                <a:solidFill>
                  <a:srgbClr val="232323"/>
                </a:solidFill>
                <a:latin typeface="Arial" panose="020B0604020202020204" pitchFamily="34" charset="0"/>
              </a:rPr>
              <a:t>Veneza é, indiscutivelmente, linda, romântica, mas Burano é colorida, é mágica, não tem como não se apaixonar. Tudo muito tranquilo, muito colorido, muito charmoso, eu nunca tinha visto nada igual.</a:t>
            </a:r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328336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0000">
        <p15:prstTrans prst="drape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731" y="685800"/>
            <a:ext cx="4876800" cy="2743200"/>
          </a:xfrm>
          <a:prstGeom prst="rect">
            <a:avLst/>
          </a:prstGeom>
          <a:ln>
            <a:solidFill>
              <a:srgbClr val="0070C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730" y="817310"/>
            <a:ext cx="4876800" cy="27432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rgbClr val="0070C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7" name="Retângulo 6"/>
          <p:cNvSpPr/>
          <p:nvPr/>
        </p:nvSpPr>
        <p:spPr>
          <a:xfrm>
            <a:off x="289560" y="4377820"/>
            <a:ext cx="11612880" cy="224676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rgbClr val="8A8A8A"/>
                </a:solidFill>
                <a:latin typeface="Open Sans"/>
              </a:rPr>
              <a:t>Se você </a:t>
            </a:r>
            <a:r>
              <a:rPr lang="pt-BR" sz="2800" b="1" dirty="0" smtClean="0">
                <a:solidFill>
                  <a:srgbClr val="8A8A8A"/>
                </a:solidFill>
                <a:latin typeface="Open Sans"/>
              </a:rPr>
              <a:t>tem uma máquina nas mãos, o impulso de disparar o botão tornar-se  uma loucura, não conseguimos passar nem 2 minutos sem um flash. </a:t>
            </a:r>
            <a:r>
              <a:rPr lang="pt-BR" sz="2800" b="1" dirty="0">
                <a:solidFill>
                  <a:srgbClr val="8A8A8A"/>
                </a:solidFill>
                <a:latin typeface="Open Sans"/>
              </a:rPr>
              <a:t>As casinhas coloridas às margens dos canais são um charme e fizeram a ilha se tornar </a:t>
            </a:r>
            <a:r>
              <a:rPr lang="pt-BR" sz="2800" b="1" dirty="0" smtClean="0">
                <a:solidFill>
                  <a:srgbClr val="8A8A8A"/>
                </a:solidFill>
                <a:latin typeface="Open Sans"/>
              </a:rPr>
              <a:t>uma atração para quem visita Veneza </a:t>
            </a:r>
            <a:r>
              <a:rPr lang="pt-BR" sz="2800" b="1" smtClean="0">
                <a:solidFill>
                  <a:srgbClr val="8A8A8A"/>
                </a:solidFill>
                <a:latin typeface="Open Sans"/>
              </a:rPr>
              <a:t>e der </a:t>
            </a:r>
            <a:r>
              <a:rPr lang="pt-BR" sz="2800" b="1" dirty="0" smtClean="0">
                <a:solidFill>
                  <a:srgbClr val="8A8A8A"/>
                </a:solidFill>
                <a:latin typeface="Open Sans"/>
              </a:rPr>
              <a:t>uma esticadinha em </a:t>
            </a:r>
            <a:r>
              <a:rPr lang="pt-BR" sz="2800" b="1" dirty="0" err="1" smtClean="0">
                <a:solidFill>
                  <a:srgbClr val="8A8A8A"/>
                </a:solidFill>
                <a:latin typeface="Open Sans"/>
              </a:rPr>
              <a:t>Burano</a:t>
            </a:r>
            <a:r>
              <a:rPr lang="pt-BR" sz="2800" b="1" dirty="0" smtClean="0">
                <a:solidFill>
                  <a:srgbClr val="8A8A8A"/>
                </a:solidFill>
                <a:latin typeface="Open Sans"/>
              </a:rPr>
              <a:t>.</a:t>
            </a: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30558104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0000">
        <p15:prstTrans prst="peelOff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97873" y="4520070"/>
            <a:ext cx="11596254" cy="981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Foi um dos assentamentos mais antigos e prósperos da lagoa, entrou em declínio resultando na predominância da vizinha </a:t>
            </a:r>
            <a:r>
              <a:rPr lang="pt-BR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Veneza</a:t>
            </a:r>
            <a:r>
              <a:rPr lang="pt-BR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e às mudanças das condições ambientais, mas com </a:t>
            </a:r>
            <a:r>
              <a:rPr lang="pt-BR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 </a:t>
            </a:r>
            <a:r>
              <a:rPr lang="pt-BR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património arqueológico inestimável, fazendo com que seja um ponto turístico popular.</a:t>
            </a:r>
            <a:endParaRPr lang="pt-BR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57448" y="5689035"/>
            <a:ext cx="11155680" cy="966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submersão da área e as pragas continuas, impuseram esse declínio progressivo, os edifícios caíram em desuso ou foram desmantelados para fornecer tijolos e </a:t>
            </a:r>
            <a:r>
              <a:rPr lang="pt-BR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material de construção</a:t>
            </a:r>
            <a:r>
              <a:rPr lang="pt-BR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para o desenvolvimento de Veneza.</a:t>
            </a:r>
            <a:endParaRPr lang="pt-BR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Resultado de imagem para torcello ital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56979">
            <a:off x="1028325" y="643199"/>
            <a:ext cx="4317699" cy="3238275"/>
          </a:xfrm>
          <a:prstGeom prst="ellipse">
            <a:avLst/>
          </a:prstGeom>
          <a:ln w="63500" cap="rnd">
            <a:solidFill>
              <a:schemeClr val="accent2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1678">
            <a:off x="6180050" y="1060391"/>
            <a:ext cx="4884189" cy="2747356"/>
          </a:xfrm>
          <a:prstGeom prst="rect">
            <a:avLst/>
          </a:prstGeom>
          <a:ln w="28575">
            <a:solidFill>
              <a:schemeClr val="accent2">
                <a:lumMod val="75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86971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5000">
        <p15:prstTrans prst="wind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81494" y="4383406"/>
            <a:ext cx="11829011" cy="2359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0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 o desaparecimento da cidade, a </a:t>
            </a:r>
            <a:r>
              <a:rPr lang="pt-BR" sz="20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Diocese, </a:t>
            </a:r>
            <a:r>
              <a:rPr lang="pt-BR" sz="20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mudou-se para </a:t>
            </a:r>
            <a:r>
              <a:rPr lang="pt-BR" sz="2000" b="1" dirty="0" err="1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Murano</a:t>
            </a:r>
            <a:r>
              <a:rPr lang="pt-BR" sz="20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pt-BR" sz="20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 catedral tornou-se uma paróquia simples, com jurisdição sobre vários locais na lagoa norte.</a:t>
            </a:r>
            <a:endParaRPr lang="pt-BR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0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 habitantes foram diminuindo gradativamente durante o </a:t>
            </a:r>
            <a:r>
              <a:rPr lang="pt-BR" sz="20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século XX</a:t>
            </a:r>
            <a:r>
              <a:rPr lang="pt-BR" sz="2000" b="1" dirty="0" smtClean="0">
                <a:solidFill>
                  <a:srgbClr val="0B008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pt-BR" sz="20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por isso, a paróquia foi suprimida em </a:t>
            </a:r>
            <a:r>
              <a:rPr lang="pt-BR" sz="20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1986</a:t>
            </a:r>
            <a:r>
              <a:rPr lang="pt-BR" sz="2000" b="1" dirty="0" smtClean="0">
                <a:solidFill>
                  <a:srgbClr val="0B008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0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Atualmente</a:t>
            </a:r>
            <a:r>
              <a:rPr lang="pt-BR" sz="20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(dezembro de 2016), vivem ali, apenas vinte pessoas, sendo dez residentes permanentes.</a:t>
            </a:r>
            <a:endParaRPr lang="pt-BR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Resultado de imagem para torcello ital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0769">
            <a:off x="6782001" y="546106"/>
            <a:ext cx="4457989" cy="2977797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00B0F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2052" name="Picture 4" descr="Resultado de imagem para torcello ital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3734">
            <a:off x="580212" y="457181"/>
            <a:ext cx="5264103" cy="3469044"/>
          </a:xfrm>
          <a:prstGeom prst="ellipse">
            <a:avLst/>
          </a:prstGeom>
          <a:ln w="63500" cap="rnd">
            <a:solidFill>
              <a:schemeClr val="accent2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138426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2000">
        <p15:prstTrans prst="wind"/>
      </p:transition>
    </mc:Choice>
    <mc:Fallback xmlns="">
      <p:transition spd="slow" advClick="0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75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7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7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750"/>
                            </p:stCondLst>
                            <p:childTnLst>
                              <p:par>
                                <p:cTn id="1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540327" y="4320565"/>
            <a:ext cx="11346873" cy="2202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espaço aberto virado para os dois edifícios sagrados,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estão delimitadas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pelo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Palácio. </a:t>
            </a:r>
          </a:p>
          <a:p>
            <a:pPr algn="ctr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 chamado “Podesta” em frente ao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Museu,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conhecido por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"Trono de </a:t>
            </a:r>
            <a:r>
              <a:rPr lang="pt-BR" sz="2400" b="1" dirty="0" err="1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Átila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 Rei dos Hunos),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provavelmente um assento reservado para os magistrados encarregados de administrar a justiça.</a:t>
            </a:r>
            <a:endParaRPr lang="pt-BR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80" name="Picture 8" descr="Imagem relacionad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5891">
            <a:off x="7323512" y="458169"/>
            <a:ext cx="3458095" cy="342939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57163">
            <a:off x="748874" y="798251"/>
            <a:ext cx="5153458" cy="2898820"/>
          </a:xfrm>
          <a:prstGeom prst="rect">
            <a:avLst/>
          </a:prstGeom>
          <a:ln w="28575">
            <a:solidFill>
              <a:schemeClr val="accent2">
                <a:lumMod val="75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403251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2000">
        <p15:prstTrans prst="wind"/>
      </p:transition>
    </mc:Choice>
    <mc:Fallback xmlns="">
      <p:transition spd="slow" advClick="0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82138" y="4141792"/>
            <a:ext cx="1138012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solidFill>
                  <a:prstClr val="black"/>
                </a:solidFill>
              </a:rPr>
              <a:t>Muitas dessas peças, constituem </a:t>
            </a:r>
            <a:r>
              <a:rPr lang="pt-BR" sz="2800" b="1" dirty="0">
                <a:solidFill>
                  <a:prstClr val="black"/>
                </a:solidFill>
              </a:rPr>
              <a:t>o Museu de </a:t>
            </a:r>
            <a:r>
              <a:rPr lang="pt-BR" sz="2800" b="1" dirty="0" err="1">
                <a:solidFill>
                  <a:prstClr val="black"/>
                </a:solidFill>
              </a:rPr>
              <a:t>Torcello</a:t>
            </a:r>
            <a:r>
              <a:rPr lang="pt-BR" sz="2800" b="1" dirty="0">
                <a:solidFill>
                  <a:prstClr val="black"/>
                </a:solidFill>
              </a:rPr>
              <a:t>, uma valiosa </a:t>
            </a:r>
            <a:r>
              <a:rPr lang="pt-BR" sz="2800" b="1" dirty="0" smtClean="0">
                <a:solidFill>
                  <a:prstClr val="black"/>
                </a:solidFill>
              </a:rPr>
              <a:t>coleção </a:t>
            </a:r>
            <a:r>
              <a:rPr lang="pt-BR" sz="2800" b="1" dirty="0">
                <a:solidFill>
                  <a:prstClr val="black"/>
                </a:solidFill>
              </a:rPr>
              <a:t>de achados arqueológicos da época romana </a:t>
            </a:r>
            <a:r>
              <a:rPr lang="pt-BR" sz="2800" b="1" dirty="0" smtClean="0">
                <a:solidFill>
                  <a:prstClr val="black"/>
                </a:solidFill>
              </a:rPr>
              <a:t> bizantina </a:t>
            </a:r>
            <a:r>
              <a:rPr lang="pt-BR" sz="2800" b="1" dirty="0">
                <a:solidFill>
                  <a:prstClr val="black"/>
                </a:solidFill>
              </a:rPr>
              <a:t>e </a:t>
            </a:r>
            <a:r>
              <a:rPr lang="pt-BR" sz="2800" b="1" dirty="0" smtClean="0">
                <a:solidFill>
                  <a:prstClr val="black"/>
                </a:solidFill>
              </a:rPr>
              <a:t>medieval, </a:t>
            </a:r>
            <a:r>
              <a:rPr lang="pt-BR" sz="2800" b="1" dirty="0">
                <a:solidFill>
                  <a:prstClr val="black"/>
                </a:solidFill>
              </a:rPr>
              <a:t>todos encontrados na ilha. O edifício do Conselho foi comprado em 1870 por </a:t>
            </a:r>
            <a:r>
              <a:rPr lang="pt-BR" sz="2800" b="1" dirty="0" err="1" smtClean="0">
                <a:solidFill>
                  <a:prstClr val="black"/>
                </a:solidFill>
              </a:rPr>
              <a:t>Torelli</a:t>
            </a:r>
            <a:r>
              <a:rPr lang="pt-BR" sz="2800" b="1" dirty="0" smtClean="0">
                <a:solidFill>
                  <a:prstClr val="black"/>
                </a:solidFill>
              </a:rPr>
              <a:t>, conforme conta um historiador local que</a:t>
            </a:r>
            <a:r>
              <a:rPr lang="pt-BR" sz="2800" b="1" dirty="0">
                <a:solidFill>
                  <a:prstClr val="black"/>
                </a:solidFill>
              </a:rPr>
              <a:t>, depois de uma restauração de 2 anos, doou à </a:t>
            </a:r>
            <a:r>
              <a:rPr lang="pt-BR" sz="2800" b="1" dirty="0" smtClean="0">
                <a:solidFill>
                  <a:prstClr val="black"/>
                </a:solidFill>
              </a:rPr>
              <a:t>Cidade de Veneza. </a:t>
            </a:r>
            <a:endParaRPr lang="pt-BR" sz="2800" b="1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11182">
            <a:off x="305494" y="698271"/>
            <a:ext cx="4455620" cy="25062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2436" y="395208"/>
            <a:ext cx="4220785" cy="255671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2">
                <a:lumMod val="75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6651">
            <a:off x="7796792" y="590609"/>
            <a:ext cx="4096997" cy="230456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19282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6000">
        <p15:prstTrans prst="wind"/>
      </p:transition>
    </mc:Choice>
    <mc:Fallback xmlns="">
      <p:transition spd="slow" advClick="0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250"/>
                            </p:stCondLst>
                            <p:childTnLst>
                              <p:par>
                                <p:cTn id="1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25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0891" y="0"/>
            <a:ext cx="2258009" cy="1998487"/>
          </a:xfrm>
          <a:prstGeom prst="roundRect">
            <a:avLst>
              <a:gd name="adj" fmla="val 20830"/>
            </a:avLst>
          </a:prstGeom>
          <a:ln w="5715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 prst="angle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7679095" y="1989692"/>
            <a:ext cx="4322592" cy="4667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219170"/>
            <a:r>
              <a:rPr lang="pt-BR" sz="933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  <a:r>
              <a:rPr lang="pt-BR" sz="1867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867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defTabSz="1219170"/>
            <a:r>
              <a:rPr lang="pt-BR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 E  </a:t>
            </a:r>
            <a:r>
              <a:rPr lang="pt-BR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APRESENTAÇÃO  </a:t>
            </a:r>
            <a:endParaRPr lang="pt-BR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defTabSz="1219170"/>
            <a:r>
              <a:rPr lang="pt-BR" sz="32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</a:t>
            </a:r>
            <a:r>
              <a:rPr lang="pt-BR" sz="24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ONINHO  </a:t>
            </a:r>
            <a:r>
              <a:rPr lang="pt-BR" sz="32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</a:t>
            </a:r>
            <a:r>
              <a:rPr lang="pt-BR" sz="24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ENDRAMINI  </a:t>
            </a:r>
            <a:endParaRPr lang="pt-BR" sz="1867" b="1" i="1" u="sng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defTabSz="1219170"/>
            <a:endParaRPr lang="pt-BR" sz="2133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/>
            <a:endParaRPr lang="pt-BR" sz="2133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/>
            <a:endParaRPr lang="pt-BR" sz="2133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/>
            <a:endParaRPr lang="pt-BR" sz="2133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/>
            <a:endParaRPr lang="pt-BR" sz="2133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/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&amp; Sons</a:t>
            </a:r>
            <a:r>
              <a:rPr lang="pt-BR" sz="2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/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 </a:t>
            </a:r>
            <a:endParaRPr lang="pt-BR" sz="24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/>
            <a:r>
              <a:rPr lang="pt-BR" sz="2000" dirty="0">
                <a:solidFill>
                  <a:srgbClr val="FFFF00"/>
                </a:solidFill>
                <a:latin typeface="Maiandra GD" pitchFamily="34" charset="0"/>
                <a:cs typeface="Arial" charset="0"/>
              </a:rPr>
              <a:t>Músicas</a:t>
            </a:r>
          </a:p>
          <a:p>
            <a:pPr algn="r" defTabSz="1219170"/>
            <a:r>
              <a:rPr lang="pt-BR" sz="2400" b="1" dirty="0" err="1" smtClean="0">
                <a:solidFill>
                  <a:schemeClr val="accent4"/>
                </a:solidFill>
                <a:latin typeface="Maiandra GD" pitchFamily="34" charset="0"/>
                <a:cs typeface="Arial" charset="0"/>
              </a:rPr>
              <a:t>Crazy</a:t>
            </a:r>
            <a:r>
              <a:rPr lang="pt-BR" sz="2400" b="1" dirty="0" smtClean="0">
                <a:solidFill>
                  <a:schemeClr val="accent4"/>
                </a:solidFill>
                <a:latin typeface="Maiandra GD" pitchFamily="34" charset="0"/>
                <a:cs typeface="Arial" charset="0"/>
              </a:rPr>
              <a:t> </a:t>
            </a:r>
          </a:p>
          <a:p>
            <a:pPr algn="r" defTabSz="1219170"/>
            <a:r>
              <a:rPr lang="pt-BR" sz="2400" b="1" dirty="0" smtClean="0">
                <a:solidFill>
                  <a:srgbClr val="FF0000"/>
                </a:solidFill>
                <a:latin typeface="Maiandra GD" pitchFamily="34" charset="0"/>
                <a:cs typeface="Arial" charset="0"/>
              </a:rPr>
              <a:t>Fortíssimo - Rita </a:t>
            </a:r>
            <a:r>
              <a:rPr lang="pt-BR" sz="2400" b="1" dirty="0" err="1" smtClean="0">
                <a:solidFill>
                  <a:srgbClr val="FF0000"/>
                </a:solidFill>
                <a:latin typeface="Maiandra GD" pitchFamily="34" charset="0"/>
                <a:cs typeface="Arial" charset="0"/>
              </a:rPr>
              <a:t>Pavoni</a:t>
            </a:r>
            <a:endParaRPr lang="pt-BR" sz="2400" b="1" dirty="0">
              <a:solidFill>
                <a:srgbClr val="FF0000"/>
              </a:solidFill>
              <a:latin typeface="Maiandra GD" pitchFamily="34" charset="0"/>
              <a:cs typeface="Arial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7679095" y="3262346"/>
            <a:ext cx="4322592" cy="1200329"/>
          </a:xfrm>
          <a:prstGeom prst="rect">
            <a:avLst/>
          </a:prstGeom>
          <a:solidFill>
            <a:srgbClr val="B73C26">
              <a:lumMod val="40000"/>
              <a:lumOff val="60000"/>
            </a:srgbClr>
          </a:solidFill>
          <a:ln w="38100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>
            <a:spAutoFit/>
            <a:sp3d extrusionH="57150">
              <a:bevelT w="38100" h="38100" prst="angle"/>
            </a:sp3d>
          </a:bodyPr>
          <a:lstStyle/>
          <a:p>
            <a:pPr algn="ctr"/>
            <a:r>
              <a:rPr lang="pt-BR" b="1" dirty="0" smtClean="0"/>
              <a:t>Procuro transmitir alguns conhecimentos da vida às </a:t>
            </a:r>
            <a:r>
              <a:rPr lang="pt-BR" b="1" dirty="0"/>
              <a:t>pessoas ao </a:t>
            </a:r>
            <a:r>
              <a:rPr lang="pt-BR" b="1" dirty="0" smtClean="0"/>
              <a:t>meu redor, </a:t>
            </a:r>
          </a:p>
          <a:p>
            <a:pPr algn="ctr"/>
            <a:r>
              <a:rPr lang="pt-BR" b="1" dirty="0" smtClean="0"/>
              <a:t>através  </a:t>
            </a:r>
            <a:r>
              <a:rPr lang="pt-BR" b="1" dirty="0"/>
              <a:t>do </a:t>
            </a:r>
            <a:r>
              <a:rPr lang="pt-BR" b="1" dirty="0" smtClean="0"/>
              <a:t>meu potencial e  </a:t>
            </a:r>
            <a:r>
              <a:rPr lang="pt-BR" b="1" dirty="0"/>
              <a:t>inspirar </a:t>
            </a:r>
            <a:endParaRPr lang="pt-BR" b="1" dirty="0" smtClean="0"/>
          </a:p>
          <a:p>
            <a:pPr algn="ctr"/>
            <a:r>
              <a:rPr lang="pt-BR" b="1" dirty="0" smtClean="0"/>
              <a:t>grandes </a:t>
            </a:r>
            <a:r>
              <a:rPr lang="pt-BR" b="1" dirty="0"/>
              <a:t>mudanças </a:t>
            </a:r>
            <a:r>
              <a:rPr lang="pt-BR" b="1" dirty="0" smtClean="0"/>
              <a:t>na cura das almas. </a:t>
            </a:r>
          </a:p>
        </p:txBody>
      </p:sp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1219170" eaLnBrk="0" hangingPunct="0">
              <a:defRPr/>
            </a:pPr>
            <a:endParaRPr lang="pt-BR" sz="3200" kern="0" dirty="0"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414834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0">
        <p14:doors dir="vert"/>
        <p:sndAc>
          <p:stSnd loop="1">
            <p:snd r:embed="rId2" name="Italia - Rita Pavone - Fortíssimo.wav"/>
          </p:stSnd>
        </p:sndAc>
      </p:transition>
    </mc:Choice>
    <mc:Fallback xmlns="">
      <p:transition spd="slow" advClick="0" advTm="130000">
        <p:fade/>
        <p:sndAc>
          <p:stSnd loop="1">
            <p:snd r:embed="rId6" name="Italia - Rita Pavone - Fortíssim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arquivo_173_21062018024035 (1)</Template>
  <TotalTime>49</TotalTime>
  <Words>446</Words>
  <Application>Microsoft Office PowerPoint</Application>
  <PresentationFormat>Widescreen</PresentationFormat>
  <Paragraphs>43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10</vt:i4>
      </vt:variant>
    </vt:vector>
  </HeadingPairs>
  <TitlesOfParts>
    <vt:vector size="20" baseType="lpstr">
      <vt:lpstr>Arial</vt:lpstr>
      <vt:lpstr>Calibri</vt:lpstr>
      <vt:lpstr>Calibri Light</vt:lpstr>
      <vt:lpstr>David</vt:lpstr>
      <vt:lpstr>Maiandra GD</vt:lpstr>
      <vt:lpstr>NotoNashkArabic</vt:lpstr>
      <vt:lpstr>Open Sans</vt:lpstr>
      <vt:lpstr>Times New Roman</vt:lpstr>
      <vt:lpstr>Tema do Office</vt:lpstr>
      <vt:lpstr>1_Tema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6</cp:revision>
  <dcterms:created xsi:type="dcterms:W3CDTF">2023-03-29T19:02:23Z</dcterms:created>
  <dcterms:modified xsi:type="dcterms:W3CDTF">2023-03-29T19:51:48Z</dcterms:modified>
  <cp:contentStatus/>
</cp:coreProperties>
</file>