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  <p:sldMasterId id="2147483876" r:id="rId2"/>
  </p:sldMasterIdLst>
  <p:notesMasterIdLst>
    <p:notesMasterId r:id="rId13"/>
  </p:notesMasterIdLst>
  <p:sldIdLst>
    <p:sldId id="267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8" r:id="rId11"/>
    <p:sldId id="342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4660"/>
  </p:normalViewPr>
  <p:slideViewPr>
    <p:cSldViewPr>
      <p:cViewPr varScale="1">
        <p:scale>
          <a:sx n="79" d="100"/>
          <a:sy n="79" d="100"/>
        </p:scale>
        <p:origin x="82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257A26-AFDF-419F-BE2D-DB30F08E86AE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53BBB7-EAC6-4D19-9A92-C4A0ECF5C0B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6936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10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71" name="Oval 55"/>
          <p:cNvSpPr>
            <a:spLocks noChangeArrowheads="1"/>
          </p:cNvSpPr>
          <p:nvPr/>
        </p:nvSpPr>
        <p:spPr bwMode="auto">
          <a:xfrm>
            <a:off x="7518400" y="54102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69" name="Oval 53"/>
          <p:cNvSpPr>
            <a:spLocks noChangeArrowheads="1"/>
          </p:cNvSpPr>
          <p:nvPr/>
        </p:nvSpPr>
        <p:spPr bwMode="auto">
          <a:xfrm>
            <a:off x="4470400" y="34290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65" name="Oval 49"/>
          <p:cNvSpPr>
            <a:spLocks noChangeArrowheads="1"/>
          </p:cNvSpPr>
          <p:nvPr/>
        </p:nvSpPr>
        <p:spPr bwMode="auto">
          <a:xfrm>
            <a:off x="6096000" y="36576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64" name="Oval 48"/>
          <p:cNvSpPr>
            <a:spLocks noChangeArrowheads="1"/>
          </p:cNvSpPr>
          <p:nvPr/>
        </p:nvSpPr>
        <p:spPr bwMode="auto">
          <a:xfrm>
            <a:off x="5892800" y="35052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66" name="Oval 50"/>
          <p:cNvSpPr>
            <a:spLocks noChangeArrowheads="1"/>
          </p:cNvSpPr>
          <p:nvPr/>
        </p:nvSpPr>
        <p:spPr bwMode="auto">
          <a:xfrm>
            <a:off x="7721600" y="33528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57" name="Oval 41"/>
          <p:cNvSpPr>
            <a:spLocks noChangeArrowheads="1"/>
          </p:cNvSpPr>
          <p:nvPr/>
        </p:nvSpPr>
        <p:spPr bwMode="auto">
          <a:xfrm>
            <a:off x="5892800" y="19812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38" name="Oval 22"/>
          <p:cNvSpPr>
            <a:spLocks noChangeArrowheads="1"/>
          </p:cNvSpPr>
          <p:nvPr/>
        </p:nvSpPr>
        <p:spPr bwMode="auto">
          <a:xfrm>
            <a:off x="2032000" y="15240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39" name="Oval 23"/>
          <p:cNvSpPr>
            <a:spLocks noChangeArrowheads="1"/>
          </p:cNvSpPr>
          <p:nvPr/>
        </p:nvSpPr>
        <p:spPr bwMode="auto">
          <a:xfrm>
            <a:off x="2235200" y="16764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41" name="Oval 25"/>
          <p:cNvSpPr>
            <a:spLocks noChangeArrowheads="1"/>
          </p:cNvSpPr>
          <p:nvPr/>
        </p:nvSpPr>
        <p:spPr bwMode="auto">
          <a:xfrm>
            <a:off x="2641600" y="19812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42" name="Oval 26"/>
          <p:cNvSpPr>
            <a:spLocks noChangeArrowheads="1"/>
          </p:cNvSpPr>
          <p:nvPr/>
        </p:nvSpPr>
        <p:spPr bwMode="auto">
          <a:xfrm>
            <a:off x="2844800" y="21336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28" name="Oval 12"/>
          <p:cNvSpPr>
            <a:spLocks noChangeArrowheads="1"/>
          </p:cNvSpPr>
          <p:nvPr/>
        </p:nvSpPr>
        <p:spPr bwMode="auto">
          <a:xfrm>
            <a:off x="1930400" y="3124200"/>
            <a:ext cx="1320800" cy="12192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ln algn="ctr"/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ln algn="ctr">
            <a:solidFill>
              <a:srgbClr val="000080"/>
            </a:solidFill>
          </a:ln>
        </p:spPr>
        <p:txBody>
          <a:bodyPr anchor="ctr"/>
          <a:lstStyle>
            <a:lvl1pPr marL="0" indent="0" algn="ctr">
              <a:spcBef>
                <a:spcPct val="0"/>
              </a:spcBef>
              <a:buFontTx/>
              <a:buNone/>
              <a:defRPr sz="4400">
                <a:solidFill>
                  <a:schemeClr val="tx2"/>
                </a:solidFill>
              </a:defRPr>
            </a:lvl1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9229" name="Oval 13"/>
          <p:cNvSpPr>
            <a:spLocks noChangeArrowheads="1"/>
          </p:cNvSpPr>
          <p:nvPr/>
        </p:nvSpPr>
        <p:spPr bwMode="auto">
          <a:xfrm>
            <a:off x="203200" y="1524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30" name="Oval 14"/>
          <p:cNvSpPr>
            <a:spLocks noChangeArrowheads="1"/>
          </p:cNvSpPr>
          <p:nvPr/>
        </p:nvSpPr>
        <p:spPr bwMode="auto">
          <a:xfrm>
            <a:off x="406400" y="3048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31" name="Oval 15"/>
          <p:cNvSpPr>
            <a:spLocks noChangeArrowheads="1"/>
          </p:cNvSpPr>
          <p:nvPr/>
        </p:nvSpPr>
        <p:spPr bwMode="auto">
          <a:xfrm>
            <a:off x="609600" y="4572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33" name="Oval 17"/>
          <p:cNvSpPr>
            <a:spLocks noChangeArrowheads="1"/>
          </p:cNvSpPr>
          <p:nvPr/>
        </p:nvSpPr>
        <p:spPr bwMode="auto">
          <a:xfrm>
            <a:off x="1016000" y="7620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35" name="Oval 19"/>
          <p:cNvSpPr>
            <a:spLocks noChangeArrowheads="1"/>
          </p:cNvSpPr>
          <p:nvPr/>
        </p:nvSpPr>
        <p:spPr bwMode="auto">
          <a:xfrm>
            <a:off x="1422400" y="10668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37" name="Oval 21"/>
          <p:cNvSpPr>
            <a:spLocks noChangeArrowheads="1"/>
          </p:cNvSpPr>
          <p:nvPr/>
        </p:nvSpPr>
        <p:spPr bwMode="auto">
          <a:xfrm>
            <a:off x="1828800" y="13716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40" name="Oval 24"/>
          <p:cNvSpPr>
            <a:spLocks noChangeArrowheads="1"/>
          </p:cNvSpPr>
          <p:nvPr/>
        </p:nvSpPr>
        <p:spPr bwMode="auto">
          <a:xfrm>
            <a:off x="2438400" y="18288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43" name="Oval 27"/>
          <p:cNvSpPr>
            <a:spLocks noChangeArrowheads="1"/>
          </p:cNvSpPr>
          <p:nvPr/>
        </p:nvSpPr>
        <p:spPr bwMode="auto">
          <a:xfrm>
            <a:off x="2336800" y="8382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44" name="Oval 28"/>
          <p:cNvSpPr>
            <a:spLocks noChangeArrowheads="1"/>
          </p:cNvSpPr>
          <p:nvPr/>
        </p:nvSpPr>
        <p:spPr bwMode="auto">
          <a:xfrm>
            <a:off x="2540000" y="9906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46" name="Oval 30"/>
          <p:cNvSpPr>
            <a:spLocks noChangeArrowheads="1"/>
          </p:cNvSpPr>
          <p:nvPr/>
        </p:nvSpPr>
        <p:spPr bwMode="auto">
          <a:xfrm>
            <a:off x="3657600" y="3048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47" name="Oval 31"/>
          <p:cNvSpPr>
            <a:spLocks noChangeArrowheads="1"/>
          </p:cNvSpPr>
          <p:nvPr/>
        </p:nvSpPr>
        <p:spPr bwMode="auto">
          <a:xfrm>
            <a:off x="3860800" y="4572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49" name="Oval 33"/>
          <p:cNvSpPr>
            <a:spLocks noChangeArrowheads="1"/>
          </p:cNvSpPr>
          <p:nvPr/>
        </p:nvSpPr>
        <p:spPr bwMode="auto">
          <a:xfrm>
            <a:off x="4267200" y="7620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50" name="Oval 34"/>
          <p:cNvSpPr>
            <a:spLocks noChangeArrowheads="1"/>
          </p:cNvSpPr>
          <p:nvPr/>
        </p:nvSpPr>
        <p:spPr bwMode="auto">
          <a:xfrm>
            <a:off x="4470400" y="9144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52" name="Oval 36"/>
          <p:cNvSpPr>
            <a:spLocks noChangeArrowheads="1"/>
          </p:cNvSpPr>
          <p:nvPr/>
        </p:nvSpPr>
        <p:spPr bwMode="auto">
          <a:xfrm>
            <a:off x="4876800" y="12192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53" name="Oval 37"/>
          <p:cNvSpPr>
            <a:spLocks noChangeArrowheads="1"/>
          </p:cNvSpPr>
          <p:nvPr/>
        </p:nvSpPr>
        <p:spPr bwMode="auto">
          <a:xfrm>
            <a:off x="5080000" y="13716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54" name="Oval 38"/>
          <p:cNvSpPr>
            <a:spLocks noChangeArrowheads="1"/>
          </p:cNvSpPr>
          <p:nvPr/>
        </p:nvSpPr>
        <p:spPr bwMode="auto">
          <a:xfrm>
            <a:off x="5283200" y="15240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72" name="Oval 56"/>
          <p:cNvSpPr>
            <a:spLocks noChangeArrowheads="1"/>
          </p:cNvSpPr>
          <p:nvPr/>
        </p:nvSpPr>
        <p:spPr bwMode="auto">
          <a:xfrm>
            <a:off x="7924800" y="57150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74" name="Oval 58"/>
          <p:cNvSpPr>
            <a:spLocks noChangeArrowheads="1"/>
          </p:cNvSpPr>
          <p:nvPr/>
        </p:nvSpPr>
        <p:spPr bwMode="auto">
          <a:xfrm>
            <a:off x="8432800" y="60960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75" name="Oval 59"/>
          <p:cNvSpPr>
            <a:spLocks noChangeArrowheads="1"/>
          </p:cNvSpPr>
          <p:nvPr/>
        </p:nvSpPr>
        <p:spPr bwMode="auto">
          <a:xfrm>
            <a:off x="8839200" y="6400800"/>
            <a:ext cx="304800" cy="3048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76" name="Oval 60"/>
          <p:cNvSpPr>
            <a:spLocks noChangeArrowheads="1"/>
          </p:cNvSpPr>
          <p:nvPr/>
        </p:nvSpPr>
        <p:spPr bwMode="auto">
          <a:xfrm>
            <a:off x="11379200" y="0"/>
            <a:ext cx="812800" cy="990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77" name="Oval 61"/>
          <p:cNvSpPr>
            <a:spLocks noChangeArrowheads="1"/>
          </p:cNvSpPr>
          <p:nvPr/>
        </p:nvSpPr>
        <p:spPr bwMode="auto">
          <a:xfrm>
            <a:off x="11379200" y="990600"/>
            <a:ext cx="812800" cy="990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78" name="Oval 62"/>
          <p:cNvSpPr>
            <a:spLocks noChangeArrowheads="1"/>
          </p:cNvSpPr>
          <p:nvPr/>
        </p:nvSpPr>
        <p:spPr bwMode="auto">
          <a:xfrm>
            <a:off x="11379200" y="1981200"/>
            <a:ext cx="812800" cy="990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9279" name="Oval 63"/>
          <p:cNvSpPr>
            <a:spLocks noChangeArrowheads="1"/>
          </p:cNvSpPr>
          <p:nvPr/>
        </p:nvSpPr>
        <p:spPr bwMode="auto">
          <a:xfrm>
            <a:off x="11379200" y="2971800"/>
            <a:ext cx="812800" cy="990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40042E-6 L 0.58333 -3.40042E-6 " pathEditMode="relative" ptsTypes="AA">
                                      <p:cBhvr>
                                        <p:cTn id="6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8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711200" y="19050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9200" y="19050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915400" y="274639"/>
            <a:ext cx="2768600" cy="61563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102600" cy="6156325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506913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632117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020454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01522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560196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264465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601483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09436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066506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533490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546886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454372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241907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79964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55277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088462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5639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11379200" y="0"/>
            <a:ext cx="812800" cy="990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7177" name="Oval 9"/>
          <p:cNvSpPr>
            <a:spLocks noChangeArrowheads="1"/>
          </p:cNvSpPr>
          <p:nvPr/>
        </p:nvSpPr>
        <p:spPr bwMode="auto">
          <a:xfrm>
            <a:off x="11379200" y="990600"/>
            <a:ext cx="812800" cy="990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7178" name="Oval 10"/>
          <p:cNvSpPr>
            <a:spLocks noChangeArrowheads="1"/>
          </p:cNvSpPr>
          <p:nvPr/>
        </p:nvSpPr>
        <p:spPr bwMode="auto">
          <a:xfrm>
            <a:off x="11379200" y="1981200"/>
            <a:ext cx="812800" cy="990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7179" name="Oval 11"/>
          <p:cNvSpPr>
            <a:spLocks noChangeArrowheads="1"/>
          </p:cNvSpPr>
          <p:nvPr/>
        </p:nvSpPr>
        <p:spPr bwMode="auto">
          <a:xfrm>
            <a:off x="11379200" y="2971800"/>
            <a:ext cx="812800" cy="990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sz="1800" dirty="0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solidFill>
            <a:srgbClr val="FFFFCC"/>
          </a:solidFill>
          <a:ln w="38100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1200" y="1905001"/>
            <a:ext cx="10972800" cy="4525963"/>
          </a:xfrm>
          <a:prstGeom prst="rect">
            <a:avLst/>
          </a:prstGeom>
          <a:solidFill>
            <a:srgbClr val="FFFFCC"/>
          </a:solidFill>
          <a:ln w="381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dirty="0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/>
              <a:t>27/01/2022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42332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  <p:sldLayoutId id="2147483889" r:id="rId13"/>
    <p:sldLayoutId id="2147483890" r:id="rId14"/>
    <p:sldLayoutId id="2147483891" r:id="rId15"/>
    <p:sldLayoutId id="2147483892" r:id="rId16"/>
    <p:sldLayoutId id="2147483893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toninhovendraminislides/" TargetMode="External"/><Relationship Id="rId3" Type="http://schemas.openxmlformats.org/officeDocument/2006/relationships/audio" Target="../media/audio3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jpeg"/><Relationship Id="rId5" Type="http://schemas.openxmlformats.org/officeDocument/2006/relationships/image" Target="../media/image15.gif"/><Relationship Id="rId10" Type="http://schemas.openxmlformats.org/officeDocument/2006/relationships/image" Target="../media/image18.jpg"/><Relationship Id="rId4" Type="http://schemas.openxmlformats.org/officeDocument/2006/relationships/image" Target="../media/image14.jpg"/><Relationship Id="rId9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6915" y="4578066"/>
            <a:ext cx="118585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A canção napolitana de fundo é uma das mais famosas da Itália. Foi gravada por diversos intérpretes, entre eles Enrico Caruso. </a:t>
            </a:r>
          </a:p>
          <a:p>
            <a:pPr algn="ctr"/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pPr algn="ctr"/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   Elvis Presley, em 1965, onde cantava apenas um trecho em italiano.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336" y="116632"/>
            <a:ext cx="2857500" cy="1905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aixaDeTexto 4"/>
          <p:cNvSpPr txBox="1"/>
          <p:nvPr/>
        </p:nvSpPr>
        <p:spPr>
          <a:xfrm>
            <a:off x="9120336" y="2276872"/>
            <a:ext cx="2857500" cy="30777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1400" dirty="0"/>
              <a:t>Elvis Presley e Enrico Caruso</a:t>
            </a:r>
          </a:p>
        </p:txBody>
      </p:sp>
      <p:sp>
        <p:nvSpPr>
          <p:cNvPr id="3" name="Retângulo 2"/>
          <p:cNvSpPr/>
          <p:nvPr/>
        </p:nvSpPr>
        <p:spPr>
          <a:xfrm>
            <a:off x="263352" y="134212"/>
            <a:ext cx="856895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000" b="1" cap="none" spc="0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OS  SONHOS  DOS  IMIGRANTES </a:t>
            </a:r>
          </a:p>
          <a:p>
            <a:pPr algn="ctr"/>
            <a:r>
              <a:rPr lang="pt-BR" sz="4000" b="1" cap="none" spc="0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ITALIANOS</a:t>
            </a: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1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584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27000">
        <p14:doors dir="vert"/>
        <p:sndAc>
          <p:stSnd>
            <p:snd r:embed="rId2" name="Santa Lucia - Elvis Presley.wav"/>
          </p:stSnd>
        </p:sndAc>
      </p:transition>
    </mc:Choice>
    <mc:Fallback xmlns="">
      <p:transition spd="slow" advClick="0" advTm="27000">
        <p:fade/>
        <p:sndAc>
          <p:stSnd>
            <p:snd r:embed="rId5" name="Santa Lucia - Elvis Presle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31904" y="404664"/>
            <a:ext cx="683411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C00000"/>
                </a:solidFill>
                <a:latin typeface="Arial"/>
                <a:ea typeface="Times New Roman"/>
              </a:rPr>
              <a:t>A taça de vinho repousava sobre a mesa, a preguiçosa cadeira de balanço embalava os meus sonhos. </a:t>
            </a:r>
          </a:p>
          <a:p>
            <a:pPr algn="ctr"/>
            <a:r>
              <a:rPr lang="pt-BR" sz="3200" dirty="0">
                <a:solidFill>
                  <a:srgbClr val="C00000"/>
                </a:solidFill>
                <a:latin typeface="Arial"/>
                <a:ea typeface="Times New Roman"/>
              </a:rPr>
              <a:t>Naquele mágico ambiente, soavam belas e antigas músicas, uma delas com o título de Lágrimas Napolitanas. Falava da partida angustiada dos imigrantes italianos do velho porto de Nápoles para terras desconhecidas, buscando um futuro melhor para os seus descendentes. </a:t>
            </a:r>
            <a:endParaRPr lang="pt-BR" sz="4400" dirty="0">
              <a:solidFill>
                <a:srgbClr val="C00000"/>
              </a:solidFill>
              <a:latin typeface="Times New Roman"/>
              <a:ea typeface="Times New Roman"/>
            </a:endParaRPr>
          </a:p>
        </p:txBody>
      </p:sp>
      <p:pic>
        <p:nvPicPr>
          <p:cNvPr id="4" name="Imagem 3" descr="Monet | World Observer by Claudia &amp; Vicent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1241627"/>
            <a:ext cx="4464496" cy="5499741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7129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6000">
        <p:pull dir="lu"/>
        <p:sndAc>
          <p:stSnd loop="1">
            <p:snd r:embed="rId2" name="Santa Luccia.wav"/>
          </p:stSnd>
        </p:sndAc>
      </p:transition>
    </mc:Choice>
    <mc:Fallback xmlns="">
      <p:transition spd="slow" advClick="0" advTm="36000">
        <p:pull dir="lu"/>
        <p:sndAc>
          <p:stSnd loop="1">
            <p:snd r:embed="rId4" name="Santa Lucc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5013176"/>
            <a:ext cx="12192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C00000"/>
                </a:solidFill>
                <a:latin typeface="Arial"/>
                <a:ea typeface="Times New Roman"/>
              </a:rPr>
              <a:t>Em devaneio, lembrei-me que lá estive a caminho da Ilha de Capri. Naquela ocasião, enquanto aguardava a chegada ao navio, fiquei “plantado” no cais, imaginando como havia sido a partida daquelas criaturas. </a:t>
            </a:r>
            <a:r>
              <a:rPr lang="pt-BR" sz="2400" dirty="0">
                <a:latin typeface="Arial"/>
                <a:ea typeface="Times New Roman"/>
              </a:rPr>
              <a:t> </a:t>
            </a:r>
            <a:endParaRPr lang="pt-BR" sz="3600" dirty="0">
              <a:latin typeface="Times New Roman"/>
              <a:ea typeface="Times New Roman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479715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4805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:wedge/>
      </p:transition>
    </mc:Choice>
    <mc:Fallback xmlns="">
      <p:transition spd="slow" advClick="0" advTm="3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3352" y="117693"/>
            <a:ext cx="1180931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dirty="0">
                <a:solidFill>
                  <a:srgbClr val="C00000"/>
                </a:solidFill>
                <a:latin typeface="Arial"/>
                <a:ea typeface="Times New Roman"/>
              </a:rPr>
              <a:t>A canção entorpecia meus ouvidos, </a:t>
            </a:r>
          </a:p>
          <a:p>
            <a:pPr algn="r"/>
            <a:r>
              <a:rPr lang="pt-BR" sz="2400" dirty="0">
                <a:solidFill>
                  <a:srgbClr val="C00000"/>
                </a:solidFill>
                <a:latin typeface="Arial"/>
                <a:ea typeface="Times New Roman"/>
              </a:rPr>
              <a:t>culminando em um trecho que dizia: </a:t>
            </a:r>
          </a:p>
          <a:p>
            <a:pPr algn="r"/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Arial"/>
                <a:ea typeface="Times New Roman"/>
              </a:rPr>
              <a:t>E nce ne costa lacreme </a:t>
            </a:r>
            <a:r>
              <a:rPr lang="pt-BR" sz="2400" dirty="0" err="1">
                <a:solidFill>
                  <a:schemeClr val="bg2">
                    <a:lumMod val="10000"/>
                  </a:schemeClr>
                </a:solidFill>
                <a:latin typeface="Arial"/>
                <a:ea typeface="Times New Roman"/>
              </a:rPr>
              <a:t>st</a:t>
            </a:r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Arial"/>
                <a:ea typeface="Times New Roman"/>
              </a:rPr>
              <a:t>’ América</a:t>
            </a:r>
            <a:endParaRPr lang="pt-BR" sz="3600" dirty="0">
              <a:solidFill>
                <a:schemeClr val="bg2">
                  <a:lumMod val="10000"/>
                </a:schemeClr>
              </a:solidFill>
              <a:latin typeface="Times New Roman"/>
              <a:ea typeface="Times New Roman"/>
            </a:endParaRPr>
          </a:p>
          <a:p>
            <a:pPr algn="r"/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Forte"/>
                <a:ea typeface="Times New Roman"/>
                <a:cs typeface="Arial"/>
              </a:rPr>
              <a:t>Quantas nos custa lágrimas esta América</a:t>
            </a:r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Arial"/>
                <a:ea typeface="Times New Roman"/>
              </a:rPr>
              <a:t> </a:t>
            </a:r>
            <a:endParaRPr lang="pt-BR" sz="3600" dirty="0">
              <a:solidFill>
                <a:schemeClr val="bg2">
                  <a:lumMod val="10000"/>
                </a:schemeClr>
              </a:solidFill>
              <a:latin typeface="Times New Roman"/>
              <a:ea typeface="Times New Roman"/>
            </a:endParaRPr>
          </a:p>
          <a:p>
            <a:pPr algn="r"/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Arial"/>
                <a:ea typeface="Times New Roman"/>
              </a:rPr>
              <a:t>A nuie napulitane…</a:t>
            </a:r>
            <a:endParaRPr lang="pt-BR" sz="3600" dirty="0">
              <a:solidFill>
                <a:schemeClr val="bg2">
                  <a:lumMod val="10000"/>
                </a:schemeClr>
              </a:solidFill>
              <a:latin typeface="Times New Roman"/>
              <a:ea typeface="Times New Roman"/>
            </a:endParaRPr>
          </a:p>
          <a:p>
            <a:pPr algn="r"/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Forte"/>
                <a:ea typeface="Times New Roman"/>
                <a:cs typeface="Arial"/>
              </a:rPr>
              <a:t>A nós, Napolitanos!</a:t>
            </a:r>
            <a:endParaRPr lang="pt-BR" sz="3600" dirty="0">
              <a:solidFill>
                <a:schemeClr val="bg2">
                  <a:lumMod val="10000"/>
                </a:schemeClr>
              </a:solidFill>
              <a:latin typeface="Times New Roman"/>
              <a:ea typeface="Times New Roman"/>
            </a:endParaRPr>
          </a:p>
          <a:p>
            <a:pPr algn="r"/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Arial"/>
                <a:ea typeface="Times New Roman"/>
              </a:rPr>
              <a:t>Pe nuje ca ce chiagnimmo’o cielo’ e Napule,</a:t>
            </a:r>
            <a:endParaRPr lang="pt-BR" sz="3600" dirty="0">
              <a:solidFill>
                <a:schemeClr val="bg2">
                  <a:lumMod val="10000"/>
                </a:schemeClr>
              </a:solidFill>
              <a:latin typeface="Times New Roman"/>
              <a:ea typeface="Times New Roman"/>
            </a:endParaRPr>
          </a:p>
          <a:p>
            <a:pPr algn="r"/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Forte"/>
                <a:ea typeface="Times New Roman"/>
                <a:cs typeface="Arial"/>
              </a:rPr>
              <a:t>A nós aqui que choramos do céu de Nápoles,</a:t>
            </a:r>
            <a:endParaRPr lang="pt-BR" sz="3600" dirty="0">
              <a:solidFill>
                <a:schemeClr val="bg2">
                  <a:lumMod val="10000"/>
                </a:schemeClr>
              </a:solidFill>
              <a:latin typeface="Times New Roman"/>
              <a:ea typeface="Times New Roman"/>
            </a:endParaRPr>
          </a:p>
          <a:p>
            <a:pPr algn="r"/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Arial"/>
                <a:ea typeface="Times New Roman"/>
              </a:rPr>
              <a:t>Comme’ é amaro stu ppane!</a:t>
            </a:r>
            <a:endParaRPr lang="pt-BR" sz="3600" dirty="0">
              <a:solidFill>
                <a:schemeClr val="bg2">
                  <a:lumMod val="10000"/>
                </a:schemeClr>
              </a:solidFill>
              <a:latin typeface="Times New Roman"/>
              <a:ea typeface="Times New Roman"/>
            </a:endParaRPr>
          </a:p>
          <a:p>
            <a:pPr algn="r"/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Forte"/>
                <a:ea typeface="Times New Roman"/>
                <a:cs typeface="Arial"/>
              </a:rPr>
              <a:t>Como é amargo este pão! </a:t>
            </a:r>
            <a:endParaRPr lang="pt-BR" sz="3600" dirty="0">
              <a:solidFill>
                <a:schemeClr val="bg2">
                  <a:lumMod val="10000"/>
                </a:schemeClr>
              </a:solidFill>
              <a:latin typeface="Times New Roman"/>
              <a:ea typeface="Times New Roman"/>
            </a:endParaRPr>
          </a:p>
          <a:p>
            <a:pPr algn="r"/>
            <a:r>
              <a:rPr lang="es-ES_tradnl" sz="2400" dirty="0">
                <a:solidFill>
                  <a:schemeClr val="bg2">
                    <a:lumMod val="10000"/>
                  </a:schemeClr>
                </a:solidFill>
                <a:latin typeface="Arial"/>
                <a:ea typeface="Times New Roman"/>
              </a:rPr>
              <a:t>Ca a poco a poco</a:t>
            </a:r>
            <a:endParaRPr lang="pt-BR" sz="3600" dirty="0">
              <a:solidFill>
                <a:schemeClr val="bg2">
                  <a:lumMod val="10000"/>
                </a:schemeClr>
              </a:solidFill>
              <a:latin typeface="Times New Roman"/>
              <a:ea typeface="Times New Roman"/>
            </a:endParaRPr>
          </a:p>
          <a:p>
            <a:pPr algn="r"/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Forte"/>
                <a:ea typeface="Times New Roman"/>
                <a:cs typeface="Arial"/>
              </a:rPr>
              <a:t>Que pouco a pouco...</a:t>
            </a:r>
            <a:endParaRPr lang="pt-BR" sz="3600" dirty="0">
              <a:solidFill>
                <a:schemeClr val="bg2">
                  <a:lumMod val="10000"/>
                </a:schemeClr>
              </a:solidFill>
              <a:latin typeface="Times New Roman"/>
              <a:ea typeface="Times New Roman"/>
            </a:endParaRPr>
          </a:p>
          <a:p>
            <a:pPr algn="r"/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Arial"/>
                <a:ea typeface="Times New Roman"/>
              </a:rPr>
              <a:t>Me consuma o core</a:t>
            </a:r>
            <a:endParaRPr lang="pt-BR" sz="3600" dirty="0">
              <a:solidFill>
                <a:schemeClr val="bg2">
                  <a:lumMod val="10000"/>
                </a:schemeClr>
              </a:solidFill>
              <a:latin typeface="Times New Roman"/>
              <a:ea typeface="Times New Roman"/>
            </a:endParaRPr>
          </a:p>
          <a:p>
            <a:pPr algn="r"/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Forte"/>
                <a:ea typeface="Times New Roman"/>
                <a:cs typeface="Arial"/>
              </a:rPr>
              <a:t>Consome o meu coração</a:t>
            </a:r>
            <a:endParaRPr lang="pt-BR" sz="3600" dirty="0">
              <a:solidFill>
                <a:schemeClr val="bg2">
                  <a:lumMod val="10000"/>
                </a:schemeClr>
              </a:solidFill>
              <a:latin typeface="Times New Roman"/>
              <a:ea typeface="Times New Roman"/>
            </a:endParaRPr>
          </a:p>
          <a:p>
            <a:pPr algn="r"/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Arial"/>
                <a:ea typeface="Times New Roman"/>
              </a:rPr>
              <a:t>Paura ca me strue’sta malatía</a:t>
            </a:r>
            <a:endParaRPr lang="pt-BR" sz="3600" dirty="0">
              <a:solidFill>
                <a:schemeClr val="bg2">
                  <a:lumMod val="10000"/>
                </a:schemeClr>
              </a:solidFill>
              <a:latin typeface="Times New Roman"/>
              <a:ea typeface="Times New Roman"/>
            </a:endParaRPr>
          </a:p>
          <a:p>
            <a:pPr algn="r"/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Forte"/>
                <a:ea typeface="Times New Roman"/>
                <a:cs typeface="Arial"/>
              </a:rPr>
              <a:t>Medo que me atormenta, esta doença</a:t>
            </a:r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Arial"/>
                <a:ea typeface="Times New Roman"/>
              </a:rPr>
              <a:t> </a:t>
            </a:r>
            <a:endParaRPr lang="pt-BR" sz="3600" dirty="0">
              <a:solidFill>
                <a:schemeClr val="bg2">
                  <a:lumMod val="10000"/>
                </a:schemeClr>
              </a:solidFill>
              <a:latin typeface="Times New Roman"/>
              <a:ea typeface="Times New Roman"/>
            </a:endParaRPr>
          </a:p>
          <a:p>
            <a:pPr algn="r"/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Arial"/>
                <a:ea typeface="Times New Roman"/>
              </a:rPr>
              <a:t>Senza vedé cchiu Napule</a:t>
            </a:r>
            <a:endParaRPr lang="pt-BR" sz="3600" dirty="0">
              <a:solidFill>
                <a:schemeClr val="bg2">
                  <a:lumMod val="10000"/>
                </a:schemeClr>
              </a:solidFill>
              <a:latin typeface="Times New Roman"/>
              <a:ea typeface="Times New Roman"/>
            </a:endParaRPr>
          </a:p>
          <a:p>
            <a:pPr algn="r"/>
            <a:r>
              <a:rPr lang="pt-BR" sz="2400" dirty="0">
                <a:solidFill>
                  <a:schemeClr val="bg2">
                    <a:lumMod val="10000"/>
                  </a:schemeClr>
                </a:solidFill>
                <a:latin typeface="Forte"/>
                <a:ea typeface="Times New Roman"/>
                <a:cs typeface="Arial"/>
              </a:rPr>
              <a:t>Sem poder ver mais Nápoles</a:t>
            </a:r>
            <a:endParaRPr lang="pt-BR" sz="3600" dirty="0">
              <a:solidFill>
                <a:schemeClr val="bg2">
                  <a:lumMod val="10000"/>
                </a:schemeClr>
              </a:solidFill>
              <a:latin typeface="Times New Roman"/>
              <a:ea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174959"/>
            <a:ext cx="5256584" cy="653344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1637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5000">
        <p:comb/>
      </p:transition>
    </mc:Choice>
    <mc:Fallback xmlns="">
      <p:transition spd="slow" advClick="0" advTm="45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8000"/>
                            </p:stCondLst>
                            <p:childTnLst>
                              <p:par>
                                <p:cTn id="5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6000"/>
                            </p:stCondLst>
                            <p:childTnLst>
                              <p:par>
                                <p:cTn id="7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0"/>
                            </p:stCondLst>
                            <p:childTnLst>
                              <p:par>
                                <p:cTn id="8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4000"/>
                            </p:stCondLst>
                            <p:childTnLst>
                              <p:par>
                                <p:cTn id="8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8000"/>
                            </p:stCondLst>
                            <p:childTnLst>
                              <p:par>
                                <p:cTn id="9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4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2000"/>
                            </p:stCondLst>
                            <p:childTnLst>
                              <p:par>
                                <p:cTn id="10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4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6000"/>
                            </p:stCondLst>
                            <p:childTnLst>
                              <p:par>
                                <p:cTn id="1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4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4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4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0000"/>
                            </p:stCondLst>
                            <p:childTnLst>
                              <p:par>
                                <p:cTn id="1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4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4000"/>
                            </p:stCondLst>
                            <p:childTnLst>
                              <p:par>
                                <p:cTn id="1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4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4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4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8000"/>
                            </p:stCondLst>
                            <p:childTnLst>
                              <p:par>
                                <p:cTn id="1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4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4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4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4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4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4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>
            <a:shade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87888" y="332656"/>
            <a:ext cx="6800789" cy="637097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rgbClr val="C00000"/>
                </a:solidFill>
                <a:latin typeface="Arial"/>
                <a:ea typeface="Times New Roman"/>
              </a:rPr>
              <a:t>Tanto meus avôs paternos e maternos não eram Napolitanos, mas vieram da cidade de </a:t>
            </a:r>
            <a:r>
              <a:rPr lang="pt-BR" sz="2400" dirty="0" err="1">
                <a:solidFill>
                  <a:srgbClr val="C00000"/>
                </a:solidFill>
                <a:latin typeface="Arial"/>
                <a:ea typeface="Times New Roman"/>
              </a:rPr>
              <a:t>Treviso</a:t>
            </a:r>
            <a:r>
              <a:rPr lang="pt-BR" sz="2400" dirty="0">
                <a:solidFill>
                  <a:srgbClr val="C00000"/>
                </a:solidFill>
                <a:latin typeface="Arial"/>
                <a:ea typeface="Times New Roman"/>
              </a:rPr>
              <a:t>, com muito sacrifício, com crianças no colo e na barriga, cuja “comuna” é a cidade de Veneza, para embarcar do Porto de Nápoles.  </a:t>
            </a:r>
            <a:endParaRPr lang="pt-BR" sz="3600" dirty="0">
              <a:solidFill>
                <a:srgbClr val="C00000"/>
              </a:solidFill>
              <a:latin typeface="Times New Roman"/>
              <a:ea typeface="Times New Roman"/>
            </a:endParaRPr>
          </a:p>
          <a:p>
            <a:pPr algn="ctr"/>
            <a:endParaRPr lang="pt-BR" sz="2400" dirty="0">
              <a:solidFill>
                <a:srgbClr val="C00000"/>
              </a:solidFill>
              <a:latin typeface="Arial"/>
              <a:ea typeface="Times New Roman"/>
            </a:endParaRPr>
          </a:p>
          <a:p>
            <a:pPr algn="ctr"/>
            <a:r>
              <a:rPr lang="pt-BR" sz="2400" dirty="0">
                <a:solidFill>
                  <a:srgbClr val="C00000"/>
                </a:solidFill>
                <a:latin typeface="Arial"/>
                <a:ea typeface="Times New Roman"/>
              </a:rPr>
              <a:t>A Itália de antigamente, que ainda não era um País, tinha suas terras habitadas em pequenos reinos por vários povos, muitas etnias, espalhados pelas planícies e montanhas.</a:t>
            </a:r>
            <a:endParaRPr lang="pt-BR" sz="3600" dirty="0">
              <a:solidFill>
                <a:srgbClr val="C0000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2400" dirty="0">
                <a:solidFill>
                  <a:srgbClr val="C00000"/>
                </a:solidFill>
                <a:latin typeface="Arial"/>
                <a:ea typeface="Times New Roman"/>
              </a:rPr>
              <a:t> </a:t>
            </a:r>
          </a:p>
          <a:p>
            <a:pPr algn="ctr"/>
            <a:r>
              <a:rPr lang="pt-BR" sz="2400" dirty="0">
                <a:solidFill>
                  <a:srgbClr val="C00000"/>
                </a:solidFill>
                <a:latin typeface="Arial"/>
                <a:ea typeface="Times New Roman"/>
              </a:rPr>
              <a:t>Tinham o seu próprio governo, através de homens guerreiros, com um líder, que se perpetuava no poder até a morte. Os objetivos eram as conquistas dos lugarejos por onde passavam, agregando tudo o que encontravam pela frente.</a:t>
            </a:r>
            <a:endParaRPr lang="pt-BR" sz="3600" dirty="0">
              <a:solidFill>
                <a:srgbClr val="C00000"/>
              </a:solidFill>
              <a:latin typeface="Times New Roman"/>
              <a:ea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346230"/>
            <a:ext cx="4806697" cy="625112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8425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8000">
        <p14:prism dir="u" isContent="1" isInverted="1"/>
      </p:transition>
    </mc:Choice>
    <mc:Fallback xmlns=""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67808" y="332656"/>
            <a:ext cx="7632848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C00000"/>
                </a:solidFill>
                <a:latin typeface="Arial"/>
                <a:ea typeface="Times New Roman"/>
              </a:rPr>
              <a:t>Imperava a lei do mais forte: o comando ficava com o patriarca da família onde estavam os guerreiros, que se destacavam nas lutas. A ampliação do poder se desenhava na ambição da conquista do povo mais próximo, até que foram ficando regiões poderosas.</a:t>
            </a:r>
            <a:endParaRPr lang="pt-BR" sz="4000" dirty="0">
              <a:solidFill>
                <a:srgbClr val="C0000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2800" dirty="0">
                <a:solidFill>
                  <a:srgbClr val="C00000"/>
                </a:solidFill>
                <a:latin typeface="Arial"/>
                <a:ea typeface="Times New Roman"/>
              </a:rPr>
              <a:t> </a:t>
            </a:r>
            <a:endParaRPr lang="pt-BR" sz="4000" dirty="0">
              <a:solidFill>
                <a:srgbClr val="C00000"/>
              </a:solidFill>
              <a:latin typeface="Times New Roman"/>
              <a:ea typeface="Times New Roman"/>
            </a:endParaRPr>
          </a:p>
          <a:p>
            <a:pPr algn="ctr"/>
            <a:endParaRPr lang="pt-BR" sz="2800" dirty="0">
              <a:solidFill>
                <a:srgbClr val="C00000"/>
              </a:solidFill>
              <a:latin typeface="Arial"/>
              <a:ea typeface="Times New Roman"/>
            </a:endParaRPr>
          </a:p>
          <a:p>
            <a:pPr algn="ctr"/>
            <a:r>
              <a:rPr lang="pt-BR" sz="2800" dirty="0">
                <a:solidFill>
                  <a:srgbClr val="C00000"/>
                </a:solidFill>
                <a:latin typeface="Arial"/>
                <a:ea typeface="Times New Roman"/>
              </a:rPr>
              <a:t>Constituídas as regiões, veio a necessidade de um único reinado, que se transformou na Itália dos nossos dias. Em 1860, ocorreu a unificação política; desde então, os membros da família real da casa de Savóia tomaram o poder. </a:t>
            </a:r>
            <a:endParaRPr lang="pt-BR" sz="4000" dirty="0">
              <a:solidFill>
                <a:srgbClr val="C0000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2400" dirty="0">
                <a:latin typeface="Arial"/>
                <a:ea typeface="Times New Roman"/>
              </a:rPr>
              <a:t> </a:t>
            </a:r>
            <a:endParaRPr lang="pt-BR" sz="3600" dirty="0">
              <a:latin typeface="Times New Roman"/>
              <a:ea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60648"/>
            <a:ext cx="4016200" cy="640542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3931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8000">
        <p14:ferris dir="l"/>
      </p:transition>
    </mc:Choice>
    <mc:Fallback xmlns=""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>
            <a:shade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91744" y="116632"/>
            <a:ext cx="8208911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C00000"/>
                </a:solidFill>
                <a:latin typeface="Arial"/>
                <a:ea typeface="Times New Roman"/>
              </a:rPr>
              <a:t>Após o fim da era Mussolini, em 1948, entrou em vigor a nova Constituição, que adotou o sistema parlamentar para a forma republicana do governo, com o rei da Itália, Vittorio Emmanuele III, exilando-se voluntariamente.</a:t>
            </a:r>
            <a:endParaRPr lang="pt-BR" sz="4000" dirty="0">
              <a:solidFill>
                <a:srgbClr val="C0000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2800" dirty="0">
                <a:solidFill>
                  <a:srgbClr val="C00000"/>
                </a:solidFill>
                <a:latin typeface="Arial"/>
                <a:ea typeface="Times New Roman"/>
              </a:rPr>
              <a:t> </a:t>
            </a:r>
            <a:endParaRPr lang="pt-BR" sz="4000" dirty="0">
              <a:solidFill>
                <a:srgbClr val="C0000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2800" dirty="0">
                <a:solidFill>
                  <a:srgbClr val="C00000"/>
                </a:solidFill>
                <a:latin typeface="Arial"/>
                <a:ea typeface="Times New Roman"/>
              </a:rPr>
              <a:t>É uma das maiores economias da Europa. Deve boa parte deste seu sucesso ao grande trabalho feito pelos seus filhos e descendentes que lá vivem e de outros espalhados pelo mundo afora.</a:t>
            </a:r>
            <a:endParaRPr lang="pt-BR" sz="4000" dirty="0">
              <a:solidFill>
                <a:srgbClr val="C0000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2800" dirty="0">
                <a:solidFill>
                  <a:srgbClr val="C00000"/>
                </a:solidFill>
                <a:latin typeface="Arial"/>
                <a:ea typeface="Times New Roman"/>
              </a:rPr>
              <a:t> </a:t>
            </a:r>
            <a:endParaRPr lang="pt-BR" sz="4000" dirty="0">
              <a:solidFill>
                <a:srgbClr val="C0000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2800" dirty="0">
                <a:solidFill>
                  <a:srgbClr val="C00000"/>
                </a:solidFill>
                <a:latin typeface="Arial"/>
                <a:ea typeface="Times New Roman"/>
              </a:rPr>
              <a:t>Minha contribuição é quase nada para tudo isso, mas o sangue europeu fala alto nessa hora, ainda mais que estive por lá várias vezes, fascinado com suas tradições.</a:t>
            </a:r>
            <a:endParaRPr lang="pt-BR" sz="4000" dirty="0">
              <a:solidFill>
                <a:srgbClr val="C00000"/>
              </a:solidFill>
              <a:latin typeface="Times New Roman"/>
              <a:ea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60648"/>
            <a:ext cx="3600400" cy="633670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9271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8000">
        <p14:conveyor dir="l"/>
      </p:transition>
    </mc:Choice>
    <mc:Fallback xmlns=""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00"/>
                            </p:stCondLst>
                            <p:childTnLst>
                              <p:par>
                                <p:cTn id="4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0"/>
                            </p:stCondLst>
                            <p:childTnLst>
                              <p:par>
                                <p:cTn id="5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31904" y="430776"/>
            <a:ext cx="6768751" cy="600164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C00000"/>
                </a:solidFill>
                <a:latin typeface="Arial"/>
                <a:ea typeface="Times New Roman"/>
              </a:rPr>
              <a:t>Quando caminhei por Veneza pela primeira vez, com a companheira que também descende da raça, ficamos emocionados ao pisar no solo dos nossos antepassados. Por força do destino, acabamos conhecendo uma antiga mansão, transformada em um magnifico hotel, e uma Ponte (fotos),  com o nome Vendramini, que pertenceram a esse ramo da família.  </a:t>
            </a:r>
            <a:endParaRPr lang="pt-BR" sz="4400" dirty="0">
              <a:solidFill>
                <a:srgbClr val="C0000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3200" dirty="0">
                <a:latin typeface="Arial"/>
                <a:ea typeface="Times New Roman"/>
              </a:rPr>
              <a:t> </a:t>
            </a:r>
            <a:endParaRPr lang="pt-BR" sz="4400" dirty="0">
              <a:latin typeface="Times New Roman"/>
              <a:ea typeface="Times New Roman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79" y="3933056"/>
            <a:ext cx="3705801" cy="2474104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00B0F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332657"/>
            <a:ext cx="3816424" cy="293101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1271464" y="332657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</a:rPr>
              <a:t>Hotel</a:t>
            </a:r>
          </a:p>
          <a:p>
            <a:pPr algn="ctr"/>
            <a:r>
              <a:rPr lang="pt-BR" dirty="0">
                <a:solidFill>
                  <a:srgbClr val="FFFF00"/>
                </a:solidFill>
              </a:rPr>
              <a:t>Vendramini</a:t>
            </a:r>
          </a:p>
        </p:txBody>
      </p:sp>
    </p:spTree>
    <p:extLst>
      <p:ext uri="{BB962C8B-B14F-4D97-AF65-F5344CB8AC3E}">
        <p14:creationId xmlns:p14="http://schemas.microsoft.com/office/powerpoint/2010/main" val="43351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8000">
        <p14:prism dir="u" isContent="1"/>
      </p:transition>
    </mc:Choice>
    <mc:Fallback xmlns=""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 animBg="1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3352" y="260648"/>
            <a:ext cx="532859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800" dirty="0">
              <a:solidFill>
                <a:srgbClr val="FFFF00"/>
              </a:solidFill>
              <a:latin typeface="Arial"/>
              <a:ea typeface="Times New Roman"/>
            </a:endParaRPr>
          </a:p>
          <a:p>
            <a:pPr algn="ctr"/>
            <a:r>
              <a:rPr lang="pt-BR" sz="2800" dirty="0">
                <a:solidFill>
                  <a:srgbClr val="FFFF00"/>
                </a:solidFill>
                <a:latin typeface="Arial"/>
                <a:ea typeface="Times New Roman"/>
              </a:rPr>
              <a:t>Essa forte referência da família, da terra e do idioma, fez com que lhes dirigisse uma homenagem, escrevendo e contando suas memórias, que eu ouvia com muita atenção do meu avô, quando eu era um adolescente, sentindo agora a necessidade de falar dessa forte ligação através de um livro, que se encontra em andamento, intitulado “A Última Visão de Um Caboclo”. </a:t>
            </a:r>
            <a:endParaRPr lang="pt-BR" sz="40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/>
            <a:r>
              <a:rPr lang="pt-BR" sz="2800" dirty="0">
                <a:solidFill>
                  <a:srgbClr val="FFFF00"/>
                </a:solidFill>
                <a:latin typeface="Arial"/>
                <a:ea typeface="Times New Roman"/>
              </a:rPr>
              <a:t> </a:t>
            </a:r>
            <a:endParaRPr lang="pt-BR" sz="4000" dirty="0">
              <a:solidFill>
                <a:srgbClr val="FFFF00"/>
              </a:solidFill>
              <a:latin typeface="Times New Roman"/>
              <a:ea typeface="Times New Roman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536160" y="5805264"/>
            <a:ext cx="45509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pt-BR" dirty="0">
                <a:solidFill>
                  <a:srgbClr val="FFFFFF"/>
                </a:solidFill>
                <a:latin typeface="Georgia" charset="0"/>
                <a:ea typeface="ＭＳ Ｐゴシック" charset="-128"/>
              </a:rPr>
              <a:t>Paese mio……..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pt-BR" dirty="0">
                <a:solidFill>
                  <a:srgbClr val="FFFFFF"/>
                </a:solidFill>
                <a:latin typeface="Georgia" charset="0"/>
                <a:ea typeface="ＭＳ Ｐゴシック" charset="-128"/>
              </a:rPr>
              <a:t>come saresti bello se in giro non ci fossero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it-IT" altLang="pt-BR" dirty="0">
                <a:solidFill>
                  <a:srgbClr val="FFFFFF"/>
                </a:solidFill>
                <a:latin typeface="Georgia" charset="0"/>
                <a:ea typeface="ＭＳ Ｐゴシック" charset="-128"/>
              </a:rPr>
              <a:t>tanti italiani……..</a:t>
            </a:r>
          </a:p>
        </p:txBody>
      </p:sp>
    </p:spTree>
    <p:extLst>
      <p:ext uri="{BB962C8B-B14F-4D97-AF65-F5344CB8AC3E}">
        <p14:creationId xmlns:p14="http://schemas.microsoft.com/office/powerpoint/2010/main" val="4059402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8000">
        <p15:prstTrans prst="fracture"/>
      </p:transition>
    </mc:Choice>
    <mc:Fallback xmlns=""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2835" y="277588"/>
            <a:ext cx="3524387" cy="2654192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slope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4317999" y="362796"/>
            <a:ext cx="369163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ROTEIRO APRESENTAÇÃO</a:t>
            </a:r>
          </a:p>
          <a:p>
            <a:pPr algn="ctr"/>
            <a:endParaRPr lang="pt-BR" sz="24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</a:p>
          <a:p>
            <a:pPr algn="ctr"/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Acervo Pessoal </a:t>
            </a:r>
            <a:endParaRPr lang="pt-BR" sz="3200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32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</a:t>
            </a:r>
          </a:p>
          <a:p>
            <a:pPr algn="ctr"/>
            <a:r>
              <a:rPr lang="pt-BR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ctr"/>
            <a:r>
              <a:rPr lang="pt-BR" sz="28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Santa Lucia</a:t>
            </a:r>
          </a:p>
          <a:p>
            <a:pPr algn="ctr"/>
            <a:r>
              <a:rPr lang="pt-BR" sz="28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Pavarotti, Domingo e Carreras</a:t>
            </a:r>
          </a:p>
        </p:txBody>
      </p:sp>
      <p:sp>
        <p:nvSpPr>
          <p:cNvPr id="26" name="Retângulo 25"/>
          <p:cNvSpPr/>
          <p:nvPr/>
        </p:nvSpPr>
        <p:spPr>
          <a:xfrm>
            <a:off x="406675" y="5256283"/>
            <a:ext cx="7551385" cy="120032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endParaRPr lang="pt-BR" sz="1400" dirty="0">
              <a:solidFill>
                <a:srgbClr val="0070C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600" u="sng" dirty="0">
                <a:solidFill>
                  <a:srgbClr val="FF0000"/>
                </a:solidFill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lang="pt-BR" sz="1600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://vendraminiletras.blogspot.com</a:t>
            </a:r>
            <a:r>
              <a:rPr lang="pt-BR" sz="1600" u="sng" dirty="0">
                <a:solidFill>
                  <a:srgbClr val="FF0000"/>
                </a:solidFill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1600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600" dirty="0">
                <a:solidFill>
                  <a:srgbClr val="FF0000"/>
                </a:solidFill>
                <a:latin typeface="Britannic Bold" panose="020B0903060703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www.sergrasan.com/toninhovendraminislides/</a:t>
            </a:r>
            <a:endParaRPr lang="pt-BR" sz="1600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Antonio Giuseppe </a:t>
            </a:r>
            <a:r>
              <a:rPr lang="pt-BR" sz="16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Gasparotto</a:t>
            </a: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 Vendramini </a:t>
            </a:r>
            <a:r>
              <a:rPr lang="pt-BR" sz="16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Secondo</a:t>
            </a: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 Di Treviso</a:t>
            </a:r>
          </a:p>
          <a:p>
            <a:pPr algn="ctr"/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026" name="Picture 2" descr="C:\Users\User\Pictures\Academia\medalha academi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7995" y="729185"/>
            <a:ext cx="4812805" cy="3736519"/>
          </a:xfrm>
          <a:prstGeom prst="rect">
            <a:avLst/>
          </a:prstGeo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ContrastingRightFacing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ED1DD3F-8340-44EF-8400-5F353497755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2" y="3306897"/>
            <a:ext cx="4022053" cy="3181200"/>
          </a:xfrm>
          <a:prstGeom prst="rect">
            <a:avLst/>
          </a:prstGeom>
          <a:ln w="38100">
            <a:solidFill>
              <a:srgbClr val="FF0000"/>
            </a:solidFill>
          </a:ln>
          <a:scene3d>
            <a:camera prst="isometricOffAxis2Lef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133226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75000">
        <p:fade/>
        <p:sndAc>
          <p:stSnd loop="1">
            <p:snd r:embed="rId3" name="Santa Lucia Pavarotti Domingo e Carreras.wav"/>
          </p:stSnd>
        </p:sndAc>
      </p:transition>
    </mc:Choice>
    <mc:Fallback>
      <p:transition spd="slow" advClick="0" advTm="175000">
        <p:fade/>
        <p:sndAc>
          <p:stSnd loop="1">
            <p:snd r:embed="rId3" name="Santa Lucia Pavarotti Domingo e Carrer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3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6000"/>
                            </p:stCondLst>
                            <p:childTnLst>
                              <p:par>
                                <p:cTn id="4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0"/>
                            </p:stCondLst>
                            <p:childTnLst>
                              <p:par>
                                <p:cTn id="4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theme1.xml><?xml version="1.0" encoding="utf-8"?>
<a:theme xmlns:a="http://schemas.openxmlformats.org/drawingml/2006/main" name="OS SONHOS DOS IMIGRANTES ITALIANO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r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ersonalizar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rilha de Vapor">
  <a:themeElements>
    <a:clrScheme name="Trilha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SONHOS DOS IMIGRANTES ITALIANOS - NOV PUBL - S - 2018</Template>
  <TotalTime>16</TotalTime>
  <Words>782</Words>
  <Application>Microsoft Office PowerPoint</Application>
  <PresentationFormat>Widescreen</PresentationFormat>
  <Paragraphs>65</Paragraphs>
  <Slides>10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10</vt:i4>
      </vt:variant>
    </vt:vector>
  </HeadingPairs>
  <TitlesOfParts>
    <vt:vector size="22" baseType="lpstr">
      <vt:lpstr>Arial</vt:lpstr>
      <vt:lpstr>Arial Black</vt:lpstr>
      <vt:lpstr>Britannic Bold</vt:lpstr>
      <vt:lpstr>Calibri</vt:lpstr>
      <vt:lpstr>Century Gothic</vt:lpstr>
      <vt:lpstr>David</vt:lpstr>
      <vt:lpstr>Forte</vt:lpstr>
      <vt:lpstr>Georgia</vt:lpstr>
      <vt:lpstr>Maiandra GD</vt:lpstr>
      <vt:lpstr>Times New Roman</vt:lpstr>
      <vt:lpstr>OS SONHOS DOS IMIGRANTES ITALIANOS</vt:lpstr>
      <vt:lpstr>Trilha de Vapor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2022-01-27T16:54:18Z</dcterms:created>
  <dcterms:modified xsi:type="dcterms:W3CDTF">2022-01-27T17:11:10Z</dcterms:modified>
  <cp:contentStatus/>
</cp:coreProperties>
</file>