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80" r:id="rId2"/>
  </p:sldMasterIdLst>
  <p:notesMasterIdLst>
    <p:notesMasterId r:id="rId8"/>
  </p:notesMasterIdLst>
  <p:sldIdLst>
    <p:sldId id="315" r:id="rId3"/>
    <p:sldId id="293" r:id="rId4"/>
    <p:sldId id="320" r:id="rId5"/>
    <p:sldId id="324" r:id="rId6"/>
    <p:sldId id="291" r:id="rId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66FFCC"/>
    <a:srgbClr val="AB15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>
      <p:cViewPr varScale="1">
        <p:scale>
          <a:sx n="137" d="100"/>
          <a:sy n="137" d="100"/>
        </p:scale>
        <p:origin x="126" y="6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01/09/2023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859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679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80511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318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815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227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279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919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16915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81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15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251970" y="889863"/>
            <a:ext cx="6636259" cy="3358450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9428" y="1556628"/>
            <a:ext cx="6509936" cy="1311547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050" spc="-113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428" y="2929700"/>
            <a:ext cx="6505070" cy="99194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681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4234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836" y="602389"/>
            <a:ext cx="4711405" cy="3936467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599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2444659" y="889863"/>
            <a:ext cx="4249609" cy="3358450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162" y="1556047"/>
            <a:ext cx="4117668" cy="1267043"/>
          </a:xfrm>
        </p:spPr>
        <p:txBody>
          <a:bodyPr bIns="0" anchor="b">
            <a:normAutofit/>
          </a:bodyPr>
          <a:lstStyle>
            <a:lvl1pPr algn="ctr">
              <a:defRPr sz="3300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162" y="2885138"/>
            <a:ext cx="4117667" cy="1037828"/>
          </a:xfrm>
        </p:spPr>
        <p:txBody>
          <a:bodyPr tIns="0"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5698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0" y="1754752"/>
            <a:ext cx="2625621" cy="1852549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659" y="602391"/>
            <a:ext cx="4702193" cy="17869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38835" y="2754121"/>
            <a:ext cx="4704017" cy="178769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5335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1772937"/>
            <a:ext cx="2625621" cy="1845373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3853" y="602389"/>
            <a:ext cx="4698816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979" y="1116739"/>
            <a:ext cx="4698263" cy="12726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8989" y="2749415"/>
            <a:ext cx="4698311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8835" y="3263765"/>
            <a:ext cx="4699191" cy="1278045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884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391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7817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4019"/>
            <a:ext cx="2625898" cy="917474"/>
          </a:xfrm>
        </p:spPr>
        <p:txBody>
          <a:bodyPr bIns="0" anchor="b">
            <a:noAutofit/>
          </a:bodyPr>
          <a:lstStyle>
            <a:lvl1pPr algn="ctr">
              <a:defRPr sz="2400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2488" y="602107"/>
            <a:ext cx="4706276" cy="3937455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474" y="2685140"/>
            <a:ext cx="2625898" cy="915873"/>
          </a:xfrm>
        </p:spPr>
        <p:txBody>
          <a:bodyPr/>
          <a:lstStyle>
            <a:lvl1pPr marL="0" indent="0" algn="ctr">
              <a:buNone/>
              <a:defRPr sz="12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051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604002" y="1273749"/>
            <a:ext cx="4456155" cy="2602816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7632" y="0"/>
            <a:ext cx="3486368" cy="51435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2" y="1770191"/>
            <a:ext cx="4332485" cy="883524"/>
          </a:xfrm>
        </p:spPr>
        <p:txBody>
          <a:bodyPr bIns="0" anchor="b">
            <a:normAutofit/>
          </a:bodyPr>
          <a:lstStyle>
            <a:lvl1pPr>
              <a:defRPr sz="2700"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4082" y="2658759"/>
            <a:ext cx="4332485" cy="955649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5" y="4670298"/>
            <a:ext cx="4456652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71283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8554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32488" y="596039"/>
            <a:ext cx="4706276" cy="394281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202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5789211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55578" y="1762444"/>
            <a:ext cx="2625896" cy="184233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060" y="598834"/>
            <a:ext cx="4701467" cy="394297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903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013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371" y="1768794"/>
            <a:ext cx="2624000" cy="1842364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6237" y="596039"/>
            <a:ext cx="4462527" cy="3942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3504" y="240030"/>
            <a:ext cx="27432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01/09/2023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504" y="4670298"/>
            <a:ext cx="7941564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240030"/>
            <a:ext cx="6858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701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0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35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05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7.gif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dicionariodenomesproprios.com.br/teresa/" TargetMode="External"/><Relationship Id="rId5" Type="http://schemas.openxmlformats.org/officeDocument/2006/relationships/hyperlink" Target="https://www.dicionariodenomesproprios.com.br/maria/" TargetMode="External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7030A0"/>
            </a:gs>
            <a:gs pos="26005">
              <a:srgbClr val="A5A9D7"/>
            </a:gs>
            <a:gs pos="48000">
              <a:srgbClr val="FFC000">
                <a:alpha val="63000"/>
                <a:lumMod val="59000"/>
                <a:lumOff val="41000"/>
              </a:srgb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920A8EBA-E47F-4949-944B-C724D257D23F}"/>
              </a:ext>
            </a:extLst>
          </p:cNvPr>
          <p:cNvSpPr txBox="1"/>
          <p:nvPr/>
        </p:nvSpPr>
        <p:spPr>
          <a:xfrm>
            <a:off x="251520" y="130217"/>
            <a:ext cx="3673314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b="1" i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itannic Bold" panose="020B0903060703020204" pitchFamily="34" charset="0"/>
              </a:rPr>
              <a:t>M</a:t>
            </a:r>
            <a:r>
              <a:rPr lang="pt-BR" sz="4000" b="1" i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itannic Bold" panose="020B0903060703020204" pitchFamily="34" charset="0"/>
              </a:rPr>
              <a:t>aitê</a:t>
            </a:r>
          </a:p>
          <a:p>
            <a:pPr algn="ctr"/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endParaRPr lang="pt-BR" sz="4000" b="1" dirty="0" smtClean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Bradley Hand ITC" panose="03070402050302030203" pitchFamily="66" charset="0"/>
              </a:rPr>
              <a:t>De  criança, a Mulher.</a:t>
            </a:r>
            <a:endParaRPr lang="pt-BR" sz="4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909D237-D503-4887-A02D-3953916370DE}"/>
              </a:ext>
            </a:extLst>
          </p:cNvPr>
          <p:cNvSpPr txBox="1"/>
          <p:nvPr/>
        </p:nvSpPr>
        <p:spPr>
          <a:xfrm rot="21239296">
            <a:off x="4395376" y="1975289"/>
            <a:ext cx="4148440" cy="2345345"/>
          </a:xfrm>
          <a:prstGeom prst="rect">
            <a:avLst/>
          </a:prstGeom>
          <a:noFill/>
        </p:spPr>
        <p:txBody>
          <a:bodyPr wrap="square">
            <a:prstTxWarp prst="textCascadeUp">
              <a:avLst>
                <a:gd name="adj" fmla="val 100000"/>
              </a:avLst>
            </a:prstTxWarp>
            <a:spAutoFit/>
          </a:bodyPr>
          <a:lstStyle/>
          <a:p>
            <a:pPr lvl="0" algn="ctr"/>
            <a:r>
              <a:rPr lang="pt-PT" sz="3200" spc="300" dirty="0" smtClean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Amada, amável, se transformará em senhora do verão e colherá os frutos que hoje cultivas. </a:t>
            </a:r>
            <a:endParaRPr lang="pt-PT" sz="3200" spc="300" dirty="0">
              <a:ln w="6600">
                <a:solidFill>
                  <a:srgbClr val="0070C0"/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33">
            <a:extLst>
              <a:ext uri="{FF2B5EF4-FFF2-40B4-BE49-F238E27FC236}">
                <a16:creationId xmlns:a16="http://schemas.microsoft.com/office/drawing/2014/main" id="{6A5FAA26-458D-4ECF-8924-CC58E857A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9246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1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2B820922-60D0-4AED-9F66-7102E1C0169B}"/>
              </a:ext>
            </a:extLst>
          </p:cNvPr>
          <p:cNvSpPr/>
          <p:nvPr/>
        </p:nvSpPr>
        <p:spPr>
          <a:xfrm>
            <a:off x="6562220" y="4443958"/>
            <a:ext cx="238534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Avanço </a:t>
            </a:r>
            <a:r>
              <a:rPr lang="pt-BR" sz="16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</a:p>
          <a:p>
            <a:pPr algn="ctr"/>
            <a:r>
              <a:rPr lang="pt-BR" sz="1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USE O MOUSE</a:t>
            </a:r>
            <a:endParaRPr lang="pt-BR" sz="1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1B024E03-6A31-454E-B965-7DC376808D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67" y="958526"/>
            <a:ext cx="3179269" cy="30460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396" y="157602"/>
            <a:ext cx="4464495" cy="219370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9885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:fade/>
        <p:sndAc>
          <p:stSnd loop="1">
            <p:snd r:embed="rId2" name="Abertura de ppsx..wav"/>
          </p:stSnd>
        </p:sndAc>
      </p:transition>
    </mc:Choice>
    <mc:Fallback xmlns="">
      <p:transition spd="slow" advClick="0" advTm="40000">
        <p:fade/>
        <p:sndAc>
          <p:stSnd loop="1">
            <p:snd r:embed="rId5" name="Abertura de ppsx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4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5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  <p:bldP spid="1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63000">
              <a:schemeClr val="accent2">
                <a:lumMod val="40000"/>
                <a:lumOff val="60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82000">
              <a:schemeClr val="accent5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5632"/>
            <a:ext cx="9144000" cy="5143500"/>
            <a:chOff x="0" y="0"/>
            <a:chExt cx="9144000" cy="6991350"/>
          </a:xfrm>
          <a:solidFill>
            <a:schemeClr val="accent5">
              <a:lumMod val="75000"/>
            </a:schemeClr>
          </a:solidFill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57150" cap="rnd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</p:spPr>
          </p:pic>
        </p:grpSp>
      </p:grpSp>
      <p:sp>
        <p:nvSpPr>
          <p:cNvPr id="3" name="Retângulo 2">
            <a:extLst>
              <a:ext uri="{FF2B5EF4-FFF2-40B4-BE49-F238E27FC236}">
                <a16:creationId xmlns:a16="http://schemas.microsoft.com/office/drawing/2014/main" id="{28975836-323B-4225-BBB3-D8E36B67A3AA}"/>
              </a:ext>
            </a:extLst>
          </p:cNvPr>
          <p:cNvSpPr/>
          <p:nvPr/>
        </p:nvSpPr>
        <p:spPr>
          <a:xfrm>
            <a:off x="384831" y="271045"/>
            <a:ext cx="2921378" cy="48782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6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Poema</a:t>
            </a:r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</a:t>
            </a:r>
          </a:p>
          <a:p>
            <a:pPr algn="ctr"/>
            <a:r>
              <a:rPr lang="pt-BR" sz="2800" b="1" i="1" cap="none" spc="6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Maitê</a:t>
            </a:r>
          </a:p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Carlos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R. </a:t>
            </a:r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Lemberg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iller" panose="04020404031007020602" pitchFamily="82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iller" panose="04020404031007020602" pitchFamily="82" charset="0"/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iller" panose="04020404031007020602" pitchFamily="82" charset="0"/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hiller" panose="04020404031007020602" pitchFamily="82" charset="0"/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iller" panose="04020404031007020602" pitchFamily="82" charset="0"/>
              </a:rPr>
              <a:t>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hiller" panose="04020404031007020602" pitchFamily="82" charset="0"/>
              </a:rPr>
              <a:t>minha Neta amada 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realizado em </a:t>
            </a:r>
            <a:r>
              <a:rPr lang="pt-BR" sz="1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Curitiba  no dia 25/10/2007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 descr="BIBLIOTECA ETS: LEITURA ONTEM &amp; HOJE: AVÔS E NETO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14270"/>
            <a:ext cx="3019754" cy="23762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275856" y="267494"/>
            <a:ext cx="5652120" cy="4608512"/>
          </a:xfrm>
          <a:prstGeom prst="rect">
            <a:avLst/>
          </a:prstGeom>
        </p:spPr>
        <p:txBody>
          <a:bodyPr>
            <a:prstTxWarp prst="textFadeLeft">
              <a:avLst>
                <a:gd name="adj" fmla="val 15648"/>
              </a:avLst>
            </a:prstTxWarp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Maitê, a boneca formosa,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É ternura, encanto e alegria,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Bonita, suave, como uma rosa,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É a luz clara de cada dia.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endParaRPr lang="pt-BR" b="1" dirty="0" smtClean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endParaRPr lang="pt-BR" b="1" dirty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endParaRPr lang="pt-BR" b="1" dirty="0" smtClean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endParaRPr lang="pt-BR" b="1" dirty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/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endParaRPr lang="pt-BR" b="1" dirty="0" smtClean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endParaRPr lang="pt-BR" b="1" dirty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endParaRPr lang="pt-BR" b="1" dirty="0" smtClean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endParaRPr lang="pt-BR" b="1" dirty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rebuchet MS" panose="020B0603020202020204" pitchFamily="34" charset="0"/>
            </a:endParaRPr>
          </a:p>
          <a:p>
            <a:pPr algn="ctr"/>
            <a:r>
              <a:rPr lang="pt-BR" b="1" dirty="0" smtClean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Harmoniosa</a:t>
            </a: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, terna, encantadora,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A que ama a vida e nos dá valentia,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É o amanhecer de surpresas...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>Com seu riso cristalino.</a:t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  <a:t/>
            </a:r>
            <a:br>
              <a:rPr lang="pt-BR" b="1" dirty="0">
                <a:ln w="6600">
                  <a:solidFill>
                    <a:srgbClr val="0070C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rebuchet MS" panose="020B0603020202020204" pitchFamily="34" charset="0"/>
              </a:rPr>
            </a:br>
            <a:endParaRPr lang="en-US" b="1" dirty="0">
              <a:ln w="6600">
                <a:solidFill>
                  <a:srgbClr val="0070C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0" y="1635646"/>
            <a:ext cx="4981568" cy="163354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6960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5000">
        <p:fade/>
        <p:sndAc>
          <p:stSnd loop="1">
            <p:snd r:embed="rId2" name="Its_Impossible_E Cortazar.wav"/>
          </p:stSnd>
        </p:sndAc>
      </p:transition>
    </mc:Choice>
    <mc:Fallback xmlns="">
      <p:transition spd="slow" advClick="0" advTm="45000">
        <p:fade/>
        <p:sndAc>
          <p:stSnd loop="1">
            <p:snd r:embed="rId6" name="Its_Impossible_E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75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75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75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19" y="355550"/>
            <a:ext cx="3666065" cy="4592464"/>
          </a:xfrm>
          <a:prstGeom prst="rect">
            <a:avLst/>
          </a:prstGeom>
        </p:spPr>
        <p:txBody>
          <a:bodyPr>
            <a:prstTxWarp prst="textButtonPour">
              <a:avLst>
                <a:gd name="adj1" fmla="val 7599406"/>
                <a:gd name="adj2" fmla="val 51367"/>
              </a:avLst>
            </a:prstTxWarp>
            <a:spAutoFit/>
          </a:bodyPr>
          <a:lstStyle/>
          <a:p>
            <a:pPr algn="ctr"/>
            <a:r>
              <a:rPr lang="pt-BR" dirty="0">
                <a:solidFill>
                  <a:srgbClr val="FF0000"/>
                </a:solidFill>
                <a:latin typeface="Trebuchet MS" panose="020B0603020202020204" pitchFamily="34" charset="0"/>
              </a:rPr>
              <a:t>É um anjo que Deus enviou por companhia</a:t>
            </a:r>
            <a:br>
              <a:rPr lang="pt-BR" dirty="0">
                <a:solidFill>
                  <a:srgbClr val="FF0000"/>
                </a:solidFill>
                <a:latin typeface="Trebuchet MS" panose="020B0603020202020204" pitchFamily="34" charset="0"/>
              </a:rPr>
            </a:br>
            <a:r>
              <a:rPr lang="pt-BR" dirty="0">
                <a:solidFill>
                  <a:srgbClr val="FF0000"/>
                </a:solidFill>
                <a:latin typeface="Trebuchet MS" panose="020B0603020202020204" pitchFamily="34" charset="0"/>
              </a:rPr>
              <a:t>E nos cobriu de bênçãos,</a:t>
            </a:r>
            <a:br>
              <a:rPr lang="pt-BR" dirty="0">
                <a:solidFill>
                  <a:srgbClr val="FF0000"/>
                </a:solidFill>
                <a:latin typeface="Trebuchet MS" panose="020B0603020202020204" pitchFamily="34" charset="0"/>
              </a:rPr>
            </a:br>
            <a:endParaRPr lang="pt-BR" dirty="0" smtClean="0">
              <a:solidFill>
                <a:srgbClr val="FF0000"/>
              </a:solidFill>
              <a:latin typeface="Trebuchet MS" panose="020B0603020202020204" pitchFamily="34" charset="0"/>
            </a:endParaRPr>
          </a:p>
          <a:p>
            <a:pPr algn="ctr"/>
            <a:endParaRPr lang="pt-BR" dirty="0">
              <a:latin typeface="Trebuchet MS" panose="020B0603020202020204" pitchFamily="34" charset="0"/>
            </a:endParaRPr>
          </a:p>
          <a:p>
            <a:pPr algn="ctr"/>
            <a:endParaRPr lang="pt-BR" dirty="0" smtClean="0">
              <a:solidFill>
                <a:schemeClr val="accent4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dirty="0" smtClean="0">
                <a:solidFill>
                  <a:schemeClr val="accent4">
                    <a:lumMod val="75000"/>
                  </a:schemeClr>
                </a:solidFill>
                <a:latin typeface="Trebuchet MS" panose="020B0603020202020204" pitchFamily="34" charset="0"/>
              </a:rPr>
              <a:t>Se </a:t>
            </a: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Trebuchet MS" panose="020B0603020202020204" pitchFamily="34" charset="0"/>
              </a:rPr>
              <a:t>o céu me pedisse, sem duvidar...eu o daria...</a:t>
            </a:r>
            <a:br>
              <a:rPr lang="pt-BR" dirty="0">
                <a:solidFill>
                  <a:schemeClr val="accent4">
                    <a:lumMod val="75000"/>
                  </a:schemeClr>
                </a:solidFill>
                <a:latin typeface="Trebuchet MS" panose="020B0603020202020204" pitchFamily="34" charset="0"/>
              </a:rPr>
            </a:br>
            <a:r>
              <a:rPr lang="pt-BR" sz="2400" dirty="0">
                <a:solidFill>
                  <a:srgbClr val="002060"/>
                </a:solidFill>
                <a:latin typeface="Trebuchet MS" panose="020B0603020202020204" pitchFamily="34" charset="0"/>
              </a:rPr>
              <a:t>Nossa Maitê brinda-nos... Tantas emoções!</a:t>
            </a:r>
            <a:br>
              <a:rPr lang="pt-BR" sz="2400" dirty="0">
                <a:solidFill>
                  <a:srgbClr val="002060"/>
                </a:solidFill>
                <a:latin typeface="Trebuchet MS" panose="020B0603020202020204" pitchFamily="34" charset="0"/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29918" y="76775"/>
            <a:ext cx="5220072" cy="2823887"/>
          </a:xfrm>
          <a:prstGeom prst="rect">
            <a:avLst/>
          </a:prstGeom>
        </p:spPr>
        <p:txBody>
          <a:bodyPr>
            <a:prstTxWarp prst="textWave2">
              <a:avLst>
                <a:gd name="adj1" fmla="val 16624"/>
                <a:gd name="adj2" fmla="val 0"/>
              </a:avLst>
            </a:prstTxWarp>
            <a:spAutoFit/>
          </a:bodyPr>
          <a:lstStyle/>
          <a:p>
            <a:pPr algn="ctr"/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  <a:t>Maitê é minha neta, a esperada,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</a:b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  <a:t>É minha menina que me ensina coisas novas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</a:b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  <a:t>Minha neném preciosa, bem amada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</a:b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  <a:t>A que não precisa... pôr meu amor a prova.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  <a:latin typeface="Tempus Sans ITC" panose="04020404030D07020202" pitchFamily="82" charset="0"/>
              </a:rPr>
            </a:br>
            <a:endParaRPr lang="en-US" dirty="0">
              <a:solidFill>
                <a:schemeClr val="accent1">
                  <a:lumMod val="75000"/>
                </a:schemeClr>
              </a:solidFill>
              <a:latin typeface="Tempus Sans ITC" panose="04020404030D07020202" pitchFamily="8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028122" y="4215013"/>
            <a:ext cx="5005341" cy="73866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4F4F4F"/>
                </a:solidFill>
                <a:latin typeface="Ravie" panose="04040805050809020602" pitchFamily="82" charset="0"/>
              </a:rPr>
              <a:t> </a:t>
            </a:r>
            <a:r>
              <a:rPr lang="pt-BR" sz="1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Ravie" panose="04040805050809020602" pitchFamily="82" charset="0"/>
              </a:rPr>
              <a:t>Nome originário do idioma basco,</a:t>
            </a:r>
          </a:p>
          <a:p>
            <a:pPr algn="ctr"/>
            <a:r>
              <a:rPr lang="pt-BR" sz="1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Ravie" panose="04040805050809020602" pitchFamily="82" charset="0"/>
              </a:rPr>
              <a:t> </a:t>
            </a:r>
            <a:r>
              <a:rPr lang="pt-BR" sz="1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Ravie" panose="04040805050809020602" pitchFamily="82" charset="0"/>
              </a:rPr>
              <a:t>significa “amada”, “adorada”, “cativante” ou “encantadora</a:t>
            </a:r>
            <a:endParaRPr lang="en-US" sz="1200" dirty="0">
              <a:solidFill>
                <a:srgbClr val="C00000"/>
              </a:solidFill>
              <a:latin typeface="Ravie" panose="04040805050809020602" pitchFamily="82" charset="0"/>
            </a:endParaRPr>
          </a:p>
        </p:txBody>
      </p:sp>
      <p:sp>
        <p:nvSpPr>
          <p:cNvPr id="5" name="Rectangle 33">
            <a:extLst>
              <a:ext uri="{FF2B5EF4-FFF2-40B4-BE49-F238E27FC236}">
                <a16:creationId xmlns:a16="http://schemas.microsoft.com/office/drawing/2014/main" id="{6A5FAA26-458D-4ECF-8924-CC58E857A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9246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1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923678"/>
            <a:ext cx="3493522" cy="22925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815" y="1076681"/>
            <a:ext cx="2036396" cy="169399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699" y="2546463"/>
            <a:ext cx="2786601" cy="17646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9633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17115" y="169751"/>
            <a:ext cx="5184576" cy="3354765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Entrego-te meus braços e meu coração</a:t>
            </a:r>
            <a:b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</a:br>
            <a:endParaRPr lang="pt-BR" sz="28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Pelo </a:t>
            </a:r>
            <a: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tempo que Deus o permita,</a:t>
            </a:r>
            <a:b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</a:br>
            <a:endParaRPr lang="pt-BR" sz="28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Que </a:t>
            </a:r>
            <a: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tua existência seja a mais doce canção</a:t>
            </a:r>
            <a:b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</a:br>
            <a:endParaRPr lang="pt-BR" sz="2800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Minha </a:t>
            </a:r>
            <a: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  <a:t>pequena Maitê... bendita!</a:t>
            </a:r>
            <a:br>
              <a:rPr lang="pt-BR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istina" panose="03060402040406080204" pitchFamily="66" charset="0"/>
              </a:rPr>
            </a:br>
            <a:endParaRPr lang="en-US" sz="16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6A5FAA26-458D-4ECF-8924-CC58E857A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9246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1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9751"/>
            <a:ext cx="4752528" cy="482678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23728" y="4524484"/>
            <a:ext cx="6864363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200" dirty="0">
                <a:solidFill>
                  <a:srgbClr val="C00000"/>
                </a:solidFill>
                <a:latin typeface="Gill Sans Ultra Bold" panose="020B0A02020104020203" pitchFamily="34" charset="0"/>
              </a:rPr>
              <a:t>Quero te ver crescendo e brilhando, </a:t>
            </a:r>
            <a:r>
              <a:rPr lang="pt-BR" sz="1200" dirty="0" smtClean="0">
                <a:solidFill>
                  <a:srgbClr val="C00000"/>
                </a:solidFill>
                <a:latin typeface="Gill Sans Ultra Bold" panose="020B0A02020104020203" pitchFamily="34" charset="0"/>
              </a:rPr>
              <a:t> </a:t>
            </a:r>
            <a:r>
              <a:rPr lang="pt-BR" sz="1200" dirty="0">
                <a:solidFill>
                  <a:srgbClr val="C00000"/>
                </a:solidFill>
                <a:latin typeface="Gill Sans Ultra Bold" panose="020B0A02020104020203" pitchFamily="34" charset="0"/>
              </a:rPr>
              <a:t>transformou-se em uma </a:t>
            </a:r>
            <a:r>
              <a:rPr lang="pt-BR" sz="1200" dirty="0" smtClean="0">
                <a:solidFill>
                  <a:srgbClr val="C00000"/>
                </a:solidFill>
                <a:latin typeface="Gill Sans Ultra Bold" panose="020B0A02020104020203" pitchFamily="34" charset="0"/>
              </a:rPr>
              <a:t> </a:t>
            </a:r>
            <a:r>
              <a:rPr lang="pt-BR" sz="1200" dirty="0">
                <a:solidFill>
                  <a:srgbClr val="C00000"/>
                </a:solidFill>
                <a:latin typeface="Gill Sans Ultra Bold" panose="020B0A02020104020203" pitchFamily="34" charset="0"/>
              </a:rPr>
              <a:t>linda jovem, inteligente e forte, será sempre a princesinha do vovô</a:t>
            </a:r>
            <a:r>
              <a:rPr lang="pt-BR" sz="1200" dirty="0" smtClean="0">
                <a:solidFill>
                  <a:srgbClr val="C00000"/>
                </a:solidFill>
                <a:latin typeface="Gill Sans Ultra Bold" panose="020B0A02020104020203" pitchFamily="34" charset="0"/>
              </a:rPr>
              <a:t>.</a:t>
            </a:r>
            <a:endParaRPr lang="en-US" sz="120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Gill Sans Ultra Bold" panose="020B0A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19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66675" y="231656"/>
            <a:ext cx="413669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Imagens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 </a:t>
            </a: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Autoria 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do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Poema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Carlos  R. </a:t>
            </a:r>
            <a:r>
              <a:rPr kumimoji="0" lang="pt-BR" sz="12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Lemberg</a:t>
            </a:r>
            <a:endParaRPr kumimoji="0" lang="pt-BR" sz="12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1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Pessoal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Encerramento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  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 </a:t>
            </a:r>
            <a:r>
              <a:rPr kumimoji="0" lang="pt-BR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Autumn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 </a:t>
            </a:r>
            <a:r>
              <a:rPr kumimoji="0" lang="pt-BR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Leaves</a:t>
            </a:r>
            <a:endParaRPr kumimoji="0" lang="pt-BR" sz="28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   Pat </a:t>
            </a:r>
            <a:r>
              <a:rPr kumimoji="0" lang="pt-BR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Lucida Handwriting" panose="03010101010101010101" pitchFamily="66" charset="0"/>
                <a:ea typeface="+mn-ea"/>
                <a:cs typeface="Arial" charset="0"/>
              </a:rPr>
              <a:t>Boone</a:t>
            </a:r>
            <a:endParaRPr kumimoji="0" lang="pt-BR" sz="2800" b="1" i="1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Lucida Handwriting" panose="03010101010101010101" pitchFamily="66" charset="0"/>
              <a:ea typeface="+mn-ea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33536" y="3832642"/>
            <a:ext cx="6300469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002060"/>
                </a:solidFill>
                <a:latin typeface="Roboto"/>
              </a:rPr>
              <a:t>Em castelhano, o nome Maitê ocorre também pela contração dos nomes </a:t>
            </a:r>
            <a:r>
              <a:rPr lang="pt-BR" sz="1600" dirty="0">
                <a:solidFill>
                  <a:srgbClr val="002060"/>
                </a:solidFill>
                <a:latin typeface="Roboto"/>
                <a:hlinkClick r:id="rId5"/>
              </a:rPr>
              <a:t>Maria</a:t>
            </a:r>
            <a:r>
              <a:rPr lang="pt-BR" sz="1600" dirty="0">
                <a:solidFill>
                  <a:srgbClr val="002060"/>
                </a:solidFill>
                <a:latin typeface="Roboto"/>
              </a:rPr>
              <a:t> e </a:t>
            </a:r>
            <a:r>
              <a:rPr lang="pt-BR" sz="1600" dirty="0">
                <a:solidFill>
                  <a:srgbClr val="002060"/>
                </a:solidFill>
                <a:latin typeface="Roboto"/>
                <a:hlinkClick r:id="rId6"/>
              </a:rPr>
              <a:t>Teresa</a:t>
            </a:r>
            <a:r>
              <a:rPr lang="pt-BR" sz="1600" dirty="0">
                <a:solidFill>
                  <a:srgbClr val="002060"/>
                </a:solidFill>
                <a:latin typeface="Roboto"/>
              </a:rPr>
              <a:t>.</a:t>
            </a:r>
          </a:p>
          <a:p>
            <a:pPr algn="ctr"/>
            <a:r>
              <a:rPr lang="pt-BR" sz="1600" dirty="0">
                <a:solidFill>
                  <a:srgbClr val="002060"/>
                </a:solidFill>
                <a:latin typeface="Roboto"/>
              </a:rPr>
              <a:t>Nesse sentido, Maitê significaria “senhora do verão” ou “soberana que colhe o que cultiva</a:t>
            </a:r>
            <a:r>
              <a:rPr lang="pt-BR" sz="1600" dirty="0" smtClean="0">
                <a:solidFill>
                  <a:srgbClr val="002060"/>
                </a:solidFill>
                <a:latin typeface="Roboto"/>
              </a:rPr>
              <a:t>” </a:t>
            </a:r>
            <a:endParaRPr lang="pt-BR" sz="1050" dirty="0">
              <a:solidFill>
                <a:srgbClr val="002060"/>
              </a:solidFill>
              <a:latin typeface="Roboto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273" y="151489"/>
            <a:ext cx="2369714" cy="2582901"/>
          </a:xfrm>
          <a:prstGeom prst="rect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softEdge rad="635000"/>
          </a:effectLst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749436D4-FF8C-4943-B93B-26607F4D0CD2}"/>
              </a:ext>
            </a:extLst>
          </p:cNvPr>
          <p:cNvSpPr txBox="1"/>
          <p:nvPr/>
        </p:nvSpPr>
        <p:spPr>
          <a:xfrm>
            <a:off x="6354847" y="3338403"/>
            <a:ext cx="252914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CRIAÇÃO  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DAS  FRASES  FORA  DO POEMA,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   NOS RETANGULOS,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ROTEIRO  &amp;</a:t>
            </a:r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387610" y="2483273"/>
            <a:ext cx="2411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2400" b="1" i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5AA2AE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</a:t>
            </a:r>
            <a:endParaRPr lang="pt-BR" sz="2400" b="1" i="1" dirty="0" smtClean="0">
              <a:ln w="9525">
                <a:solidFill>
                  <a:prstClr val="white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rgbClr val="5AA2AE">
                    <a:lumMod val="60000"/>
                    <a:lumOff val="40000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>
              <a:defRPr/>
            </a:pPr>
            <a:r>
              <a:rPr lang="pt-BR" sz="2400" b="1" i="1" dirty="0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5AA2AE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400" b="1" i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rgbClr val="5AA2AE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b="1" i="1" u="sng" dirty="0">
              <a:ln w="9525">
                <a:solidFill>
                  <a:prstClr val="white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rgbClr val="5AA2AE">
                    <a:lumMod val="60000"/>
                    <a:lumOff val="40000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00746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:wheel spokes="8"/>
        <p:sndAc>
          <p:stSnd loop="1">
            <p:snd r:embed="rId2" name="Autumn Leaves - Pat Boone.wav"/>
          </p:stSnd>
        </p:sndAc>
      </p:transition>
    </mc:Choice>
    <mc:Fallback>
      <p:transition spd="slow" advClick="0" advTm="180000">
        <p:wheel spokes="8"/>
        <p:sndAc>
          <p:stSnd loop="1">
            <p:snd r:embed="rId2" name="Autumn Leaves - Pat Bo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0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4250"/>
                            </p:stCondLst>
                            <p:childTnLst>
                              <p:par>
                                <p:cTn id="8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8250"/>
                            </p:stCondLst>
                            <p:childTnLst>
                              <p:par>
                                <p:cTn id="9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4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4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4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tlas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 NETINHA DO CARLOS</Template>
  <TotalTime>87</TotalTime>
  <Words>174</Words>
  <Application>Microsoft Office PowerPoint</Application>
  <PresentationFormat>Apresentação na tela (16:9)</PresentationFormat>
  <Paragraphs>59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5</vt:i4>
      </vt:variant>
    </vt:vector>
  </HeadingPairs>
  <TitlesOfParts>
    <vt:vector size="26" baseType="lpstr">
      <vt:lpstr>Arial</vt:lpstr>
      <vt:lpstr>Bradley Hand ITC</vt:lpstr>
      <vt:lpstr>Britannic Bold</vt:lpstr>
      <vt:lpstr>Calibri</vt:lpstr>
      <vt:lpstr>Calibri Light</vt:lpstr>
      <vt:lpstr>Cambria</vt:lpstr>
      <vt:lpstr>Chiller</vt:lpstr>
      <vt:lpstr>David</vt:lpstr>
      <vt:lpstr>Gill Sans Ultra Bold</vt:lpstr>
      <vt:lpstr>Lucida Handwriting</vt:lpstr>
      <vt:lpstr>Maiandra GD</vt:lpstr>
      <vt:lpstr>Pristina</vt:lpstr>
      <vt:lpstr>Ravie</vt:lpstr>
      <vt:lpstr>Roboto</vt:lpstr>
      <vt:lpstr>Rockwell</vt:lpstr>
      <vt:lpstr>Tempus Sans ITC</vt:lpstr>
      <vt:lpstr>Trebuchet MS</vt:lpstr>
      <vt:lpstr>Wingdings</vt:lpstr>
      <vt:lpstr>Wingdings 2</vt:lpstr>
      <vt:lpstr>1_Viagem</vt:lpstr>
      <vt:lpstr>Atlas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William Prestes</dc:creator>
  <cp:lastModifiedBy>William Prestes</cp:lastModifiedBy>
  <cp:revision>10</cp:revision>
  <dcterms:created xsi:type="dcterms:W3CDTF">2023-09-01T15:36:07Z</dcterms:created>
  <dcterms:modified xsi:type="dcterms:W3CDTF">2023-09-01T17:04:01Z</dcterms:modified>
</cp:coreProperties>
</file>