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3"/>
  </p:notesMasterIdLst>
  <p:sldIdLst>
    <p:sldId id="278" r:id="rId3"/>
    <p:sldId id="268" r:id="rId4"/>
    <p:sldId id="270" r:id="rId5"/>
    <p:sldId id="271" r:id="rId6"/>
    <p:sldId id="272" r:id="rId7"/>
    <p:sldId id="273" r:id="rId8"/>
    <p:sldId id="279" r:id="rId9"/>
    <p:sldId id="269" r:id="rId10"/>
    <p:sldId id="276" r:id="rId11"/>
    <p:sldId id="280" r:id="rId12"/>
  </p:sldIdLst>
  <p:sldSz cx="10440988" cy="5715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3289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19" autoAdjust="0"/>
    <p:restoredTop sz="94660"/>
  </p:normalViewPr>
  <p:slideViewPr>
    <p:cSldViewPr>
      <p:cViewPr varScale="1">
        <p:scale>
          <a:sx n="132" d="100"/>
          <a:sy n="132" d="100"/>
        </p:scale>
        <p:origin x="132" y="222"/>
      </p:cViewPr>
      <p:guideLst>
        <p:guide orient="horz" pos="1800"/>
        <p:guide pos="328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AEFC5D-0320-43E4-BEFD-B6B723AC7D09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11188" y="1143000"/>
            <a:ext cx="563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E74628-9C20-4802-A126-11017EB4C54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8033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10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809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783074" y="1775355"/>
            <a:ext cx="8874840" cy="122502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66148" y="3238500"/>
            <a:ext cx="7308692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994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50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4766" y="3672417"/>
            <a:ext cx="887484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24766" y="2422261"/>
            <a:ext cx="887484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449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22050" y="1333500"/>
            <a:ext cx="4611436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07502" y="1333500"/>
            <a:ext cx="4611436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148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2049" y="1279261"/>
            <a:ext cx="4613250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2049" y="1812396"/>
            <a:ext cx="4613250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5303877" y="1279261"/>
            <a:ext cx="4615062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5303877" y="1812396"/>
            <a:ext cx="4615062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591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188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937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22050" y="227542"/>
            <a:ext cx="34350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082136" y="227542"/>
            <a:ext cx="5836802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522050" y="1195917"/>
            <a:ext cx="34350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632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046507" y="4000500"/>
            <a:ext cx="6264593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046507" y="510646"/>
            <a:ext cx="6264593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046507" y="4472782"/>
            <a:ext cx="6264593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7228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5479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569716" y="228865"/>
            <a:ext cx="2349222" cy="4876271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2050" y="228865"/>
            <a:ext cx="6873650" cy="487627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419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17" y="445825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435052" y="4044517"/>
            <a:ext cx="9657915" cy="1018646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435052" y="3238500"/>
            <a:ext cx="9657915" cy="762000"/>
          </a:xfrm>
        </p:spPr>
        <p:txBody>
          <a:bodyPr anchor="b"/>
          <a:lstStyle>
            <a:lvl1pPr marL="0" indent="0" algn="l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 marL="507983" indent="0" algn="ctr">
              <a:buNone/>
            </a:lvl2pPr>
            <a:lvl3pPr marL="1015965" indent="0" algn="ctr">
              <a:buNone/>
            </a:lvl3pPr>
            <a:lvl4pPr marL="1523947" indent="0" algn="ctr">
              <a:buNone/>
            </a:lvl4pPr>
            <a:lvl5pPr marL="2031929" indent="0" algn="ctr">
              <a:buNone/>
            </a:lvl5pPr>
            <a:lvl6pPr marL="2539911" indent="0" algn="ctr">
              <a:buNone/>
            </a:lvl6pPr>
            <a:lvl7pPr marL="3047894" indent="0" algn="ctr">
              <a:buNone/>
            </a:lvl7pPr>
            <a:lvl8pPr marL="3555876" indent="0" algn="ctr">
              <a:buNone/>
            </a:lvl8pPr>
            <a:lvl9pPr marL="4063858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9396889" y="5394962"/>
            <a:ext cx="866602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1964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089393" y="63507"/>
            <a:ext cx="3306314" cy="240771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9396889" y="5394962"/>
            <a:ext cx="866602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069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17" y="287075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435052" y="1397010"/>
            <a:ext cx="9657915" cy="1016001"/>
          </a:xfrm>
        </p:spPr>
        <p:txBody>
          <a:bodyPr anchor="b"/>
          <a:lstStyle>
            <a:lvl1pPr marL="0" indent="0" algn="r">
              <a:buNone/>
              <a:defRPr sz="2222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78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56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06085" y="2455913"/>
            <a:ext cx="9918940" cy="987354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573748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44566" y="381001"/>
            <a:ext cx="9918940" cy="70104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48034" y="1333500"/>
            <a:ext cx="4785453" cy="3937000"/>
          </a:xfrm>
        </p:spPr>
        <p:txBody>
          <a:bodyPr/>
          <a:lstStyle>
            <a:lvl1pPr>
              <a:defRPr sz="3111"/>
            </a:lvl1pPr>
            <a:lvl2pPr>
              <a:defRPr sz="2667"/>
            </a:lvl2pPr>
            <a:lvl3pPr>
              <a:defRPr sz="2222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5307512" y="1333500"/>
            <a:ext cx="4959470" cy="3937000"/>
          </a:xfrm>
        </p:spPr>
        <p:txBody>
          <a:bodyPr/>
          <a:lstStyle>
            <a:lvl1pPr>
              <a:defRPr sz="3111"/>
            </a:lvl1pPr>
            <a:lvl2pPr>
              <a:defRPr sz="2667"/>
            </a:lvl2pPr>
            <a:lvl3pPr>
              <a:defRPr sz="2222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8404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48033" y="4508501"/>
            <a:ext cx="9831930" cy="735542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21377" y="555628"/>
            <a:ext cx="4899129" cy="533136"/>
          </a:xfrm>
        </p:spPr>
        <p:txBody>
          <a:bodyPr anchor="ctr"/>
          <a:lstStyle>
            <a:lvl1pPr marL="0" indent="0">
              <a:buNone/>
              <a:defRPr sz="20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22" b="1"/>
            </a:lvl2pPr>
            <a:lvl3pPr>
              <a:buNone/>
              <a:defRPr sz="2000" b="1"/>
            </a:lvl3pPr>
            <a:lvl4pPr>
              <a:buNone/>
              <a:defRPr sz="1778" b="1"/>
            </a:lvl4pPr>
            <a:lvl5pPr>
              <a:buNone/>
              <a:defRPr sz="1778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5303879" y="555628"/>
            <a:ext cx="4901053" cy="533136"/>
          </a:xfrm>
        </p:spPr>
        <p:txBody>
          <a:bodyPr anchor="ctr"/>
          <a:lstStyle>
            <a:lvl1pPr marL="0" indent="0">
              <a:buNone/>
              <a:defRPr sz="20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222" b="1"/>
            </a:lvl2pPr>
            <a:lvl3pPr>
              <a:buNone/>
              <a:defRPr sz="2000" b="1"/>
            </a:lvl3pPr>
            <a:lvl4pPr>
              <a:buNone/>
              <a:defRPr sz="1778" b="1"/>
            </a:lvl4pPr>
            <a:lvl5pPr>
              <a:buNone/>
              <a:defRPr sz="1778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21377" y="1096701"/>
            <a:ext cx="4899129" cy="3284802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5308112" y="1096701"/>
            <a:ext cx="4896823" cy="3284802"/>
          </a:xfrm>
        </p:spPr>
        <p:txBody>
          <a:bodyPr/>
          <a:lstStyle>
            <a:lvl1pPr>
              <a:defRPr sz="2667"/>
            </a:lvl1pPr>
            <a:lvl2pPr>
              <a:defRPr sz="2222"/>
            </a:lvl2pPr>
            <a:lvl3pPr>
              <a:defRPr sz="2000"/>
            </a:lvl3pPr>
            <a:lvl4pPr>
              <a:defRPr sz="1778"/>
            </a:lvl4pPr>
            <a:lvl5pPr>
              <a:defRPr sz="1778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9396901" y="5397502"/>
            <a:ext cx="870083" cy="20574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87317" y="501650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451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44566" y="381001"/>
            <a:ext cx="9918940" cy="70104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81789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394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87317" y="4874267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522060" y="4572003"/>
            <a:ext cx="9657915" cy="433917"/>
          </a:xfrm>
        </p:spPr>
        <p:txBody>
          <a:bodyPr anchor="ctr"/>
          <a:lstStyle>
            <a:lvl1pPr algn="l">
              <a:buNone/>
              <a:defRPr sz="2222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522056" y="508001"/>
            <a:ext cx="3435014" cy="4000500"/>
          </a:xfrm>
        </p:spPr>
        <p:txBody>
          <a:bodyPr/>
          <a:lstStyle>
            <a:lvl1pPr marL="0" indent="0">
              <a:buNone/>
              <a:defRPr sz="1556"/>
            </a:lvl1pPr>
            <a:lvl2pPr>
              <a:buNone/>
              <a:defRPr sz="1333"/>
            </a:lvl2pPr>
            <a:lvl3pPr>
              <a:buNone/>
              <a:defRPr sz="1111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82140" y="508001"/>
            <a:ext cx="6097827" cy="4000500"/>
          </a:xfrm>
        </p:spPr>
        <p:txBody>
          <a:bodyPr/>
          <a:lstStyle>
            <a:lvl1pPr>
              <a:defRPr sz="3556"/>
            </a:lvl1pPr>
            <a:lvl2pPr>
              <a:defRPr sz="3111"/>
            </a:lvl2pPr>
            <a:lvl3pPr>
              <a:defRPr sz="2667"/>
            </a:lvl3pPr>
            <a:lvl4pPr>
              <a:defRPr sz="2222"/>
            </a:lvl4pPr>
            <a:lvl5pPr>
              <a:defRPr sz="2222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9527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002379" y="513862"/>
            <a:ext cx="5742543" cy="30480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556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435040" y="4161469"/>
            <a:ext cx="6699634" cy="435240"/>
          </a:xfrm>
        </p:spPr>
        <p:txBody>
          <a:bodyPr anchor="ctr"/>
          <a:lstStyle>
            <a:lvl1pPr algn="l">
              <a:buNone/>
              <a:defRPr sz="2222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435040" y="4611024"/>
            <a:ext cx="6699634" cy="640292"/>
          </a:xfrm>
        </p:spPr>
        <p:txBody>
          <a:bodyPr lIns="109728" tIns="0"/>
          <a:lstStyle>
            <a:lvl1pPr marL="0" indent="0">
              <a:buNone/>
              <a:defRPr sz="1556"/>
            </a:lvl1pPr>
            <a:lvl2pPr>
              <a:defRPr sz="1333"/>
            </a:lvl2pPr>
            <a:lvl3pPr>
              <a:defRPr sz="1111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4234028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02018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830742" y="457737"/>
            <a:ext cx="2088198" cy="4876271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522064" y="457737"/>
            <a:ext cx="7134674" cy="4876271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5804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522050" y="228865"/>
            <a:ext cx="9396889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22050" y="1333500"/>
            <a:ext cx="9396889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522049" y="5296959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EE434A-A7D6-43C6-A234-15C5C41E8B11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567338" y="5296959"/>
            <a:ext cx="3306313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7482708" y="5296959"/>
            <a:ext cx="2436231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F23AF-3B66-41C5-8573-0CB1448807F7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695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87317" y="87575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48046" y="1295138"/>
            <a:ext cx="9918940" cy="377163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7395701" y="63507"/>
            <a:ext cx="2871272" cy="240771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567337" y="63507"/>
            <a:ext cx="3828362" cy="240771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9396901" y="5397508"/>
            <a:ext cx="870083" cy="203729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333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48046" y="381000"/>
            <a:ext cx="9918940" cy="6985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87317" y="875754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87317" y="881657"/>
            <a:ext cx="9853684" cy="1984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1600" tIns="50800" rIns="101600" bIns="50800" anchor="t" compatLnSpc="1"/>
          <a:lstStyle/>
          <a:p>
            <a:endParaRPr lang="en-US" sz="2000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717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80987" indent="-380987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556" kern="1200">
          <a:solidFill>
            <a:schemeClr val="tx2"/>
          </a:solidFill>
          <a:latin typeface="+mn-lt"/>
          <a:ea typeface="+mn-ea"/>
          <a:cs typeface="+mn-cs"/>
        </a:defRPr>
      </a:lvl1pPr>
      <a:lvl2pPr marL="825471" indent="-317489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111" kern="1200">
          <a:solidFill>
            <a:schemeClr val="tx2"/>
          </a:solidFill>
          <a:latin typeface="+mn-lt"/>
          <a:ea typeface="+mn-ea"/>
          <a:cs typeface="+mn-cs"/>
        </a:defRPr>
      </a:lvl2pPr>
      <a:lvl3pPr marL="1269956" indent="-25399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3pPr>
      <a:lvl4pPr marL="1777938" indent="-25399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222" kern="1200">
          <a:solidFill>
            <a:schemeClr val="tx2"/>
          </a:solidFill>
          <a:latin typeface="+mn-lt"/>
          <a:ea typeface="+mn-ea"/>
          <a:cs typeface="+mn-cs"/>
        </a:defRPr>
      </a:lvl4pPr>
      <a:lvl5pPr marL="2285919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793902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6pPr>
      <a:lvl7pPr marL="3301885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778" kern="1200">
          <a:solidFill>
            <a:schemeClr val="tx2"/>
          </a:solidFill>
          <a:latin typeface="+mn-lt"/>
          <a:ea typeface="+mn-ea"/>
          <a:cs typeface="+mn-cs"/>
        </a:defRPr>
      </a:lvl7pPr>
      <a:lvl8pPr marL="3809867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778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317849" indent="-253991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556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798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1596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239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319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3991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4789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558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63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audio" Target="../media/audio2.wav"/><Relationship Id="rId7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jpe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39974" y="0"/>
            <a:ext cx="747091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pt-BR" sz="3200" dirty="0" smtClean="0">
              <a:solidFill>
                <a:srgbClr val="FFC000"/>
              </a:solidFill>
              <a:latin typeface="Ravie" panose="04040805050809020602" pitchFamily="82" charset="0"/>
            </a:endParaRPr>
          </a:p>
          <a:p>
            <a:pPr lvl="0" algn="ctr"/>
            <a:r>
              <a:rPr lang="pt-BR" sz="3600" dirty="0" smtClean="0">
                <a:solidFill>
                  <a:srgbClr val="FFFF00"/>
                </a:solidFill>
                <a:latin typeface="Ravie" panose="04040805050809020602" pitchFamily="82" charset="0"/>
              </a:rPr>
              <a:t>CHURUBUZCO O ÚLTIMO CAUDILHO</a:t>
            </a:r>
          </a:p>
          <a:p>
            <a:pPr lvl="0" algn="ctr"/>
            <a:endParaRPr lang="pt-BR" sz="2400" dirty="0">
              <a:solidFill>
                <a:srgbClr val="FFFF00"/>
              </a:solidFill>
            </a:endParaRPr>
          </a:p>
        </p:txBody>
      </p:sp>
      <p:sp>
        <p:nvSpPr>
          <p:cNvPr id="5" name="Rectangle 33"/>
          <p:cNvSpPr>
            <a:spLocks noChangeArrowheads="1"/>
          </p:cNvSpPr>
          <p:nvPr/>
        </p:nvSpPr>
        <p:spPr bwMode="auto">
          <a:xfrm>
            <a:off x="0" y="0"/>
            <a:ext cx="10440988" cy="57150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marL="0" marR="0" lvl="0" indent="0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6372622" y="4801716"/>
            <a:ext cx="39235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Avanço Automático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6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Toninho Vendramini Formatações</a:t>
            </a:r>
          </a:p>
        </p:txBody>
      </p:sp>
    </p:spTree>
    <p:extLst>
      <p:ext uri="{BB962C8B-B14F-4D97-AF65-F5344CB8AC3E}">
        <p14:creationId xmlns:p14="http://schemas.microsoft.com/office/powerpoint/2010/main" val="265003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6000">
        <p:split orient="vert"/>
        <p:sndAc>
          <p:stSnd loop="1">
            <p:snd r:embed="rId2" name="O Dolar Furado.wav"/>
          </p:stSnd>
        </p:sndAc>
      </p:transition>
    </mc:Choice>
    <mc:Fallback xmlns="">
      <p:transition spd="slow" advClick="0" advTm="16000">
        <p:split orient="vert"/>
        <p:sndAc>
          <p:stSnd loop="1">
            <p:snd r:embed="rId4" name="O Dolar Fura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830" y="157140"/>
            <a:ext cx="2495550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1890050" y="247152"/>
            <a:ext cx="54007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 HISTÓRIA </a:t>
            </a:r>
          </a:p>
          <a:p>
            <a:pPr lvl="0" algn="ctr"/>
            <a:r>
              <a:rPr lang="pt-BR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DO</a:t>
            </a:r>
          </a:p>
          <a:p>
            <a:pPr lvl="0" algn="ctr"/>
            <a:r>
              <a:rPr lang="pt-BR" sz="2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 CAUDILHISMO</a:t>
            </a:r>
          </a:p>
        </p:txBody>
      </p:sp>
      <p:sp>
        <p:nvSpPr>
          <p:cNvPr id="7" name="Retângulo 6"/>
          <p:cNvSpPr/>
          <p:nvPr/>
        </p:nvSpPr>
        <p:spPr>
          <a:xfrm>
            <a:off x="359846" y="2137404"/>
            <a:ext cx="9876534" cy="27802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PT" sz="2000" dirty="0" smtClean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Em </a:t>
            </a:r>
            <a:r>
              <a:rPr lang="pt-PT" sz="2000" dirty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geral, são lideranças </a:t>
            </a:r>
            <a:r>
              <a:rPr lang="pt-PT" sz="2000" dirty="0" smtClean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políticas. </a:t>
            </a:r>
            <a:r>
              <a:rPr lang="pt-PT" sz="2000" dirty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Muitas vezes, </a:t>
            </a:r>
            <a:r>
              <a:rPr lang="pt-PT" sz="2000" dirty="0" smtClean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são </a:t>
            </a:r>
            <a:r>
              <a:rPr lang="pt-PT" sz="2000" dirty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chamados de caudilhos </a:t>
            </a:r>
            <a:r>
              <a:rPr lang="pt-PT" sz="2000" dirty="0" smtClean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porque permanecem no </a:t>
            </a:r>
            <a:r>
              <a:rPr lang="pt-PT" sz="2000" dirty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governo por mais tempo do que o previsto. </a:t>
            </a:r>
            <a:endParaRPr lang="pt-BR" sz="1400" dirty="0">
              <a:solidFill>
                <a:schemeClr val="bg1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PT" sz="2000" dirty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É o líder de um grupo humano que exerce o seu poder de maneira autoritária, as relações pessoais </a:t>
            </a:r>
            <a:r>
              <a:rPr lang="pt-PT" sz="2000" dirty="0" smtClean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com </a:t>
            </a:r>
            <a:r>
              <a:rPr lang="pt-PT" sz="2000" dirty="0">
                <a:solidFill>
                  <a:schemeClr val="bg1"/>
                </a:solidFill>
                <a:latin typeface="Estrangelo Edessa"/>
                <a:ea typeface="Times New Roman"/>
                <a:cs typeface="Times New Roman"/>
              </a:rPr>
              <a:t>seus adeptos é estreita e emocional. É comum entre os caudilhos a tendência a se perpetuar no poder, seja por consecutivas reeleições ou por mandato vitalício.</a:t>
            </a:r>
            <a:endParaRPr lang="pt-BR" sz="1400" dirty="0">
              <a:solidFill>
                <a:schemeClr val="bg1"/>
              </a:solidFill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14579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14:switch dir="r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75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25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830" y="157140"/>
            <a:ext cx="2495550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629882" y="427176"/>
            <a:ext cx="5850780" cy="4257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sz="2000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Uma assinatura chamuscada pelo fogo foi tudo o que restou naquele pedaço de papel junto às cinzas depositadas na lareira da sala de estar; comprovando ainda resquícios de um passado que tentou destruir.</a:t>
            </a:r>
            <a:endParaRPr lang="pt-BR" sz="2000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sz="2000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Seu olhar se manteve fixo por alguns instantes naquele local, lentamente começou a caminhar, carregando o enorme corpanzil, dando voltas ao redor do tapete descolorido.</a:t>
            </a:r>
            <a:endParaRPr lang="pt-BR" sz="2000" dirty="0">
              <a:solidFill>
                <a:srgbClr val="5A5A5A"/>
              </a:solidFill>
              <a:ea typeface="Times New Roman"/>
              <a:cs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560806" y="2587464"/>
            <a:ext cx="2700360" cy="212365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4400" dirty="0" smtClean="0"/>
              <a:t>O COMEÇO DO FIM</a:t>
            </a:r>
            <a:endParaRPr lang="pt-BR" sz="4400" dirty="0"/>
          </a:p>
        </p:txBody>
      </p:sp>
    </p:spTree>
    <p:extLst>
      <p:ext uri="{BB962C8B-B14F-4D97-AF65-F5344CB8AC3E}">
        <p14:creationId xmlns:p14="http://schemas.microsoft.com/office/powerpoint/2010/main" val="951785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flip dir="r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830" y="157140"/>
            <a:ext cx="2495550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719894" y="599446"/>
            <a:ext cx="5580744" cy="49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sz="2000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Afundado em pensamentos, lembrou que aquele documento continha, ainda, revelações sombrias sobre seu passado, marcado pelas atitudes insanas, praticadas ao longo de sua vida.</a:t>
            </a:r>
            <a:endParaRPr lang="pt-BR" sz="2000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sz="2000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Depois da fuga desesperada de seu reduto, tomando caminhos tortuosos, esteve sempre recluso. O medo de expor seu rosto entre as pessoas nas ruas da pequena cidade onde instalou o seu refugio era assustador. </a:t>
            </a:r>
            <a:endParaRPr lang="pt-BR" sz="2000" dirty="0">
              <a:solidFill>
                <a:srgbClr val="5A5A5A"/>
              </a:solidFill>
              <a:ea typeface="Times New Roman"/>
              <a:cs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650818" y="2691566"/>
            <a:ext cx="2585562" cy="1815882"/>
          </a:xfrm>
          <a:prstGeom prst="rect">
            <a:avLst/>
          </a:prstGeom>
          <a:ln w="19050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800" dirty="0" smtClean="0">
                <a:solidFill>
                  <a:srgbClr val="FF0000"/>
                </a:solidFill>
              </a:rPr>
              <a:t>O DOCUMENTO...</a:t>
            </a:r>
          </a:p>
          <a:p>
            <a:pPr algn="ctr"/>
            <a:r>
              <a:rPr lang="pt-BR" sz="2800" dirty="0" smtClean="0">
                <a:solidFill>
                  <a:srgbClr val="FF0000"/>
                </a:solidFill>
              </a:rPr>
              <a:t>A</a:t>
            </a:r>
          </a:p>
          <a:p>
            <a:pPr algn="ctr"/>
            <a:r>
              <a:rPr lang="pt-BR" sz="2800" dirty="0" smtClean="0">
                <a:solidFill>
                  <a:srgbClr val="FF0000"/>
                </a:solidFill>
              </a:rPr>
              <a:t> FUGA...</a:t>
            </a:r>
            <a:endParaRPr lang="pt-BR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868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2000">
        <p14:gallery dir="l"/>
      </p:transition>
    </mc:Choice>
    <mc:Fallback xmlns=""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830" y="157140"/>
            <a:ext cx="2495550" cy="18288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629882" y="1481739"/>
            <a:ext cx="6300840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sz="2400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Já tinha destruído através do fogo todos os vestígios na forma de papel que marcavam com letras sangrentas todo o seu passado. Queria agora modificar sua face, para poder aproveitar incólume, alguns momentos que lhe restava de vida.</a:t>
            </a:r>
            <a:endParaRPr lang="pt-BR" sz="2400" dirty="0">
              <a:solidFill>
                <a:srgbClr val="5A5A5A"/>
              </a:solidFill>
              <a:ea typeface="Times New Roman"/>
              <a:cs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740830" y="3037524"/>
            <a:ext cx="2495550" cy="181588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2800" dirty="0" smtClean="0"/>
              <a:t>O ÚLTIMO</a:t>
            </a:r>
          </a:p>
          <a:p>
            <a:pPr algn="ctr"/>
            <a:r>
              <a:rPr lang="pt-BR" sz="2800" dirty="0" smtClean="0"/>
              <a:t> VESTÍGIO...</a:t>
            </a:r>
          </a:p>
          <a:p>
            <a:pPr algn="ctr"/>
            <a:r>
              <a:rPr lang="pt-BR" sz="2800" dirty="0" smtClean="0"/>
              <a:t>O </a:t>
            </a:r>
          </a:p>
          <a:p>
            <a:pPr algn="ctr"/>
            <a:r>
              <a:rPr lang="pt-BR" sz="2800" dirty="0" smtClean="0"/>
              <a:t>DISFARCE...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59124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6000">
        <p14:prism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09906" y="697212"/>
            <a:ext cx="6300840" cy="3888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sz="2000" dirty="0" smtClean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Subiu </a:t>
            </a:r>
            <a:r>
              <a:rPr lang="pt-BR" sz="2000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ao poder e se mostrou como um caudilho, </a:t>
            </a:r>
            <a:r>
              <a:rPr lang="pt-BR" sz="2000" dirty="0" smtClean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dizendo-se </a:t>
            </a:r>
            <a:r>
              <a:rPr lang="pt-BR" sz="2000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um salvador da pátria, apregoando que sua missão era salvar o povo da miséria que ele mesmo proporcionou, durante a luta pelo poder.</a:t>
            </a:r>
            <a:endParaRPr lang="pt-BR" sz="2000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sz="2000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Assim sendo, tornou-se um soberano, mas com um governo fraco e sem planejamento, permanecendo no poder à custa do extermínio das pessoas que se opunham ao seu governo</a:t>
            </a: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. 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</p:txBody>
      </p:sp>
      <p:sp>
        <p:nvSpPr>
          <p:cNvPr id="4" name="Retângulo de cantos arredondados 3"/>
          <p:cNvSpPr/>
          <p:nvPr/>
        </p:nvSpPr>
        <p:spPr>
          <a:xfrm>
            <a:off x="7740830" y="3217548"/>
            <a:ext cx="2495550" cy="180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 smtClean="0"/>
              <a:t>UM LOBO NA PELE DE CORDEIRO...</a:t>
            </a:r>
            <a:endParaRPr lang="pt-BR" sz="2400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0794" y="877236"/>
            <a:ext cx="2651772" cy="132588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41151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14:doors dir="vert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690290" y="1057260"/>
            <a:ext cx="5850780" cy="390465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 smtClean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Ostentação </a:t>
            </a: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do poder e continuidade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Manipulação nos meios de comunicação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Propaganda enganosa pela saturação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Mentiras ao povo oprimido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Migalhas enganando a fome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Gente sofrida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Vozes do silêncio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Caminhos indefinidos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Passos e descompassos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</p:txBody>
      </p:sp>
      <p:sp>
        <p:nvSpPr>
          <p:cNvPr id="3" name="Seta em curva para a esquerda 2"/>
          <p:cNvSpPr/>
          <p:nvPr/>
        </p:nvSpPr>
        <p:spPr>
          <a:xfrm rot="12168055">
            <a:off x="720282" y="810964"/>
            <a:ext cx="4362963" cy="4133576"/>
          </a:xfrm>
          <a:prstGeom prst="curvedLeftArrow">
            <a:avLst>
              <a:gd name="adj1" fmla="val 39254"/>
              <a:gd name="adj2" fmla="val 49695"/>
              <a:gd name="adj3" fmla="val 2500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259966" y="1597332"/>
            <a:ext cx="36904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O POEMA DO SOFRIMENTO</a:t>
            </a:r>
          </a:p>
          <a:p>
            <a:pPr algn="ctr"/>
            <a:r>
              <a:rPr lang="pt-BR" sz="20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 DE UM POVO </a:t>
            </a:r>
            <a:endParaRPr lang="pt-BR" sz="2000" dirty="0">
              <a:solidFill>
                <a:srgbClr val="FFFF00"/>
              </a:solidFill>
              <a:latin typeface="Cooper Black" panose="0208090404030B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254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9000">
        <p14:glitter pattern="hexagon"/>
      </p:transition>
    </mc:Choice>
    <mc:Fallback xmlns="">
      <p:transition spd="slow" advClick="0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000"/>
                            </p:stCondLst>
                            <p:childTnLst>
                              <p:par>
                                <p:cTn id="4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000"/>
                            </p:stCondLst>
                            <p:childTnLst>
                              <p:par>
                                <p:cTn id="5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7000"/>
                            </p:stCondLst>
                            <p:childTnLst>
                              <p:par>
                                <p:cTn id="6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0"/>
                            </p:stCondLst>
                            <p:childTnLst>
                              <p:par>
                                <p:cTn id="7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3000"/>
                            </p:stCondLst>
                            <p:childTnLst>
                              <p:par>
                                <p:cTn id="8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6000"/>
                            </p:stCondLst>
                            <p:childTnLst>
                              <p:par>
                                <p:cTn id="9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890050" y="967248"/>
            <a:ext cx="5040672" cy="3518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548DD4"/>
                </a:solidFill>
                <a:latin typeface="Britannic Bold"/>
                <a:ea typeface="Times New Roman"/>
                <a:cs typeface="Times New Roman"/>
              </a:rPr>
              <a:t>A LIBERTAÇÃO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Nasceu um novo dia, um canto de esperança ecoou nas montanhas embaladas pelo vento. Os caminhos se abriram para as forças amigas da paz a que vieram libertar o povo e as matas, que ficaram com as folhas murchas, agora orvalhadas e revigoradas com o verde.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3889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0000">
        <p14:prism isContent="1" isInverted="1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80062" y="267048"/>
            <a:ext cx="8011068" cy="4959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dirty="0">
                <a:solidFill>
                  <a:srgbClr val="FF0000"/>
                </a:solidFill>
                <a:latin typeface="Britannic Bold"/>
                <a:ea typeface="Times New Roman"/>
                <a:cs typeface="Times New Roman"/>
              </a:rPr>
              <a:t>A MORTE NO EXÍLIO</a:t>
            </a:r>
            <a:endParaRPr lang="pt-BR" dirty="0">
              <a:solidFill>
                <a:srgbClr val="5A5A5A"/>
              </a:solidFill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  <a:tabLst>
                <a:tab pos="2219960" algn="l"/>
              </a:tabLst>
            </a:pPr>
            <a:r>
              <a:rPr lang="pt-BR" sz="2400" dirty="0">
                <a:solidFill>
                  <a:srgbClr val="FFC000"/>
                </a:solidFill>
                <a:latin typeface="Britannic Bold"/>
                <a:ea typeface="Times New Roman"/>
                <a:cs typeface="Times New Roman"/>
              </a:rPr>
              <a:t>Chamou o seu único ordenança que o acompanhou na fuga e mandou que apanhasse aquele pedaço de papel que não foi queimado totalmente na lareira. Com as mãos tremulas, assoprou as cinzas e leu as últimas linhas com sua assinatura. Amassou o papel, colocou na boca e engoliu, provocando um soluço mortal. Acabava naquele momento, o último resquício de um poder que ficou manchado na historia daquele povo.</a:t>
            </a:r>
            <a:endParaRPr lang="pt-BR" sz="2400" dirty="0">
              <a:solidFill>
                <a:srgbClr val="FFC000"/>
              </a:solidFill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7276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44000">
        <p14:prism isContent="1"/>
      </p:transition>
    </mc:Choice>
    <mc:Fallback xmlns="">
      <p:transition spd="slow" advClick="0" advTm="4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866840" y="1384011"/>
            <a:ext cx="5246698" cy="2827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333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778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CRIAÇÃO E PRODUÇÃO DE: </a:t>
            </a:r>
            <a:endParaRPr lang="pt-BR" sz="4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/>
            <a:r>
              <a:rPr lang="pt-BR" sz="8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556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778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667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333" b="1" u="sng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&amp; Imagens</a:t>
            </a:r>
            <a:endParaRPr lang="pt-BR" sz="1333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333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/ Internet   </a:t>
            </a:r>
            <a:endParaRPr lang="pt-BR" sz="1333" b="1" u="sng" spc="333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333" b="1" u="sng" spc="333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167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333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 O </a:t>
            </a:r>
            <a:r>
              <a:rPr lang="pt-BR" sz="1333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Dolar</a:t>
            </a:r>
            <a:r>
              <a:rPr lang="pt-BR" sz="1333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Furado </a:t>
            </a:r>
            <a:endParaRPr lang="pt-BR" sz="1333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22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333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Encerramento: Cinema </a:t>
            </a:r>
            <a:r>
              <a:rPr lang="pt-BR" sz="1333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Paradiso</a:t>
            </a:r>
            <a:endParaRPr lang="pt-BR" sz="1556" b="1" spc="333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042047" y="4533994"/>
            <a:ext cx="4008810" cy="981615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pt-BR" sz="778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111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111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111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sz="1111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/>
            <a:r>
              <a:rPr lang="pt-BR" sz="667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206483" lvl="2" indent="-190494" algn="ctr">
              <a:buFont typeface="Arial" panose="020B0604020202020204" pitchFamily="34" charset="0"/>
              <a:buChar char="•"/>
            </a:pPr>
            <a:r>
              <a:rPr lang="pt-BR" sz="556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667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  <a:r>
              <a:rPr lang="pt-BR" sz="556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ACADÊMICO  28.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889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Email: toninhovendramini@gmail.com</a:t>
            </a:r>
          </a:p>
        </p:txBody>
      </p: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3185" y="109007"/>
            <a:ext cx="1755499" cy="1316624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7706726" y="2082158"/>
            <a:ext cx="2644678" cy="502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pt-BR" sz="2667" dirty="0">
                <a:solidFill>
                  <a:prstClr val="white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</a:p>
        </p:txBody>
      </p:sp>
    </p:spTree>
    <p:extLst>
      <p:ext uri="{BB962C8B-B14F-4D97-AF65-F5344CB8AC3E}">
        <p14:creationId xmlns:p14="http://schemas.microsoft.com/office/powerpoint/2010/main" val="268149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0">
        <p14:window dir="vert"/>
        <p:sndAc>
          <p:stSnd loop="1">
            <p:snd r:embed="rId3" name="Cinema Paradiso.wav"/>
          </p:stSnd>
        </p:sndAc>
      </p:transition>
    </mc:Choice>
    <mc:Fallback xmlns="">
      <p:transition spd="slow" advClick="0" advTm="100000">
        <p:fade/>
        <p:sndAc>
          <p:stSnd loop="1">
            <p:snd r:embed="rId7" name="Cinema Paradis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CHURUBUZCO E SEU ÚLTIMO CAUDILHO</Template>
  <TotalTime>216</TotalTime>
  <Words>605</Words>
  <Application>Microsoft Office PowerPoint</Application>
  <PresentationFormat>Personalizar</PresentationFormat>
  <Paragraphs>57</Paragraphs>
  <Slides>10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10</vt:i4>
      </vt:variant>
    </vt:vector>
  </HeadingPairs>
  <TitlesOfParts>
    <vt:vector size="28" baseType="lpstr">
      <vt:lpstr>Aharoni</vt:lpstr>
      <vt:lpstr>Algerian</vt:lpstr>
      <vt:lpstr>Arial</vt:lpstr>
      <vt:lpstr>Arial Black</vt:lpstr>
      <vt:lpstr>Bauhaus 93</vt:lpstr>
      <vt:lpstr>Bodoni MT Black</vt:lpstr>
      <vt:lpstr>Britannic Bold</vt:lpstr>
      <vt:lpstr>Calibri</vt:lpstr>
      <vt:lpstr>Cambria</vt:lpstr>
      <vt:lpstr>Cooper Black</vt:lpstr>
      <vt:lpstr>David</vt:lpstr>
      <vt:lpstr>Estrangelo Edessa</vt:lpstr>
      <vt:lpstr>Maiandra GD</vt:lpstr>
      <vt:lpstr>Ravie</vt:lpstr>
      <vt:lpstr>Times New Roman</vt:lpstr>
      <vt:lpstr>Wingdings 2</vt:lpstr>
      <vt:lpstr>1_Tema do Office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 User</dc:creator>
  <cp:lastModifiedBy>Antonio</cp:lastModifiedBy>
  <cp:revision>14</cp:revision>
  <dcterms:created xsi:type="dcterms:W3CDTF">2016-02-08T12:31:15Z</dcterms:created>
  <dcterms:modified xsi:type="dcterms:W3CDTF">2016-12-14T16:15:30Z</dcterms:modified>
  <cp:contentStatus/>
</cp:coreProperties>
</file>