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96" r:id="rId2"/>
  </p:sldMasterIdLst>
  <p:notesMasterIdLst>
    <p:notesMasterId r:id="rId11"/>
  </p:notesMasterIdLst>
  <p:sldIdLst>
    <p:sldId id="268" r:id="rId3"/>
    <p:sldId id="274" r:id="rId4"/>
    <p:sldId id="269" r:id="rId5"/>
    <p:sldId id="275" r:id="rId6"/>
    <p:sldId id="278" r:id="rId7"/>
    <p:sldId id="279" r:id="rId8"/>
    <p:sldId id="280" r:id="rId9"/>
    <p:sldId id="286" r:id="rId10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B14"/>
    <a:srgbClr val="FF33CC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22" autoAdjust="0"/>
    <p:restoredTop sz="94660"/>
  </p:normalViewPr>
  <p:slideViewPr>
    <p:cSldViewPr>
      <p:cViewPr varScale="1">
        <p:scale>
          <a:sx n="110" d="100"/>
          <a:sy n="110" d="100"/>
        </p:scale>
        <p:origin x="-86" y="-13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5CC9AE-DCC6-474D-9A72-138FE14505B4}" type="datetimeFigureOut">
              <a:rPr lang="pt-BR" smtClean="0"/>
              <a:pPr/>
              <a:t>12/06/2020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C69F3E-718E-4D1D-B439-7E7D04FD2B60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9807071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C69F3E-718E-4D1D-B439-7E7D04FD2B60}" type="slidenum">
              <a:rPr lang="pt-BR" smtClean="0"/>
              <a:pPr/>
              <a:t>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22076361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5547D-4A85-428E-9547-E49B3CDFCF31}" type="slidenum">
              <a:rPr lang="pt-BR" smtClean="0">
                <a:solidFill>
                  <a:prstClr val="black"/>
                </a:solidFill>
              </a:rPr>
              <a:pPr/>
              <a:t>8</a:t>
            </a:fld>
            <a:endParaRPr 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215073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21"/>
            <a:ext cx="7772400" cy="1102519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A8A8AB-4D82-4014-A6E7-292584ADD9E8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12/06/2020</a:t>
            </a:fld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CA0481-3BA7-4050-B6D4-9A38CF21F907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09608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300">
        <p14:pan dir="u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AD81F5-A6C9-4249-AE75-6ED80281E530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12/06/2020</a:t>
            </a:fld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C43787-6320-4F98-8C3B-BAC5DCF7D01E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375768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300">
        <p14:pan dir="u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3C3D73-80AD-43C1-8F72-F065AABA3289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12/06/2020</a:t>
            </a:fld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54FB79-8043-49D4-8CAF-AA1EFF6D79B0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4925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300">
        <p14:pan dir="u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BCFCBB-6673-4C5C-8D89-61B0DB716A07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12/06/2020</a:t>
            </a:fld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C9C495-6780-43CD-98EF-031AE2C02E93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84475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300">
        <p14:pan dir="u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1" y="1151335"/>
            <a:ext cx="4040188" cy="47982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1" y="1631156"/>
            <a:ext cx="4040188" cy="2963466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7" y="1151335"/>
            <a:ext cx="4041775" cy="47982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7" y="1631156"/>
            <a:ext cx="4041775" cy="2963466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D15B8A-205A-4F61-B5CD-23A00A90909A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12/06/2020</a:t>
            </a:fld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7C56AC-1036-47CC-BB77-FD6A1CB448A8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37337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300">
        <p14:pan dir="u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F7732D-11C4-4BF4-BFE8-44C6B4162441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12/06/2020</a:t>
            </a:fld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A97426-59A3-4397-BFFF-1CE55F8957A1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8766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300">
        <p14:pan dir="u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A1AAED-7DC2-46B3-8028-CC2A312D50B8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12/06/2020</a:t>
            </a:fld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7E8F24-B3C8-4571-B580-1299B012965F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6327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300">
        <p14:pan dir="u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90"/>
            <a:ext cx="5111751" cy="438983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DF3270-252D-4ED1-9CE8-923BDC874E96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12/06/2020</a:t>
            </a:fld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8D88C8-76AD-4692-BE86-33727F260EF7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217508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300">
        <p14:pan dir="u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5"/>
            <a:ext cx="5486400" cy="603647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2EAF15-E6FE-4993-A2A9-1A29604F0DE0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12/06/2020</a:t>
            </a:fld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D65BA9-528F-4B7E-9B65-3C54506BE0A2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91406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300">
        <p14:pan dir="u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5CEDDC-B89A-4B8B-BD0D-A707A883F473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12/06/2020</a:t>
            </a:fld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AD07CC-AAF3-4B84-95BC-441F3922EB70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82360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300">
        <p14:pan dir="u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97BDBB-1239-4E8B-BC43-BF4979D969DE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12/06/2020</a:t>
            </a:fld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F80AE1-A204-409C-A192-CACBA22A13C4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78238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300">
        <p14:pan dir="u"/>
      </p:transition>
    </mc:Choice>
    <mc:Fallback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401242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381009" y="3640065"/>
            <a:ext cx="8458201" cy="916781"/>
          </a:xfrm>
        </p:spPr>
        <p:txBody>
          <a:bodyPr anchor="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81009" y="2914650"/>
            <a:ext cx="8458201" cy="6858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189" indent="0" algn="ctr">
              <a:buNone/>
            </a:lvl2pPr>
            <a:lvl3pPr marL="914378" indent="0" algn="ctr">
              <a:buNone/>
            </a:lvl3pPr>
            <a:lvl4pPr marL="1371566" indent="0" algn="ctr">
              <a:buNone/>
            </a:lvl4pPr>
            <a:lvl5pPr marL="1828754" indent="0" algn="ctr">
              <a:buNone/>
            </a:lvl5pPr>
            <a:lvl6pPr marL="2285943" indent="0" algn="ctr">
              <a:buNone/>
            </a:lvl6pPr>
            <a:lvl7pPr marL="2743132" indent="0" algn="ctr">
              <a:buNone/>
            </a:lvl7pPr>
            <a:lvl8pPr marL="3200320" indent="0" algn="ctr">
              <a:buNone/>
            </a:lvl8pPr>
            <a:lvl9pPr marL="3657509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12/06/2020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9253364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12/06/2020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581405" y="57156"/>
            <a:ext cx="2895601" cy="216694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0916899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25836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white"/>
              </a:solidFill>
              <a:cs typeface="Arial" charset="0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381009" y="1257308"/>
            <a:ext cx="8458201" cy="914401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12/06/2020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80485" y="2210321"/>
            <a:ext cx="8686801" cy="888619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xmlns="" val="165258296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01763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04801" y="1200150"/>
            <a:ext cx="41910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4648208" y="1200150"/>
            <a:ext cx="4343401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12/06/2020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3756722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04800" y="4057651"/>
            <a:ext cx="8610600" cy="661988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281455" y="500065"/>
            <a:ext cx="4290555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4645027" y="500065"/>
            <a:ext cx="4292240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281455" y="987031"/>
            <a:ext cx="4290555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4648734" y="987031"/>
            <a:ext cx="428853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12/06/2020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29610" y="4857752"/>
            <a:ext cx="762001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14360" y="4514853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5126744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01763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12/06/2020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3719335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12/06/2020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2401076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14360" y="4386840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457209" y="4114802"/>
            <a:ext cx="8458201" cy="390525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457206" y="457201"/>
            <a:ext cx="3008314" cy="360045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575053" y="457201"/>
            <a:ext cx="5340350" cy="36004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12/06/2020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3375321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505200" y="462476"/>
            <a:ext cx="5029200" cy="2743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dirty="0" smtClean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12/06/2020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380999" y="3745322"/>
            <a:ext cx="5867400" cy="391716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380999" y="4149921"/>
            <a:ext cx="5867400" cy="576263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xmlns="" val="393950514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12/06/2020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0019014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1" y="411963"/>
            <a:ext cx="1828800" cy="4388644"/>
          </a:xfrm>
        </p:spPr>
        <p:txBody>
          <a:bodyPr vert="eaVer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12" y="411963"/>
            <a:ext cx="6248399" cy="4388644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12/06/2020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258371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60BFD0B-B86F-44FA-8C90-296DAD9F8171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12/06/2020</a:t>
            </a:fld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CB1638F-B710-4BD1-9850-3060DB16C08B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8860924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1300">
        <p14:pan dir="u"/>
      </p:transition>
    </mc:Choice>
    <mc:Fallback>
      <p:transition spd="slow">
        <p:fade/>
      </p:transition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5pPr>
      <a:lvl6pPr marL="3429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6pPr>
      <a:lvl7pPr marL="6858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7pPr>
      <a:lvl8pPr marL="10287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8pPr>
      <a:lvl9pPr marL="13716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9pPr>
    </p:titleStyle>
    <p:bodyStyle>
      <a:lvl1pPr marL="257175" indent="-257175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04811" y="1165624"/>
            <a:ext cx="8686801" cy="33944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 smtClean="0"/>
              <a:t>Clique para editar 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6477001" y="57156"/>
            <a:ext cx="2514600" cy="216694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12/06/2020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124199" y="57156"/>
            <a:ext cx="3352800" cy="216694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8229610" y="4857757"/>
            <a:ext cx="762001" cy="183356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04811" y="342900"/>
            <a:ext cx="8686801" cy="6286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14360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14360" y="793491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842456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892" indent="-342892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31" indent="-285743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2972" indent="-228594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160" indent="-228594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348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537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726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8915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103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image" Target="../media/image4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7" Type="http://schemas.openxmlformats.org/officeDocument/2006/relationships/hyperlink" Target="http://vendraminiletras.blogspot.com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9.jpeg"/><Relationship Id="rId5" Type="http://schemas.openxmlformats.org/officeDocument/2006/relationships/image" Target="../media/image4.gif"/><Relationship Id="rId4" Type="http://schemas.openxmlformats.org/officeDocument/2006/relationships/image" Target="../media/image1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67000"/>
              </a:schemeClr>
            </a:gs>
            <a:gs pos="48000">
              <a:schemeClr val="accent3">
                <a:lumMod val="97000"/>
                <a:lumOff val="3000"/>
              </a:schemeClr>
            </a:gs>
            <a:gs pos="100000">
              <a:schemeClr val="accent3">
                <a:lumMod val="60000"/>
                <a:lumOff val="4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3059832" y="942386"/>
            <a:ext cx="2862318" cy="1539171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sz="3000" dirty="0">
                <a:solidFill>
                  <a:srgbClr val="0070C0"/>
                </a:solidFill>
                <a:latin typeface="AR DARLING" pitchFamily="2" charset="0"/>
              </a:rPr>
              <a:t/>
            </a:r>
            <a:br>
              <a:rPr lang="pt-BR" sz="3000" dirty="0">
                <a:solidFill>
                  <a:srgbClr val="0070C0"/>
                </a:solidFill>
                <a:latin typeface="AR DARLING" pitchFamily="2" charset="0"/>
              </a:rPr>
            </a:br>
            <a:r>
              <a:rPr lang="pt-BR" sz="3000" dirty="0">
                <a:solidFill>
                  <a:srgbClr val="0070C0"/>
                </a:solidFill>
                <a:latin typeface="AR DARLING" pitchFamily="2" charset="0"/>
              </a:rPr>
              <a:t/>
            </a:r>
            <a:br>
              <a:rPr lang="pt-BR" sz="3000" dirty="0">
                <a:solidFill>
                  <a:srgbClr val="0070C0"/>
                </a:solidFill>
                <a:latin typeface="AR DARLING" pitchFamily="2" charset="0"/>
              </a:rPr>
            </a:br>
            <a:r>
              <a:rPr lang="pt-BR" sz="3000" dirty="0">
                <a:solidFill>
                  <a:srgbClr val="0070C0"/>
                </a:solidFill>
                <a:latin typeface="AR DARLING" pitchFamily="2" charset="0"/>
              </a:rPr>
              <a:t/>
            </a:r>
            <a:br>
              <a:rPr lang="pt-BR" sz="3000" dirty="0">
                <a:solidFill>
                  <a:srgbClr val="0070C0"/>
                </a:solidFill>
                <a:latin typeface="AR DARLING" pitchFamily="2" charset="0"/>
              </a:rPr>
            </a:br>
            <a:r>
              <a:rPr lang="pt-BR" sz="2325" dirty="0">
                <a:solidFill>
                  <a:schemeClr val="bg1"/>
                </a:solidFill>
                <a:latin typeface="AR DARLING" pitchFamily="2" charset="0"/>
              </a:rPr>
              <a:t/>
            </a:r>
            <a:br>
              <a:rPr lang="pt-BR" sz="2325" dirty="0">
                <a:solidFill>
                  <a:schemeClr val="bg1"/>
                </a:solidFill>
                <a:latin typeface="AR DARLING" pitchFamily="2" charset="0"/>
              </a:rPr>
            </a:br>
            <a:r>
              <a:rPr lang="pt-BR" sz="2325" dirty="0">
                <a:solidFill>
                  <a:schemeClr val="bg1"/>
                </a:solidFill>
                <a:latin typeface="AR DARLING" pitchFamily="2" charset="0"/>
              </a:rPr>
              <a:t/>
            </a:r>
            <a:br>
              <a:rPr lang="pt-BR" sz="2325" dirty="0">
                <a:solidFill>
                  <a:schemeClr val="bg1"/>
                </a:solidFill>
                <a:latin typeface="AR DARLING" pitchFamily="2" charset="0"/>
              </a:rPr>
            </a:br>
            <a:r>
              <a:rPr lang="pt-BR" dirty="0" smtClean="0">
                <a:solidFill>
                  <a:srgbClr val="FF0000"/>
                </a:solidFill>
                <a:latin typeface="AR DARLING" pitchFamily="2" charset="0"/>
              </a:rPr>
              <a:t/>
            </a:r>
            <a:br>
              <a:rPr lang="pt-BR" dirty="0" smtClean="0">
                <a:solidFill>
                  <a:srgbClr val="FF0000"/>
                </a:solidFill>
                <a:latin typeface="AR DARLING" pitchFamily="2" charset="0"/>
              </a:rPr>
            </a:br>
            <a:endParaRPr lang="pt-BR" sz="1350" dirty="0">
              <a:solidFill>
                <a:srgbClr val="FFC000"/>
              </a:solidFill>
              <a:latin typeface="Chiller" pitchFamily="82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1230298">
            <a:off x="681876" y="2481710"/>
            <a:ext cx="3768415" cy="226001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28575" cap="sq">
            <a:solidFill>
              <a:schemeClr val="accent1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CaixaDeTexto 7"/>
          <p:cNvSpPr txBox="1"/>
          <p:nvPr/>
        </p:nvSpPr>
        <p:spPr>
          <a:xfrm rot="21068760">
            <a:off x="291909" y="662166"/>
            <a:ext cx="406554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350" dirty="0"/>
              <a:t> </a:t>
            </a:r>
            <a:r>
              <a:rPr lang="pt-BR" sz="27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anose="04020404031007020602" pitchFamily="82" charset="0"/>
              </a:rPr>
              <a:t> </a:t>
            </a:r>
            <a:r>
              <a:rPr lang="pt-BR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anose="04020404031007020602" pitchFamily="82" charset="0"/>
              </a:rPr>
              <a:t>TREM DAS </a:t>
            </a:r>
            <a:r>
              <a:rPr lang="pt-BR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anose="04020404031007020602" pitchFamily="82" charset="0"/>
              </a:rPr>
              <a:t>AGUAS EM SÃO LOURENÇO</a:t>
            </a:r>
            <a:endParaRPr lang="pt-BR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iller" panose="04020404031007020602" pitchFamily="82" charset="0"/>
            </a:endParaRPr>
          </a:p>
        </p:txBody>
      </p:sp>
      <p:sp>
        <p:nvSpPr>
          <p:cNvPr id="10" name="Título 1"/>
          <p:cNvSpPr txBox="1">
            <a:spLocks/>
          </p:cNvSpPr>
          <p:nvPr/>
        </p:nvSpPr>
        <p:spPr>
          <a:xfrm>
            <a:off x="5429256" y="4000510"/>
            <a:ext cx="3455909" cy="571504"/>
          </a:xfrm>
          <a:prstGeom prst="rect">
            <a:avLst/>
          </a:prstGeom>
          <a:noFill/>
          <a:ln>
            <a:noFill/>
          </a:ln>
          <a:scene3d>
            <a:camera prst="isometricOffAxis1Right"/>
            <a:lightRig rig="threePt" dir="t"/>
          </a:scene3d>
          <a:sp3d>
            <a:bevelT prst="angle"/>
          </a:sp3d>
        </p:spPr>
        <p:txBody>
          <a:bodyPr spcFirstLastPara="1" vert="horz" lIns="68580" tIns="34290" rIns="68580" bIns="34290" numCol="1" rtlCol="0" anchor="b">
            <a:prstTxWarp prst="textArchDown">
              <a:avLst/>
            </a:prstTxWarp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endParaRPr lang="pt-BR" sz="1400" dirty="0">
              <a:solidFill>
                <a:srgbClr val="00B050"/>
              </a:solidFill>
              <a:latin typeface="Cooper Black" panose="0208090404030B020404" pitchFamily="18" charset="0"/>
            </a:endParaRPr>
          </a:p>
          <a:p>
            <a:pPr algn="ctr">
              <a:defRPr/>
            </a:pPr>
            <a:r>
              <a:rPr lang="pt-BR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Script" panose="020B0504020000000003" pitchFamily="34" charset="0"/>
              </a:rPr>
              <a:t>PROGRESSÃO </a:t>
            </a:r>
            <a:r>
              <a:rPr lang="pt-BR" sz="1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Script" panose="020B0504020000000003" pitchFamily="34" charset="0"/>
              </a:rPr>
              <a:t>AUTOMÁTICA </a:t>
            </a:r>
            <a:r>
              <a:rPr lang="pt-BR" sz="1800" b="1" dirty="0" smtClean="0">
                <a:solidFill>
                  <a:srgbClr val="C00000"/>
                </a:solidFill>
                <a:latin typeface="Segoe Script" panose="020B0504020000000003" pitchFamily="34" charset="0"/>
              </a:rPr>
              <a:t>   </a:t>
            </a:r>
            <a:endParaRPr lang="pt-BR" sz="1800" b="1" dirty="0">
              <a:solidFill>
                <a:srgbClr val="C00000"/>
              </a:solidFill>
              <a:latin typeface="Segoe Script" panose="020B0504020000000003" pitchFamily="34" charset="0"/>
            </a:endParaRPr>
          </a:p>
        </p:txBody>
      </p:sp>
      <p:grpSp>
        <p:nvGrpSpPr>
          <p:cNvPr id="11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12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 w="9525">
                <a:solidFill>
                  <a:srgbClr val="B2B2B2">
                    <a:lumMod val="60000"/>
                    <a:lumOff val="40000"/>
                  </a:srgbClr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 w="9525">
                <a:solidFill>
                  <a:srgbClr val="B2B2B2">
                    <a:lumMod val="60000"/>
                    <a:lumOff val="40000"/>
                  </a:srgbClr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3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2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 w="9525">
                <a:solidFill>
                  <a:srgbClr val="B2B2B2">
                    <a:lumMod val="60000"/>
                    <a:lumOff val="40000"/>
                  </a:srgbClr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 w="9525">
                <a:solidFill>
                  <a:srgbClr val="B2B2B2">
                    <a:lumMod val="60000"/>
                    <a:lumOff val="40000"/>
                  </a:srgbClr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4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8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 w="9525">
                <a:solidFill>
                  <a:srgbClr val="B2B2B2">
                    <a:lumMod val="60000"/>
                    <a:lumOff val="40000"/>
                  </a:srgbClr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9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 w="9525">
                <a:solidFill>
                  <a:srgbClr val="B2B2B2">
                    <a:lumMod val="60000"/>
                    <a:lumOff val="40000"/>
                  </a:srgbClr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5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16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 w="9525">
                <a:solidFill>
                  <a:srgbClr val="B2B2B2">
                    <a:lumMod val="60000"/>
                    <a:lumOff val="40000"/>
                  </a:srgbClr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7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 w="9525">
                <a:solidFill>
                  <a:srgbClr val="B2B2B2">
                    <a:lumMod val="60000"/>
                    <a:lumOff val="40000"/>
                  </a:srgbClr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pic>
        <p:nvPicPr>
          <p:cNvPr id="25" name="Imagem 24" descr="Maria Fumaça - São Lourenço 00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21306689">
            <a:off x="4829702" y="871505"/>
            <a:ext cx="3810026" cy="2857520"/>
          </a:xfrm>
          <a:prstGeom prst="round2DiagRect">
            <a:avLst>
              <a:gd name="adj1" fmla="val 16667"/>
              <a:gd name="adj2" fmla="val 0"/>
            </a:avLst>
          </a:prstGeom>
          <a:ln w="19050" cap="sq">
            <a:solidFill>
              <a:schemeClr val="accent1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970459551"/>
      </p:ext>
    </p:extLst>
  </p:cSld>
  <p:clrMapOvr>
    <a:masterClrMapping/>
  </p:clrMapOvr>
  <p:transition spd="slow" advClick="0" advTm="20000">
    <p:wheel spokes="8"/>
    <p:sndAc>
      <p:stSnd loop="1">
        <p:snd r:embed="rId2" name="Enubio queiroz - menino da portei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6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6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625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6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6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500"/>
                            </p:stCondLst>
                            <p:childTnLst>
                              <p:par>
                                <p:cTn id="2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500"/>
                            </p:stCondLst>
                            <p:childTnLst>
                              <p:par>
                                <p:cTn id="27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ixaDeTexto 5"/>
          <p:cNvSpPr txBox="1"/>
          <p:nvPr/>
        </p:nvSpPr>
        <p:spPr>
          <a:xfrm>
            <a:off x="1493659" y="992074"/>
            <a:ext cx="2039291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350" dirty="0"/>
              <a:t> </a:t>
            </a:r>
          </a:p>
        </p:txBody>
      </p:sp>
      <p:sp>
        <p:nvSpPr>
          <p:cNvPr id="2" name="Retângulo 1"/>
          <p:cNvSpPr/>
          <p:nvPr/>
        </p:nvSpPr>
        <p:spPr>
          <a:xfrm>
            <a:off x="5012085" y="267494"/>
            <a:ext cx="410445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685800">
              <a:defRPr/>
            </a:pPr>
            <a:r>
              <a:rPr lang="pt-BR" sz="2400" b="1" kern="0" dirty="0">
                <a:solidFill>
                  <a:srgbClr val="002060"/>
                </a:solidFill>
                <a:latin typeface="Garamond"/>
              </a:rPr>
              <a:t>A cidade de São Lourenço é o menor município e um dos mais jovens de Minas Gerais, se apresenta elegante e turística no famoso circuito das águas, conhecida por seu clima ameno, por sua beleza pitoresca e incomum, tem no seu Parque, águas minerais de valor medicinal, e que hoje tem no Trem das Águas mais um atrativo turístico.</a:t>
            </a:r>
            <a:endParaRPr lang="pt-BR" sz="1600" b="1" kern="0" dirty="0">
              <a:solidFill>
                <a:srgbClr val="002060"/>
              </a:solidFill>
            </a:endParaRPr>
          </a:p>
        </p:txBody>
      </p:sp>
      <p:pic>
        <p:nvPicPr>
          <p:cNvPr id="5" name="Imagem 4" descr="Maria Fumaça - São Lourenço 03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7158" y="214296"/>
            <a:ext cx="3286148" cy="2464611"/>
          </a:xfrm>
          <a:prstGeom prst="flowChartPunchedTape">
            <a:avLst/>
          </a:prstGeom>
          <a:ln w="63500" cap="rnd">
            <a:solidFill>
              <a:schemeClr val="accent5">
                <a:lumMod val="20000"/>
                <a:lumOff val="8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Imagem 6" descr="Maria Fumaça - São Lourenço 03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1120050">
            <a:off x="639910" y="2552327"/>
            <a:ext cx="2956004" cy="2217003"/>
          </a:xfrm>
          <a:prstGeom prst="bevel">
            <a:avLst/>
          </a:prstGeom>
          <a:ln w="63500" cap="rnd">
            <a:solidFill>
              <a:schemeClr val="accent5">
                <a:lumMod val="20000"/>
                <a:lumOff val="8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66001629"/>
      </p:ext>
    </p:extLst>
  </p:cSld>
  <p:clrMapOvr>
    <a:masterClrMapping/>
  </p:clrMapOvr>
  <p:transition spd="slow" advClick="0" advTm="25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ixaDeTexto 5"/>
          <p:cNvSpPr txBox="1"/>
          <p:nvPr/>
        </p:nvSpPr>
        <p:spPr>
          <a:xfrm>
            <a:off x="1493659" y="992074"/>
            <a:ext cx="2039291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350" dirty="0"/>
              <a:t> </a:t>
            </a:r>
          </a:p>
        </p:txBody>
      </p:sp>
      <p:sp>
        <p:nvSpPr>
          <p:cNvPr id="10" name="Retângulo 9"/>
          <p:cNvSpPr/>
          <p:nvPr/>
        </p:nvSpPr>
        <p:spPr>
          <a:xfrm>
            <a:off x="4788024" y="158967"/>
            <a:ext cx="4032447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2800" b="1" dirty="0">
                <a:solidFill>
                  <a:srgbClr val="002060"/>
                </a:solidFill>
                <a:latin typeface="Garamond"/>
              </a:rPr>
              <a:t>É um dos poucos lugares onde consegue-se aliar conforto, paz, tranquilidade e modernidade. Possui um comércio forte, vasta rede bancária, inúmeros restaurantes, artesanatos, doces e laticínios.</a:t>
            </a:r>
          </a:p>
        </p:txBody>
      </p:sp>
      <p:sp>
        <p:nvSpPr>
          <p:cNvPr id="11" name="Retângulo 10"/>
          <p:cNvSpPr/>
          <p:nvPr/>
        </p:nvSpPr>
        <p:spPr>
          <a:xfrm>
            <a:off x="472631" y="4155926"/>
            <a:ext cx="799303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685800">
              <a:defRPr/>
            </a:pPr>
            <a:r>
              <a:rPr lang="pt-BR" b="1" kern="0" dirty="0">
                <a:solidFill>
                  <a:srgbClr val="C00000"/>
                </a:solidFill>
                <a:latin typeface="Garamond"/>
              </a:rPr>
              <a:t>O parque tem uma área de 430.000 m2 com muito verde. Conta com nove fontes e um balneário e também um lago com pedalinhos e diversas outras atrações para todos os gostos e idades.</a:t>
            </a:r>
            <a:endParaRPr lang="pt-BR" sz="1600" b="1" kern="0" dirty="0">
              <a:solidFill>
                <a:srgbClr val="C00000"/>
              </a:solidFill>
            </a:endParaRPr>
          </a:p>
        </p:txBody>
      </p:sp>
      <p:pic>
        <p:nvPicPr>
          <p:cNvPr id="7" name="Imagem 6" descr="Maria Fumaça - São Lourenço 00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596" y="71420"/>
            <a:ext cx="2786058" cy="208954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9" name="Imagem 8" descr="Maria Fumaça - São Lourenço 01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1181018">
            <a:off x="688157" y="1947540"/>
            <a:ext cx="2786058" cy="208954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1151226190"/>
      </p:ext>
    </p:extLst>
  </p:cSld>
  <p:clrMapOvr>
    <a:masterClrMapping/>
  </p:clrMapOvr>
  <p:transition spd="slow" advClick="0" advTm="31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9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47688" y="411510"/>
            <a:ext cx="3574395" cy="2010596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00B0F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6" name="CaixaDeTexto 5"/>
          <p:cNvSpPr txBox="1"/>
          <p:nvPr/>
        </p:nvSpPr>
        <p:spPr>
          <a:xfrm>
            <a:off x="1493659" y="992074"/>
            <a:ext cx="2039291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350" dirty="0"/>
              <a:t> 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72000" y="2422106"/>
            <a:ext cx="4362556" cy="2453937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rnd">
            <a:solidFill>
              <a:srgbClr val="0070C0"/>
            </a:solidFill>
            <a:prstDash val="solid"/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2" name="Retângulo 1"/>
          <p:cNvSpPr/>
          <p:nvPr/>
        </p:nvSpPr>
        <p:spPr>
          <a:xfrm>
            <a:off x="107504" y="175044"/>
            <a:ext cx="4572000" cy="353943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pt-BR" sz="2800" b="1" dirty="0">
                <a:solidFill>
                  <a:srgbClr val="C00000"/>
                </a:solidFill>
                <a:latin typeface="Garamond"/>
              </a:rPr>
              <a:t>Um passeio com vagões antigos puxado por uma 1424 engolidora de lenha em sua fornalha, produzindo vapor para alavancar suas imensas rodas, trazendo de volta a lembrança dos velhos tempos.</a:t>
            </a:r>
          </a:p>
        </p:txBody>
      </p:sp>
      <p:sp>
        <p:nvSpPr>
          <p:cNvPr id="5" name="Retângulo 4"/>
          <p:cNvSpPr/>
          <p:nvPr/>
        </p:nvSpPr>
        <p:spPr>
          <a:xfrm>
            <a:off x="227304" y="4051448"/>
            <a:ext cx="4572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pt-BR" sz="2000" b="1" spc="3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anose="04020404031007020602" pitchFamily="82" charset="0"/>
              </a:rPr>
              <a:t>UMA VIAGEM FANTÁSTICA E A MODA ANTIGA...É UM PERCURSO DENTRO DA NATUREZA</a:t>
            </a:r>
          </a:p>
        </p:txBody>
      </p:sp>
    </p:spTree>
    <p:extLst>
      <p:ext uri="{BB962C8B-B14F-4D97-AF65-F5344CB8AC3E}">
        <p14:creationId xmlns:p14="http://schemas.microsoft.com/office/powerpoint/2010/main" xmlns="" val="1602644414"/>
      </p:ext>
    </p:extLst>
  </p:cSld>
  <p:clrMapOvr>
    <a:masterClrMapping/>
  </p:clrMapOvr>
  <p:transition spd="slow" advClick="0" advTm="25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116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64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32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28" tmFilter="0, 0; 0.125,0.2665; 0.25,0.4; 0.375,0.465; 0.5,0.5;  0.625,0.535; 0.75,0.6; 0.875,0.7335; 1,1">
                                          <p:stCondLst>
                                            <p:cond delay="132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264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28" tmFilter="0, 0; 0.125,0.2665; 0.25,0.4; 0.375,0.465; 0.5,0.5;  0.625,0.535; 0.75,0.6; 0.875,0.7335; 1,1">
                                          <p:stCondLst>
                                            <p:cond delay="331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52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332" decel="50000">
                                          <p:stCondLst>
                                            <p:cond delay="135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52">
                                          <p:stCondLst>
                                            <p:cond delay="262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332" decel="50000">
                                          <p:stCondLst>
                                            <p:cond delay="267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52">
                                          <p:stCondLst>
                                            <p:cond delay="328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332" decel="50000">
                                          <p:stCondLst>
                                            <p:cond delay="333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52">
                                          <p:stCondLst>
                                            <p:cond delay="361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332" decel="50000">
                                          <p:stCondLst>
                                            <p:cond delay="366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ixaDeTexto 5"/>
          <p:cNvSpPr txBox="1"/>
          <p:nvPr/>
        </p:nvSpPr>
        <p:spPr>
          <a:xfrm>
            <a:off x="1493659" y="992074"/>
            <a:ext cx="2039291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350" dirty="0"/>
              <a:t> </a:t>
            </a:r>
          </a:p>
        </p:txBody>
      </p:sp>
      <p:sp>
        <p:nvSpPr>
          <p:cNvPr id="7" name="Texto explicativo retangular com cantos arredondados 6"/>
          <p:cNvSpPr/>
          <p:nvPr/>
        </p:nvSpPr>
        <p:spPr>
          <a:xfrm>
            <a:off x="3167842" y="267494"/>
            <a:ext cx="5220582" cy="863383"/>
          </a:xfrm>
          <a:prstGeom prst="wedgeRoundRectCallout">
            <a:avLst>
              <a:gd name="adj1" fmla="val 46440"/>
              <a:gd name="adj2" fmla="val 9908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3200" dirty="0"/>
              <a:t>OS PASSAGEIROS DA ALEGRIA</a:t>
            </a:r>
          </a:p>
        </p:txBody>
      </p:sp>
      <p:pic>
        <p:nvPicPr>
          <p:cNvPr id="19" name="Imagem 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4282" y="428610"/>
            <a:ext cx="2921022" cy="1643074"/>
          </a:xfrm>
          <a:prstGeom prst="rect">
            <a:avLst/>
          </a:prstGeom>
          <a:solidFill>
            <a:srgbClr val="FFFFFF">
              <a:shade val="85000"/>
            </a:srgbClr>
          </a:solidFill>
          <a:ln w="12700" cap="rnd">
            <a:solidFill>
              <a:srgbClr val="00B0F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2" name="Retângulo 1"/>
          <p:cNvSpPr/>
          <p:nvPr/>
        </p:nvSpPr>
        <p:spPr>
          <a:xfrm>
            <a:off x="2771800" y="1613120"/>
            <a:ext cx="6120679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/>
              </a:rPr>
              <a:t>A cada curva sob o ranger das rodas e do apito saudoso que ecoava da Velha máquina, que foi senhora daqueles tempos, incontidas emoções brotavam em rostos admirados, que embalados por canções sertanejas, faziam da viagem, entre São Lourenço e Soledade de Minas, instantes inesquecíveis para os amantes desse tipo de transportes que foi enterrado no tempo.</a:t>
            </a:r>
          </a:p>
        </p:txBody>
      </p:sp>
      <p:pic>
        <p:nvPicPr>
          <p:cNvPr id="8" name="Imagem 7" descr="Maria Fumaça - São Lourenço 04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2571750"/>
            <a:ext cx="2928934" cy="2196701"/>
          </a:xfrm>
          <a:prstGeom prst="teardrop">
            <a:avLst/>
          </a:prstGeom>
          <a:ln w="28575" cap="sq">
            <a:solidFill>
              <a:schemeClr val="accent5">
                <a:lumMod val="20000"/>
                <a:lumOff val="8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1545129608"/>
      </p:ext>
    </p:extLst>
  </p:cSld>
  <p:clrMapOvr>
    <a:masterClrMapping/>
  </p:clrMapOvr>
  <p:transition spd="slow" advClick="0" advTm="31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ixaDeTexto 5"/>
          <p:cNvSpPr txBox="1"/>
          <p:nvPr/>
        </p:nvSpPr>
        <p:spPr>
          <a:xfrm>
            <a:off x="1493659" y="992074"/>
            <a:ext cx="2039291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350" dirty="0"/>
              <a:t> </a:t>
            </a:r>
          </a:p>
        </p:txBody>
      </p:sp>
      <p:sp>
        <p:nvSpPr>
          <p:cNvPr id="25" name="Espaço Reservado para Texto 3"/>
          <p:cNvSpPr txBox="1">
            <a:spLocks/>
          </p:cNvSpPr>
          <p:nvPr/>
        </p:nvSpPr>
        <p:spPr>
          <a:xfrm>
            <a:off x="4030260" y="0"/>
            <a:ext cx="5006236" cy="2308757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0" indent="0" algn="ctr" defTabSz="914400" rtl="0" eaLnBrk="1" latinLnBrk="0" hangingPunct="1">
              <a:lnSpc>
                <a:spcPct val="150000"/>
              </a:lnSpc>
              <a:spcBef>
                <a:spcPct val="20000"/>
              </a:spcBef>
              <a:buClrTx/>
              <a:buFont typeface="Wingdings" pitchFamily="2" charset="2"/>
              <a:buNone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ClrTx/>
              <a:buFont typeface="Arial" pitchFamily="34" charset="0"/>
              <a:buNone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ClrTx/>
              <a:buFont typeface="Arial" pitchFamily="34" charset="0"/>
              <a:buNone/>
              <a:defRPr sz="1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ClrTx/>
              <a:buFont typeface="Arial" pitchFamily="34" charset="0"/>
              <a:buNone/>
              <a:defRPr sz="9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ClrTx/>
              <a:buFont typeface="Arial" pitchFamily="34" charset="0"/>
              <a:buNone/>
              <a:defRPr sz="9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ClrTx/>
              <a:buFont typeface="Arial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ClrTx/>
              <a:buFont typeface="Arial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ClrTx/>
              <a:buFont typeface="Arial" pitchFamily="34" charset="0"/>
              <a:buNone/>
              <a:defRPr sz="9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ClrTx/>
              <a:buFont typeface="Arial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85800">
              <a:defRPr/>
            </a:pPr>
            <a:endParaRPr lang="pt-BR" sz="1800" dirty="0">
              <a:solidFill>
                <a:srgbClr val="C00000"/>
              </a:solidFill>
              <a:latin typeface="Garamond"/>
            </a:endParaRPr>
          </a:p>
          <a:p>
            <a:pPr defTabSz="685800">
              <a:defRPr/>
            </a:pPr>
            <a:r>
              <a:rPr lang="pt-BR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/>
              </a:rPr>
              <a:t>A região de São Lourenço na época da inauguração da ferrovia era uma área alagada e havia uma pequena estação, em madeira, e que teria sido construída em 1894.</a:t>
            </a:r>
          </a:p>
        </p:txBody>
      </p:sp>
      <p:pic>
        <p:nvPicPr>
          <p:cNvPr id="26" name="Espaço Reservado para Imagem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500" r="12500"/>
          <a:stretch>
            <a:fillRect/>
          </a:stretch>
        </p:blipFill>
        <p:spPr>
          <a:xfrm>
            <a:off x="571472" y="2428874"/>
            <a:ext cx="3147539" cy="2545080"/>
          </a:xfrm>
          <a:prstGeom prst="flowChartMagneticDrum">
            <a:avLst/>
          </a:prstGeom>
          <a:solidFill>
            <a:sysClr val="window" lastClr="FFFFFF">
              <a:lumMod val="95000"/>
              <a:alpha val="35000"/>
            </a:sysClr>
          </a:solidFill>
          <a:ln w="28575" cmpd="thinThick">
            <a:solidFill>
              <a:schemeClr val="accent5">
                <a:lumMod val="20000"/>
                <a:lumOff val="80000"/>
              </a:schemeClr>
            </a:solidFill>
            <a:bevel/>
          </a:ln>
        </p:spPr>
      </p:pic>
      <p:pic>
        <p:nvPicPr>
          <p:cNvPr id="27" name="Imagem 2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85720" y="285734"/>
            <a:ext cx="3683585" cy="2072018"/>
          </a:xfrm>
          <a:prstGeom prst="foldedCorner">
            <a:avLst/>
          </a:prstGeom>
          <a:solidFill>
            <a:srgbClr val="FFFFFF">
              <a:shade val="85000"/>
            </a:srgbClr>
          </a:solidFill>
          <a:ln w="19050" cap="sq">
            <a:solidFill>
              <a:schemeClr val="accent5">
                <a:lumMod val="20000"/>
                <a:lumOff val="80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3583128555"/>
      </p:ext>
    </p:extLst>
  </p:cSld>
  <p:clrMapOvr>
    <a:masterClrMapping/>
  </p:clrMapOvr>
  <p:transition spd="slow" advClick="0" advTm="24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4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ixaDeTexto 5"/>
          <p:cNvSpPr txBox="1"/>
          <p:nvPr/>
        </p:nvSpPr>
        <p:spPr>
          <a:xfrm>
            <a:off x="1493659" y="992074"/>
            <a:ext cx="2039291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350" dirty="0"/>
              <a:t> </a:t>
            </a:r>
          </a:p>
        </p:txBody>
      </p:sp>
      <p:sp>
        <p:nvSpPr>
          <p:cNvPr id="2" name="Retângulo 1"/>
          <p:cNvSpPr/>
          <p:nvPr/>
        </p:nvSpPr>
        <p:spPr>
          <a:xfrm>
            <a:off x="3448807" y="299848"/>
            <a:ext cx="5532051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2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/>
              </a:rPr>
              <a:t>Com a construção da ponte em 1912, pela empresa do Parque das Aguas, o então bairro Estação ficou ligado diretamente com o centro da cidade e com isso ganhou mais importância, resultando na construção da nova estação, em 1925, com azulejos trazidos do Reino Unido e com madeiramento Indiano</a:t>
            </a:r>
            <a:r>
              <a:rPr lang="pt-BR" sz="2800" dirty="0">
                <a:solidFill>
                  <a:prstClr val="white"/>
                </a:solidFill>
                <a:latin typeface="Garamond"/>
              </a:rPr>
              <a:t>.</a:t>
            </a:r>
          </a:p>
        </p:txBody>
      </p:sp>
      <p:pic>
        <p:nvPicPr>
          <p:cNvPr id="18" name="Imagem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100" y="2311331"/>
            <a:ext cx="3180866" cy="2293240"/>
          </a:xfrm>
          <a:prstGeom prst="ellipse">
            <a:avLst/>
          </a:prstGeom>
          <a:ln w="19050" cap="rnd">
            <a:solidFill>
              <a:srgbClr val="00B0F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CaixaDeTexto 3"/>
          <p:cNvSpPr txBox="1"/>
          <p:nvPr/>
        </p:nvSpPr>
        <p:spPr>
          <a:xfrm>
            <a:off x="1493659" y="4593114"/>
            <a:ext cx="6948284" cy="40011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t-BR" sz="2000" dirty="0"/>
              <a:t>Um passeio onde a história do passado conversa com o presente</a:t>
            </a: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3528" y="251603"/>
            <a:ext cx="2679472" cy="2081106"/>
          </a:xfrm>
          <a:prstGeom prst="roundRect">
            <a:avLst>
              <a:gd name="adj" fmla="val 16667"/>
            </a:avLst>
          </a:prstGeom>
          <a:ln>
            <a:solidFill>
              <a:srgbClr val="00B0F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1048465018"/>
      </p:ext>
    </p:extLst>
  </p:cSld>
  <p:clrMapOvr>
    <a:masterClrMapping/>
  </p:clrMapOvr>
  <p:transition spd="slow" advClick="0" advTm="30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4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143636" y="2143122"/>
            <a:ext cx="2762473" cy="27392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12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CRIAÇÃO </a:t>
            </a:r>
            <a:r>
              <a:rPr lang="pt-BR" sz="12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E </a:t>
            </a:r>
            <a:r>
              <a:rPr lang="pt-BR" sz="12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FORMATAÇÃO</a:t>
            </a:r>
            <a:endParaRPr lang="pt-BR" sz="12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ctr"/>
            <a:r>
              <a:rPr lang="pt-BR" sz="1400" b="1" i="1" spc="600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  <a:cs typeface="David" panose="020E0502060401010101" pitchFamily="34" charset="-79"/>
              </a:rPr>
              <a:t>TONINHO  VENDRAMINI  </a:t>
            </a:r>
            <a:endParaRPr lang="pt-BR" sz="1100" b="1" i="1" u="sng" spc="600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itchFamily="82" charset="0"/>
              <a:cs typeface="David" panose="020E0502060401010101" pitchFamily="34" charset="-79"/>
            </a:endParaRPr>
          </a:p>
          <a:p>
            <a:pPr algn="ctr"/>
            <a:r>
              <a:rPr lang="pt-BR" sz="1200" b="1" i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Arte Final </a:t>
            </a:r>
            <a:r>
              <a:rPr lang="pt-BR" sz="1200" b="1" i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endParaRPr lang="pt-BR" sz="12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12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Acervo Pessoal </a:t>
            </a:r>
            <a:r>
              <a:rPr lang="pt-BR" sz="1200" b="1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  </a:t>
            </a:r>
            <a:endParaRPr lang="pt-BR" sz="1200" b="1" i="1" u="sng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1200" b="1" i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 de Fundo</a:t>
            </a:r>
            <a:endParaRPr lang="pt-BR" sz="12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1200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Abertura</a:t>
            </a:r>
          </a:p>
          <a:p>
            <a:pPr algn="ctr"/>
            <a:r>
              <a:rPr lang="pt-BR" sz="1200" b="1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</a:t>
            </a:r>
            <a:r>
              <a:rPr lang="pt-BR" sz="1200" b="1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enino </a:t>
            </a:r>
            <a:r>
              <a:rPr lang="pt-BR" sz="1200" b="1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da </a:t>
            </a:r>
            <a:r>
              <a:rPr lang="pt-BR" sz="1200" b="1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Porteira</a:t>
            </a:r>
          </a:p>
          <a:p>
            <a:pPr algn="ctr"/>
            <a:r>
              <a:rPr lang="pt-BR" sz="1200" b="1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Violado por </a:t>
            </a:r>
            <a:r>
              <a:rPr lang="pt-BR" sz="1200" b="1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Enúbio </a:t>
            </a:r>
            <a:r>
              <a:rPr lang="pt-BR" sz="1200" b="1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Queiróz </a:t>
            </a:r>
            <a:endParaRPr lang="pt-BR" sz="1200" b="1" i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12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endParaRPr lang="pt-BR" sz="1200" b="1" i="1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1200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Encerramento</a:t>
            </a:r>
          </a:p>
          <a:p>
            <a:pPr algn="ctr"/>
            <a:r>
              <a:rPr lang="pt-BR" sz="1200" b="1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Se </a:t>
            </a:r>
            <a:r>
              <a:rPr lang="pt-BR" sz="1200" b="1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Eu Não Puder te Esquecer</a:t>
            </a:r>
          </a:p>
          <a:p>
            <a:pPr algn="ctr"/>
            <a:r>
              <a:rPr lang="pt-BR" sz="1200" b="1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Da Saudosa Dupla</a:t>
            </a:r>
          </a:p>
          <a:p>
            <a:pPr algn="ctr"/>
            <a:r>
              <a:rPr lang="pt-BR" sz="1200" b="1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João </a:t>
            </a:r>
            <a:r>
              <a:rPr lang="pt-BR" sz="1200" b="1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Mineiro e Marciano</a:t>
            </a:r>
            <a:endParaRPr lang="pt-BR" sz="1200" b="1" i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grpSp>
        <p:nvGrpSpPr>
          <p:cNvPr id="11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1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2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2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2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2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2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2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chemeClr val="accent2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2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pic>
        <p:nvPicPr>
          <p:cNvPr id="25" name="Imagem 2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57950" y="142858"/>
            <a:ext cx="2425006" cy="1826255"/>
          </a:xfrm>
          <a:prstGeom prst="roundRect">
            <a:avLst>
              <a:gd name="adj" fmla="val 0"/>
            </a:avLst>
          </a:prstGeom>
          <a:ln w="38100">
            <a:solidFill>
              <a:srgbClr val="FFFF00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orthographicFront"/>
            <a:lightRig rig="threePt" dir="t"/>
          </a:scene3d>
          <a:sp3d contourW="6350" prstMaterial="matte">
            <a:bevelT w="101600" h="101600" prst="coolSlant"/>
            <a:contourClr>
              <a:srgbClr val="969696"/>
            </a:contourClr>
          </a:sp3d>
        </p:spPr>
      </p:pic>
      <p:sp>
        <p:nvSpPr>
          <p:cNvPr id="3" name="Retângulo 2"/>
          <p:cNvSpPr/>
          <p:nvPr/>
        </p:nvSpPr>
        <p:spPr>
          <a:xfrm>
            <a:off x="357158" y="3929072"/>
            <a:ext cx="5572164" cy="1021498"/>
          </a:xfrm>
          <a:prstGeom prst="rect">
            <a:avLst/>
          </a:prstGeom>
          <a:solidFill>
            <a:schemeClr val="bg1">
              <a:lumMod val="85000"/>
            </a:schemeClr>
          </a:solidFill>
          <a:ln w="28575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algn="ctr"/>
            <a:r>
              <a:rPr lang="pt-BR" sz="900" dirty="0">
                <a:solidFill>
                  <a:srgbClr val="0070C0"/>
                </a:solidFill>
                <a:latin typeface="Britannic Bold" panose="020B0903060703020204" pitchFamily="34" charset="0"/>
              </a:rPr>
              <a:t>ACESSE  MEUS  ESPAÇOS  CULTURAIS  E  TORNE-SE  MEU SEGUIDOR</a:t>
            </a:r>
            <a:endParaRPr lang="pt-BR" sz="1350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pPr algn="ctr"/>
            <a:r>
              <a:rPr lang="pt-BR" sz="1350" dirty="0">
                <a:solidFill>
                  <a:srgbClr val="7030A0"/>
                </a:solidFill>
                <a:latin typeface="Britannic Bold" panose="020B0903060703020204" pitchFamily="34" charset="0"/>
                <a:hlinkClick r:id="rId7"/>
              </a:rPr>
              <a:t>http://vendraminiletras.blogspot.com</a:t>
            </a:r>
            <a:r>
              <a:rPr lang="pt-BR" sz="1350" dirty="0" smtClean="0">
                <a:solidFill>
                  <a:srgbClr val="7030A0"/>
                </a:solidFill>
                <a:latin typeface="Britannic Bold" panose="020B0903060703020204" pitchFamily="34" charset="0"/>
                <a:hlinkClick r:id="rId7"/>
              </a:rPr>
              <a:t>/</a:t>
            </a:r>
            <a:endParaRPr lang="pt-BR" sz="1350" dirty="0">
              <a:solidFill>
                <a:srgbClr val="7030A0"/>
              </a:solidFill>
              <a:latin typeface="Britannic Bold" panose="020B0903060703020204" pitchFamily="34" charset="0"/>
            </a:endParaRPr>
          </a:p>
          <a:p>
            <a:pPr algn="ctr"/>
            <a:r>
              <a:rPr lang="pt-BR" sz="1350" dirty="0" smtClean="0">
                <a:solidFill>
                  <a:srgbClr val="7030A0"/>
                </a:solidFill>
                <a:latin typeface="Britannic Bold" panose="020B0903060703020204" pitchFamily="34" charset="0"/>
              </a:rPr>
              <a:t>www.sergrasan.com/toninhovendraminislides/</a:t>
            </a:r>
          </a:p>
          <a:p>
            <a:pPr algn="ctr"/>
            <a:r>
              <a:rPr lang="pt-BR" sz="825" dirty="0" smtClean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PARTICIPAÇÕES</a:t>
            </a:r>
            <a:r>
              <a:rPr lang="pt-BR" sz="825" dirty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:</a:t>
            </a:r>
          </a:p>
          <a:p>
            <a:pPr marL="685718" lvl="2" algn="ctr"/>
            <a:r>
              <a:rPr lang="pt-BR" sz="788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ASSOCIAÇÃO DOS POETAS E ESCRITORES DE JUNDIAÍ E REGIÃO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825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pt-BR" sz="788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ACADEMIA NACIONAL DE LETRAS DO PORTAL DO POETA BRASILEIRO -  ACADÊMICO  </a:t>
            </a:r>
            <a:r>
              <a:rPr lang="pt-BR" sz="788" dirty="0" smtClean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28</a:t>
            </a:r>
            <a:endParaRPr lang="pt-BR" sz="788" dirty="0">
              <a:solidFill>
                <a:srgbClr val="00206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94351317"/>
      </p:ext>
    </p:extLst>
  </p:cSld>
  <p:clrMapOvr>
    <a:masterClrMapping/>
  </p:clrMapOvr>
  <p:transition spd="slow" advClick="0" advTm="100000">
    <p:dissolve/>
    <p:sndAc>
      <p:stSnd loop="1">
        <p:snd r:embed="rId3" name="João Mineiro e Marciano  - se_eu_nao_puder_te_esquec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4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4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40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4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80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4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2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4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60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4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0"/>
                            </p:stCondLst>
                            <p:childTnLst>
                              <p:par>
                                <p:cTn id="5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4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4000"/>
                            </p:stCondLst>
                            <p:childTnLst>
                              <p:par>
                                <p:cTn id="5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40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8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40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2000"/>
                            </p:stCondLst>
                            <p:childTnLst>
                              <p:par>
                                <p:cTn id="6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40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6000"/>
                            </p:stCondLst>
                            <p:childTnLst>
                              <p:par>
                                <p:cTn id="6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5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REM DAS AGUAS DE SÃO LOURENÇO">
  <a:themeElements>
    <a:clrScheme name="Viagem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TREM DAS AGUAS DE SÃO LOURENÇO</Template>
  <TotalTime>41</TotalTime>
  <Words>439</Words>
  <Application>Microsoft Office PowerPoint</Application>
  <PresentationFormat>Apresentação na tela (16:9)</PresentationFormat>
  <Paragraphs>42</Paragraphs>
  <Slides>8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slides</vt:lpstr>
      </vt:variant>
      <vt:variant>
        <vt:i4>8</vt:i4>
      </vt:variant>
    </vt:vector>
  </HeadingPairs>
  <TitlesOfParts>
    <vt:vector size="10" baseType="lpstr">
      <vt:lpstr>TREM DAS AGUAS DE SÃO LOURENÇO</vt:lpstr>
      <vt:lpstr>1_Viagem</vt:lpstr>
      <vt:lpstr>      </vt:lpstr>
      <vt:lpstr>Slide 2</vt:lpstr>
      <vt:lpstr>Slide 3</vt:lpstr>
      <vt:lpstr>Slide 4</vt:lpstr>
      <vt:lpstr>Slide 5</vt:lpstr>
      <vt:lpstr>Slide 6</vt:lpstr>
      <vt:lpstr>Slide 7</vt:lpstr>
      <vt:lpstr>Slide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 </dc:title>
  <dc:creator>User</dc:creator>
  <cp:lastModifiedBy>User</cp:lastModifiedBy>
  <cp:revision>5</cp:revision>
  <dcterms:created xsi:type="dcterms:W3CDTF">2020-06-12T13:46:47Z</dcterms:created>
  <dcterms:modified xsi:type="dcterms:W3CDTF">2020-06-12T14:27:54Z</dcterms:modified>
</cp:coreProperties>
</file>