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9" r:id="rId1"/>
    <p:sldMasterId id="2147483931" r:id="rId2"/>
  </p:sldMasterIdLst>
  <p:notesMasterIdLst>
    <p:notesMasterId r:id="rId18"/>
  </p:notesMasterIdLst>
  <p:sldIdLst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2" r:id="rId12"/>
    <p:sldId id="311" r:id="rId13"/>
    <p:sldId id="313" r:id="rId14"/>
    <p:sldId id="314" r:id="rId15"/>
    <p:sldId id="315" r:id="rId16"/>
    <p:sldId id="300" r:id="rId17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A528"/>
    <a:srgbClr val="BDBDFF"/>
    <a:srgbClr val="B79B6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4" d="100"/>
          <a:sy n="114" d="100"/>
        </p:scale>
        <p:origin x="590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C2E2533-719B-4F67-A5A4-C3174BCBA9EA}" type="datetimeFigureOut">
              <a:rPr lang="pt-BR"/>
              <a:pPr>
                <a:defRPr/>
              </a:pPr>
              <a:t>21/07/2021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75705E7-6AB8-4986-8662-13411231F1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17770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15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010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767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540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758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578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21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607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93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554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778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783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5347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7167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898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476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7486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4520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5166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9964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1161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1101114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42324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6836524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40161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7276762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7623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514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70431E-B98F-401A-B832-F56E93EDB75D}" type="slidenum">
              <a:rPr lang="pt-BR" altLang="pt-BR">
                <a:solidFill>
                  <a:srgbClr val="000000"/>
                </a:solidFill>
                <a:latin typeface="Times New Roman" charset="0"/>
              </a:rPr>
              <a:pPr/>
              <a:t>‹nº›</a:t>
            </a:fld>
            <a:endParaRPr lang="pt-BR" altLang="pt-BR">
              <a:solidFill>
                <a:srgbClr val="000000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370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27" r:id="rId8"/>
    <p:sldLayoutId id="2147483928" r:id="rId9"/>
    <p:sldLayoutId id="2147483929" r:id="rId10"/>
    <p:sldLayoutId id="214748393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21/07/2021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808064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3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  <p:sldLayoutId id="2147483943" r:id="rId12"/>
    <p:sldLayoutId id="2147483944" r:id="rId13"/>
    <p:sldLayoutId id="2147483945" r:id="rId14"/>
    <p:sldLayoutId id="2147483946" r:id="rId15"/>
    <p:sldLayoutId id="2147483947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3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sergrasan.com/toninhovendraminislides/" TargetMode="Externa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barra1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14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barra1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2588" y="0"/>
            <a:ext cx="1614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barra1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barra1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2074"/>
            <a:ext cx="9144000" cy="14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191876" y="4344869"/>
            <a:ext cx="468062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</a:rPr>
              <a:t> Catedral de Sevilha LA GIRONDA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</a:rPr>
              <a:t>Sequência Automática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</a:endParaRPr>
          </a:p>
        </p:txBody>
      </p:sp>
      <p:sp>
        <p:nvSpPr>
          <p:cNvPr id="9" name="CaixaDeTexto 8"/>
          <p:cNvSpPr txBox="1"/>
          <p:nvPr/>
        </p:nvSpPr>
        <p:spPr>
          <a:xfrm rot="20964134">
            <a:off x="559858" y="542819"/>
            <a:ext cx="4371857" cy="3541274"/>
          </a:xfrm>
          <a:prstGeom prst="rect">
            <a:avLst/>
          </a:prstGeom>
          <a:solidFill>
            <a:srgbClr val="D6862D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  <a:scene3d>
            <a:camera prst="isometricOffAxis2Left"/>
            <a:lightRig rig="threePt" dir="t"/>
          </a:scene3d>
        </p:spPr>
        <p:txBody>
          <a:bodyPr wrap="square" rtlCol="0">
            <a:prstTxWarp prst="textDeflateInflate">
              <a:avLst>
                <a:gd name="adj" fmla="val 34419"/>
              </a:avLst>
            </a:prstTxWarp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PORTENTOSA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SEVILHA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ESPANHA</a:t>
            </a:r>
            <a:br>
              <a:rPr kumimoji="0" lang="pt-BR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pt-BR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</a:t>
            </a:r>
            <a:r>
              <a:rPr kumimoji="0" lang="pt-BR" sz="14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 NASCIMENTO DE UM MITO</a:t>
            </a:r>
            <a:r>
              <a:rPr kumimoji="0" lang="pt-BR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kern="0" dirty="0">
                <a:solidFill>
                  <a:schemeClr val="accent1">
                    <a:lumMod val="75000"/>
                  </a:schemeClr>
                </a:solidFill>
                <a:latin typeface="Calibri"/>
                <a:cs typeface="+mn-cs"/>
              </a:rPr>
              <a:t>EL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kern="0" dirty="0">
                <a:solidFill>
                  <a:schemeClr val="accent1">
                    <a:lumMod val="75000"/>
                  </a:schemeClr>
                </a:solidFill>
                <a:latin typeface="Calibri"/>
                <a:cs typeface="+mn-cs"/>
              </a:rPr>
              <a:t> MANOLETE</a:t>
            </a: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864" y="161709"/>
            <a:ext cx="3710208" cy="4195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373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3500" advClick="0" advTm="22000">
        <p15:prstTrans prst="curtains"/>
        <p:sndAc>
          <p:stSnd loop="1">
            <p:snd r:embed="rId2" name="AMAPOLA.wav"/>
          </p:stSnd>
        </p:sndAc>
      </p:transition>
    </mc:Choice>
    <mc:Fallback xmlns="">
      <p:transition spd="slow" advClick="0" advTm="22000">
        <p:fade/>
        <p:sndAc>
          <p:stSnd loop="1">
            <p:snd r:embed="rId5" name="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141426"/>
            <a:ext cx="1800240" cy="2442303"/>
          </a:xfrm>
          <a:prstGeom prst="rect">
            <a:avLst/>
          </a:prstGeom>
          <a:ln>
            <a:solidFill>
              <a:srgbClr val="B79B6C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231688" y="231438"/>
            <a:ext cx="52206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Nos caminhos percorridos em terras espanholas, visitei juntamente com a companheira, a esplendorosa cidade de Sevilha, em pleno verão europeu. Trata-se de uma terra aguerrida, povo cheio de vida, dando a impressão que estão sempre nervosos e apressados, mas não vimos nada de excepcional em sua metrópole que os levasse a ter esse comportamento, pelo contrario, é um povo muito acolhedor, talvez seja o espírito da raça. </a:t>
            </a:r>
            <a:endParaRPr lang="pt-BR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220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0000">
        <p15:prstTrans prst="fallOve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141426"/>
            <a:ext cx="1800240" cy="2442303"/>
          </a:xfrm>
          <a:prstGeom prst="rect">
            <a:avLst/>
          </a:prstGeom>
          <a:ln>
            <a:solidFill>
              <a:srgbClr val="B79B6C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047974" y="141426"/>
            <a:ext cx="522069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A paixão que os eleva, são as touradas, que é uma questão cultural que veio da mistura de europeus e seus conquistadores, mais recentemente os mouros que ficaram em seu território por mais tempo, cerca de 700 anos, transformando-se</a:t>
            </a:r>
            <a:r>
              <a:rPr lang="pt-BR" sz="20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 </a:t>
            </a:r>
            <a:r>
              <a:rPr lang="pt-BR" sz="24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na </a:t>
            </a:r>
            <a:r>
              <a:rPr lang="pt-BR" sz="24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caliente</a:t>
            </a:r>
            <a:r>
              <a:rPr lang="pt-BR" sz="24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 região de Andaluzia.</a:t>
            </a:r>
            <a:endParaRPr lang="pt-BR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246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8000">
        <p15:prstTrans prst="prestige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3" y="173338"/>
            <a:ext cx="1806141" cy="2218388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2" name="Retângulo 1"/>
          <p:cNvSpPr/>
          <p:nvPr/>
        </p:nvSpPr>
        <p:spPr>
          <a:xfrm>
            <a:off x="2051664" y="321450"/>
            <a:ext cx="6840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Além dela, visitamos as principais cidades como; Mérida, Córdoba e Granada. Estão situadas a Sudeste da Península Ibérica, é a capital da província da Comunidade Autônoma, sendo a quarta cidade espanhola, com cerca de 700.000 mil habitantes.</a:t>
            </a:r>
            <a:endParaRPr lang="pt-BR" sz="24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61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14:switch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173338"/>
            <a:ext cx="1879426" cy="2308400"/>
          </a:xfrm>
          <a:prstGeom prst="rect">
            <a:avLst/>
          </a:prstGeom>
          <a:ln w="12700">
            <a:solidFill>
              <a:srgbClr val="FFFF00"/>
            </a:solidFill>
          </a:ln>
        </p:spPr>
      </p:pic>
      <p:sp>
        <p:nvSpPr>
          <p:cNvPr id="2" name="Retângulo 1"/>
          <p:cNvSpPr/>
          <p:nvPr/>
        </p:nvSpPr>
        <p:spPr>
          <a:xfrm>
            <a:off x="2411712" y="411462"/>
            <a:ext cx="6480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O que mais nos impressionou foram os acervos e as arquiteturas da época que estou descrevendo como sendo a dos mouros. No ano 712 da nossa era, o califa Musa, acompanhado de seu filho e com um exercito de 18.000 homens, cruzou o estreito e procedeu a conquista em busca de pastagens de abundancia de água. </a:t>
            </a:r>
            <a:endParaRPr lang="pt-BR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443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141426"/>
            <a:ext cx="2742582" cy="2070276"/>
          </a:xfrm>
          <a:prstGeom prst="ellipse">
            <a:avLst/>
          </a:prstGeom>
          <a:ln w="127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3221820" y="231438"/>
            <a:ext cx="55807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Ocupou as cidades de Medina, Carmona e Sevilha e, seguidamente atacou Mérida que após sitiada, foi conquistada. A Cidade, então, passou também a ser território Mouro. E foram eles que lhe deram o nome atual, a portentosa Sevilha. </a:t>
            </a:r>
            <a:endParaRPr lang="pt-BR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6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14:pan dir="u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2" y="141426"/>
            <a:ext cx="2861825" cy="2160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131808" y="142138"/>
            <a:ext cx="57607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Nesta época, a sua riqueza cultural cresceu enormemente com a chegada dos árabes, tanto que tinha dependência do Califado de Córdoba, convertendo-se na mais importante de AL - Andaluz. Os cristãos reconquistaram a cidade em 1248, durante o reinado de Fernando III de Castela. Foi também sede da exposição Ibera Americano em 1929 e da exposição mundial em 1992, onde inúmeras obras foram erigidas em seu louvor.</a:t>
            </a:r>
            <a:endParaRPr lang="pt-BR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38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prism isContent="1" isInverted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2" y="141426"/>
            <a:ext cx="2861825" cy="2160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221820" y="141426"/>
            <a:ext cx="56707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O clima de lá é muito gostoso, com aquele tempero mediterrâneo, temperatura media anual de dezenove graus, o que a faz uma das mais quentes da Europa, dado a proximidade com o continente africano, tornando-se o paraíso dos turistas, dobrando a população. Em julho, a temperatura sobe para até 35, superando no apogeu do Verão em mais de 40 graus.</a:t>
            </a:r>
            <a:endParaRPr lang="pt-BR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31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9000">
        <p14:ferris dir="l"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96420"/>
            <a:ext cx="1800240" cy="2295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141676" y="96420"/>
            <a:ext cx="67509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É um povo festeiro, com uma cultura de danças regionais como o flamenco de mais antigamente e os mais modernos com as sevilhanas. Tem também a Semana Santa que é percorrida pelas ruas finalizando na belíssima catedral.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Destacam-se a </a:t>
            </a: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Feria de Abril</a:t>
            </a:r>
            <a:r>
              <a:rPr lang="pt-BR" sz="16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, de caráter folclórico, com milhares de pessoas vindas de toda a Espanha e, no recinto da festa as pessoas se reúnem para cantar e dançar. Durante a semana, realizam-se uma serie de touradas, de fama nacional, na conhecida </a:t>
            </a: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Plaza de Toros, La </a:t>
            </a:r>
            <a:r>
              <a:rPr lang="pt-BR" sz="1600" b="1" dirty="0" err="1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Maestranza</a:t>
            </a:r>
            <a:r>
              <a:rPr lang="pt-BR" sz="1600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</a:rPr>
              <a:t>, onde tivemos a oportunidade de visitar, mas nos dias que se seguiram, não houve touradas; ficamos, então, com o museu muito bem montado em suas dependências.   </a:t>
            </a:r>
            <a:endParaRPr lang="pt-BR" sz="16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22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0">
        <p14:prism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61412" y="141426"/>
            <a:ext cx="882117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solidFill>
                  <a:schemeClr val="accent1"/>
                </a:solidFill>
                <a:latin typeface="Chiller" panose="040204040310070206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2000" dirty="0">
              <a:solidFill>
                <a:schemeClr val="accent1"/>
              </a:solidFill>
              <a:latin typeface="Chiller" panose="04020404031007020602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 espetáculo em sua praça de touros é algo parecido a um campo de futebol. As pessoas sentam nas arquibancadas para assistirem e, em todas as “corridas” o “toro” é sacrificado.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 matador o enfrenta com uma capa vermelha, no qual é ajudado pelos seus assistentes. Depois vêm os “picadores” que dão as suas estocadas, enfraquecendo os músculos do animal. Inicia-se, então, a etapa com os gritos da plateia de olé-olé, que foi adotado nos jogos de futebol aqui no Brasil, quando o time vencedor quer também dar o seu espetáculo.</a:t>
            </a:r>
            <a:endParaRPr lang="pt-BR" sz="16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940" y="2314037"/>
            <a:ext cx="3600480" cy="2666003"/>
          </a:xfrm>
          <a:prstGeom prst="ellipse">
            <a:avLst/>
          </a:prstGeom>
          <a:ln w="1905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Retângulo 5"/>
          <p:cNvSpPr/>
          <p:nvPr/>
        </p:nvSpPr>
        <p:spPr>
          <a:xfrm rot="21109784">
            <a:off x="617849" y="2633503"/>
            <a:ext cx="299083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 TOURADAS REGISTRADAS NO MUSEU</a:t>
            </a:r>
          </a:p>
        </p:txBody>
      </p:sp>
      <p:sp>
        <p:nvSpPr>
          <p:cNvPr id="5" name="Retângulo 4"/>
          <p:cNvSpPr/>
          <p:nvPr/>
        </p:nvSpPr>
        <p:spPr>
          <a:xfrm>
            <a:off x="161412" y="4040263"/>
            <a:ext cx="405053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2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Com o fundo musical</a:t>
            </a:r>
          </a:p>
          <a:p>
            <a:pPr algn="ctr"/>
            <a:r>
              <a:rPr lang="pt-BR" sz="12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SANGUE  E  AREIA,</a:t>
            </a:r>
          </a:p>
          <a:p>
            <a:pPr algn="ctr"/>
            <a:r>
              <a:rPr lang="pt-BR" sz="12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 que tornou-se o tema d</a:t>
            </a:r>
            <a:r>
              <a:rPr lang="pt-BR" sz="12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o MITO e também do filme do mesmo nome</a:t>
            </a:r>
          </a:p>
        </p:txBody>
      </p:sp>
    </p:spTree>
    <p:extLst>
      <p:ext uri="{BB962C8B-B14F-4D97-AF65-F5344CB8AC3E}">
        <p14:creationId xmlns:p14="http://schemas.microsoft.com/office/powerpoint/2010/main" val="423748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0">
        <p:comb/>
        <p:sndAc>
          <p:stSnd loop="1">
            <p:snd r:embed="rId2" name="Sangue e Areia.wav"/>
          </p:stSnd>
        </p:sndAc>
      </p:transition>
    </mc:Choice>
    <mc:Fallback xmlns="">
      <p:transition spd="slow" advClick="0" advTm="40000">
        <p:comb/>
        <p:sndAc>
          <p:stSnd loop="1">
            <p:snd r:embed="rId5" name="Sangue e Are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311832" y="141426"/>
            <a:ext cx="567075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 papel do toureiro é fazer um bonito show, deixando o touro cansado, tirando suspiros da torcida. É uma pena a judiação que é feito com o animal.  Mas, nesse país, é uma tradição. Eu sempre torço pelo touro, porque o bicho homem faz dele um palhaço dentro do picadeiro e acabando com sua existência.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Enfim, depois de tantos passos, gritos de olé, o matador se prepara para a estocada final. Com um movimento de espada escondida sobre a capa, faz com que o animal se aproxime, enfiando-a em seu dorso, fazendo-o cair. É o final.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6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2" y="141426"/>
            <a:ext cx="2965043" cy="2201544"/>
          </a:xfrm>
          <a:prstGeom prst="round2DiagRect">
            <a:avLst>
              <a:gd name="adj1" fmla="val 16667"/>
              <a:gd name="adj2" fmla="val 0"/>
            </a:avLst>
          </a:prstGeom>
          <a:ln w="12700" cap="sq">
            <a:solidFill>
              <a:srgbClr val="BDBD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319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0000">
        <p15:prstTrans prst="pageCurlDouble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131808" y="141426"/>
            <a:ext cx="576076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No museu, pudemos ver os cartazes das touradas de antigamente, destacando-se, o lendário “Manuel Laureano Rodrigues Sanchez”, conhecido nos meios como “El Manolete”, um dos maiores matadores que já existiu. 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Ganhou destaque logo após a Guerra Civil Espanhola sendo considerado como o maior de todos os tempos. Seu estilo era sóbrio e sério, se destacou com a maneira precisa de matar o touro, com a “Manoletina”, que é o golpe final com a espada, outro movimento característico era ficar quase imóvel quando o touro passava perto de seu corpo e, ao invés de dar os passes separadamente, permanecia no mesmo local e juntava quatro ou cinco passes consecutivos, em uma séria compacta.</a:t>
            </a:r>
            <a:endParaRPr lang="pt-BR" sz="1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6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05" y="231438"/>
            <a:ext cx="2917503" cy="2160288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0222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2000">
        <p:circle/>
      </p:transition>
    </mc:Choice>
    <mc:Fallback xmlns="">
      <p:transition spd="slow" advClick="0" advTm="4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374969" y="346475"/>
            <a:ext cx="67509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Apresentou-se em todas as principais praças da Espanha. Morreu após levar uma chifrada na coxa direita, quando estava tourando o quinto touro do dia, um da raça miúra chamado Islero, um evento que deixou a Espanha em virtual estado de choque.</a:t>
            </a:r>
            <a:endParaRPr lang="pt-BR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 golpe fatal foi na cidade de Linares, em 28 de agosto de 1947. O general Francisco Franco, ditador da Espanha, ordenou três dias de “luto nacional”, durante os quais hinos fúnebres eram ouvidos no radio. </a:t>
            </a:r>
            <a:endParaRPr lang="pt-BR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b="1" dirty="0">
                <a:solidFill>
                  <a:srgbClr val="FFFF00"/>
                </a:solidFill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3" y="141426"/>
            <a:ext cx="1987464" cy="270036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7" y="2931798"/>
            <a:ext cx="1890252" cy="2087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470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36000">
        <p15:prstTrans prst="fracture"/>
      </p:transition>
    </mc:Choice>
    <mc:Fallback xmlns=""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41436" y="231939"/>
            <a:ext cx="85290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latin typeface="Centaur" panose="020305040502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Atualmente essa prática está sendo gradativamente abolida na Espanha</a:t>
            </a:r>
            <a:endParaRPr lang="pt-BR" sz="1400" b="1" dirty="0">
              <a:latin typeface="Centaur" panose="020305040502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9" y="806031"/>
            <a:ext cx="4056459" cy="2964335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8" y="816516"/>
            <a:ext cx="3938466" cy="2953850"/>
          </a:xfrm>
          <a:prstGeom prst="round2DiagRect">
            <a:avLst>
              <a:gd name="adj1" fmla="val 16667"/>
              <a:gd name="adj2" fmla="val 0"/>
            </a:avLst>
          </a:prstGeom>
          <a:ln w="127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tângulo 8"/>
          <p:cNvSpPr/>
          <p:nvPr/>
        </p:nvSpPr>
        <p:spPr>
          <a:xfrm>
            <a:off x="5022060" y="4011943"/>
            <a:ext cx="3780504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Atualmente, vemos a mesma Plaza, transformada em um </a:t>
            </a:r>
          </a:p>
          <a:p>
            <a:pPr lvl="0" algn="ctr">
              <a:spcAft>
                <a:spcPts val="0"/>
              </a:spcAft>
              <a:tabLst>
                <a:tab pos="800100" algn="l"/>
              </a:tabLst>
            </a:pPr>
            <a:r>
              <a:rPr lang="pt-BR" sz="1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Shopping Center </a:t>
            </a:r>
            <a:endParaRPr lang="pt-BR" sz="1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227145" y="3979983"/>
            <a:ext cx="4187926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Antiga Plaza de touros em Barcelona em 1890</a:t>
            </a:r>
          </a:p>
        </p:txBody>
      </p:sp>
    </p:spTree>
    <p:extLst>
      <p:ext uri="{BB962C8B-B14F-4D97-AF65-F5344CB8AC3E}">
        <p14:creationId xmlns:p14="http://schemas.microsoft.com/office/powerpoint/2010/main" val="3878335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8000">
        <p15:prstTrans prst="airplane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72340" y="302027"/>
            <a:ext cx="4800260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CRIAÇÃO  EDIÇÃO  FORMATAÇÃO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TONINHO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VENDRAMINI  </a:t>
            </a:r>
            <a:endParaRPr lang="pt-BR" sz="1400" b="1" u="sng" dirty="0">
              <a:solidFill>
                <a:srgbClr val="FF0000"/>
              </a:solidFill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400" b="1" u="sng" dirty="0">
              <a:solidFill>
                <a:prstClr val="white"/>
              </a:solidFill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prstClr val="white"/>
                </a:solidFill>
                <a:latin typeface="Maiandra GD" pitchFamily="34" charset="0"/>
              </a:rPr>
              <a:t>Arte final  </a:t>
            </a:r>
            <a:endParaRPr lang="pt-BR" sz="1400" b="1" dirty="0">
              <a:solidFill>
                <a:prstClr val="white"/>
              </a:solidFill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latin typeface="Maiandra GD" pitchFamily="34" charset="0"/>
              </a:rPr>
              <a:t> </a:t>
            </a:r>
            <a:r>
              <a:rPr lang="pt-BR" sz="1400" b="1" dirty="0">
                <a:solidFill>
                  <a:srgbClr val="FFC000"/>
                </a:solidFill>
                <a:latin typeface="Maiandra GD" pitchFamily="34" charset="0"/>
              </a:rPr>
              <a:t>Arquivo pessoal &amp; Internet  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prstClr val="white"/>
                </a:solidFill>
                <a:latin typeface="Maiandra GD" pitchFamily="34" charset="0"/>
              </a:rPr>
              <a:t>Músicas de Fundo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BA5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Abertura e acompanhamento: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BA5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AMAPOLA e SANGUE E AREIA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BA5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BA5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Encerramento: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BA5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AMOR, AMOR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02060"/>
                </a:solidFill>
                <a:latin typeface="Maiandra GD" pitchFamily="34" charset="0"/>
              </a:rPr>
              <a:t>Foto: Casa de shows flamenco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02060"/>
                </a:solidFill>
                <a:latin typeface="Maiandra GD" pitchFamily="34" charset="0"/>
              </a:rPr>
              <a:t> MADRID ESPANHA 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379" y="61210"/>
            <a:ext cx="1386264" cy="1509515"/>
          </a:xfrm>
          <a:prstGeom prst="rect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prstDash val="dash"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Retângulo 5"/>
          <p:cNvSpPr/>
          <p:nvPr/>
        </p:nvSpPr>
        <p:spPr>
          <a:xfrm>
            <a:off x="42728" y="4155926"/>
            <a:ext cx="4932648" cy="923330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  <a:hlinkClick r:id="rId6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MEMBRO EFETIVO:</a:t>
            </a:r>
          </a:p>
          <a:p>
            <a:pPr marL="171450" indent="-1714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ACADÊMICO  28</a:t>
            </a:r>
            <a:endParaRPr lang="pt-BR" sz="700" dirty="0">
              <a:solidFill>
                <a:srgbClr val="FFC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marL="171450" indent="-1714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marL="171450" indent="-1714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pt-BR" sz="5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10" name="AutoShape 2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15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250" advClick="0" advTm="90000">
        <p14:ripple dir="ru"/>
        <p:sndAc>
          <p:stSnd loop="1">
            <p:snd r:embed="rId3" name="Gipsy Kings - Amor Amor.wav"/>
          </p:stSnd>
        </p:sndAc>
      </p:transition>
    </mc:Choice>
    <mc:Fallback xmlns="">
      <p:transition spd="slow" advClick="0" advTm="90000">
        <p:fade/>
        <p:sndAc>
          <p:stSnd loop="1">
            <p:snd r:embed="rId8" name="Gipsy Kings - Amor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6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7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8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8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9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2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4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4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4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4000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4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4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4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40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40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40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40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4000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0"/>
                            </p:stCondLst>
                            <p:childTnLst>
                              <p:par>
                                <p:cTn id="6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rgbClr val="D6862D"/>
        </a:solidFill>
        <a:ln w="25400" cap="flat" cmpd="sng" algn="ctr">
          <a:solidFill>
            <a:sysClr val="window" lastClr="FFFFFF"/>
          </a:solidFill>
          <a:prstDash val="solid"/>
        </a:ln>
        <a:effectLst/>
        <a:scene3d>
          <a:camera prst="isometricOffAxis2Left"/>
          <a:lightRig rig="threePt" dir="t"/>
        </a:scene3d>
      </a:spPr>
      <a:bodyPr wrap="square" rtlCol="0">
        <a:prstTxWarp prst="textDeflateInflate">
          <a:avLst>
            <a:gd name="adj" fmla="val 34419"/>
          </a:avLst>
        </a:prstTxWarp>
        <a:spAutoFit/>
      </a:bodyPr>
      <a:lstStyle>
        <a:defPPr marL="0" marR="0" indent="0" algn="ctr" defTabSz="9144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prstClr val="white"/>
            </a:solidFill>
            <a:effectLst/>
            <a:uLnTx/>
            <a:uFillTx/>
            <a:latin typeface="Calibri"/>
            <a:ea typeface="+mn-ea"/>
            <a:cs typeface="+mn-cs"/>
          </a:defRPr>
        </a:defPPr>
      </a:lstStyle>
    </a:tx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cetado">
  <a:themeElements>
    <a:clrScheme name="Laranja Amarelo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TOURADAS EM SEVILHA ESPANHA NOV PUBL -S- 2021</Template>
  <TotalTime>8</TotalTime>
  <Words>1180</Words>
  <Application>Microsoft Office PowerPoint</Application>
  <PresentationFormat>Apresentação na tela (16:9)</PresentationFormat>
  <Paragraphs>78</Paragraphs>
  <Slides>15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30" baseType="lpstr">
      <vt:lpstr>Batang</vt:lpstr>
      <vt:lpstr>Arial</vt:lpstr>
      <vt:lpstr>Arial Black</vt:lpstr>
      <vt:lpstr>Britannic Bold</vt:lpstr>
      <vt:lpstr>Calibri</vt:lpstr>
      <vt:lpstr>Cambria</vt:lpstr>
      <vt:lpstr>Centaur</vt:lpstr>
      <vt:lpstr>Chiller</vt:lpstr>
      <vt:lpstr>Gill Sans MT</vt:lpstr>
      <vt:lpstr>Maiandra GD</vt:lpstr>
      <vt:lpstr>Times New Roman</vt:lpstr>
      <vt:lpstr>Trebuchet MS</vt:lpstr>
      <vt:lpstr>Wingdings 3</vt:lpstr>
      <vt:lpstr>Olhai os lirios dos campos</vt:lpstr>
      <vt:lpstr>Facetado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2021-07-21T18:06:27Z</dcterms:created>
  <dcterms:modified xsi:type="dcterms:W3CDTF">2021-07-21T18:15:08Z</dcterms:modified>
  <cp:contentStatus/>
</cp:coreProperties>
</file>