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notesMasterIdLst>
    <p:notesMasterId r:id="rId13"/>
  </p:notesMasterIdLst>
  <p:sldIdLst>
    <p:sldId id="256" r:id="rId3"/>
    <p:sldId id="258" r:id="rId4"/>
    <p:sldId id="259" r:id="rId5"/>
    <p:sldId id="260" r:id="rId6"/>
    <p:sldId id="273" r:id="rId7"/>
    <p:sldId id="274" r:id="rId8"/>
    <p:sldId id="275" r:id="rId9"/>
    <p:sldId id="280" r:id="rId10"/>
    <p:sldId id="276" r:id="rId11"/>
    <p:sldId id="272" r:id="rId1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>
      <p:cViewPr varScale="1">
        <p:scale>
          <a:sx n="114" d="100"/>
          <a:sy n="114" d="100"/>
        </p:scale>
        <p:origin x="365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DE50C8-3FD8-4696-91A1-E49D2B7F80DE}" type="datetimeFigureOut">
              <a:rPr lang="pt-BR" smtClean="0"/>
              <a:pPr/>
              <a:t>18/12/2021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FC8061-B921-4B9F-BEA3-465B1B5210E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2906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668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33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38877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200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373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3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66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518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1510686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870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080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3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10" y="3640066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10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160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3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10" y="1257309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8" y="2210322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033038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6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9367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8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8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3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3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4103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6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5241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31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3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12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4542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4517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483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5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596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68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3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4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18/12/2021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3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4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3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3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534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audio" Target="../media/audio3.wav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gif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image" Target="../media/image25.jpg"/><Relationship Id="rId4" Type="http://schemas.openxmlformats.org/officeDocument/2006/relationships/hyperlink" Target="http://sergrasan.com/toninhovendraminislides/" TargetMode="External"/><Relationship Id="rId9" Type="http://schemas.openxmlformats.org/officeDocument/2006/relationships/hyperlink" Target="https://compartilheviagens.com.br/roteiro-em-paris-montmartre-e-o-fabuloso-destino-de-amelie-poula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588224" y="411510"/>
            <a:ext cx="23762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85000"/>
                  </a:schemeClr>
                </a:solidFill>
                <a:latin typeface="Chiller" panose="04020404031007020602" pitchFamily="82" charset="0"/>
              </a:rPr>
              <a:t>MONTMARTRE</a:t>
            </a:r>
          </a:p>
          <a:p>
            <a:pPr algn="ctr"/>
            <a:r>
              <a:rPr lang="pt-BR" sz="3600" b="1" dirty="0">
                <a:solidFill>
                  <a:schemeClr val="bg1">
                    <a:lumMod val="85000"/>
                  </a:schemeClr>
                </a:solidFill>
                <a:latin typeface="Chiller" panose="04020404031007020602" pitchFamily="82" charset="0"/>
              </a:rPr>
              <a:t>O BAIRRO  BOÊMIO DE</a:t>
            </a:r>
          </a:p>
          <a:p>
            <a:pPr algn="ctr"/>
            <a:r>
              <a:rPr lang="pt-BR" sz="3600" b="1" dirty="0">
                <a:solidFill>
                  <a:schemeClr val="bg1">
                    <a:lumMod val="85000"/>
                  </a:schemeClr>
                </a:solidFill>
                <a:latin typeface="Chiller" panose="04020404031007020602" pitchFamily="82" charset="0"/>
              </a:rPr>
              <a:t>PARIS</a:t>
            </a: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24328" y="4439602"/>
            <a:ext cx="1337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Sequência </a:t>
            </a:r>
          </a:p>
          <a:p>
            <a:pPr algn="ctr"/>
            <a:r>
              <a:rPr lang="pt-BR" sz="1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automática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9F666C0-6D86-432F-8894-9D8FC4662B97}"/>
              </a:ext>
            </a:extLst>
          </p:cNvPr>
          <p:cNvSpPr txBox="1"/>
          <p:nvPr/>
        </p:nvSpPr>
        <p:spPr>
          <a:xfrm>
            <a:off x="107014" y="843558"/>
            <a:ext cx="604867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i="0" dirty="0">
                <a:solidFill>
                  <a:srgbClr val="FFFF00"/>
                </a:solidFill>
                <a:effectLst/>
                <a:latin typeface="PT Sans" panose="020B0604020202020204" pitchFamily="34" charset="0"/>
              </a:rPr>
              <a:t>Montmartre pode chocar, com seus variados néons de todos os tamanhos e cores piscando sem parar, repleto de vendedores ambulantes de souvenirs. Mas depois de alguns minutos já estará se encantando com o ambiente.</a:t>
            </a:r>
          </a:p>
          <a:p>
            <a:pPr algn="ctr"/>
            <a:endParaRPr lang="pt-BR" b="1" i="0" dirty="0">
              <a:solidFill>
                <a:srgbClr val="FFFF00"/>
              </a:solidFill>
              <a:effectLst/>
              <a:latin typeface="PT Sans" panose="020B0604020202020204" pitchFamily="34" charset="0"/>
            </a:endParaRPr>
          </a:p>
          <a:p>
            <a:pPr algn="ctr"/>
            <a:r>
              <a:rPr lang="pt-BR" b="1" i="0" dirty="0">
                <a:solidFill>
                  <a:srgbClr val="FFFF00"/>
                </a:solidFill>
                <a:effectLst/>
                <a:latin typeface="PT Sans" panose="020B0604020202020204" pitchFamily="34" charset="0"/>
              </a:rPr>
              <a:t>Caminhando pelas ruazinhas vai se sentir dentro de uma outra Paris.</a:t>
            </a:r>
          </a:p>
          <a:p>
            <a:pPr algn="ctr"/>
            <a:endParaRPr lang="pt-BR" b="1" i="0" dirty="0">
              <a:solidFill>
                <a:srgbClr val="FFFF00"/>
              </a:solidFill>
              <a:effectLst/>
              <a:latin typeface="PT Sans" panose="020B0604020202020204" pitchFamily="34" charset="0"/>
            </a:endParaRPr>
          </a:p>
          <a:p>
            <a:pPr algn="ctr"/>
            <a:r>
              <a:rPr lang="pt-BR" b="1" i="0" dirty="0">
                <a:solidFill>
                  <a:srgbClr val="FFFF00"/>
                </a:solidFill>
                <a:effectLst/>
                <a:latin typeface="PT Sans" panose="020B0604020202020204" pitchFamily="34" charset="0"/>
              </a:rPr>
              <a:t>O bairro é sinônimo de poetas ou pintores com um estilo de vida boêmio.</a:t>
            </a:r>
          </a:p>
          <a:p>
            <a:pPr algn="ctr"/>
            <a:endParaRPr lang="pt-BR" b="1" i="0" dirty="0">
              <a:solidFill>
                <a:srgbClr val="FFFF00"/>
              </a:solidFill>
              <a:effectLst/>
              <a:latin typeface="PT Sans" panose="020B0604020202020204" pitchFamily="34" charset="0"/>
            </a:endParaRPr>
          </a:p>
          <a:p>
            <a:pPr algn="ctr"/>
            <a:r>
              <a:rPr lang="pt-BR" b="1" i="0" dirty="0">
                <a:solidFill>
                  <a:srgbClr val="FFFF00"/>
                </a:solidFill>
                <a:effectLst/>
                <a:latin typeface="PT Sans" panose="020B0604020202020204" pitchFamily="34" charset="0"/>
              </a:rPr>
              <a:t>O verdadeiro charme está no seu romantismo, onde em cada detalhe vai lhe encantar. </a:t>
            </a:r>
          </a:p>
        </p:txBody>
      </p:sp>
    </p:spTree>
    <p:extLst>
      <p:ext uri="{BB962C8B-B14F-4D97-AF65-F5344CB8AC3E}">
        <p14:creationId xmlns:p14="http://schemas.microsoft.com/office/powerpoint/2010/main" val="164154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41000">
        <p14:warp/>
        <p:sndAc>
          <p:stSnd loop="1">
            <p:snd r:embed="rId2" name="Anthony Ventura - Je T'aime.wav"/>
          </p:stSnd>
        </p:sndAc>
      </p:transition>
    </mc:Choice>
    <mc:Fallback xmlns="">
      <p:transition spd="slow" advClick="0" advTm="41000">
        <p:fade/>
        <p:sndAc>
          <p:stSnd loop="1">
            <p:snd r:embed="rId4" name="Anthony Ventura -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0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0"/>
                            </p:stCondLst>
                            <p:childTnLst>
                              <p:par>
                                <p:cTn id="5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0"/>
                            </p:stCondLst>
                            <p:childTnLst>
                              <p:par>
                                <p:cTn id="5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80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5E9EFF"/>
            </a:gs>
            <a:gs pos="24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gaminho vertical 2"/>
          <p:cNvSpPr/>
          <p:nvPr/>
        </p:nvSpPr>
        <p:spPr>
          <a:xfrm>
            <a:off x="4139952" y="123478"/>
            <a:ext cx="4896544" cy="4824536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 </a:t>
            </a:r>
            <a:r>
              <a:rPr lang="pt-BR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Também é conhecido principalmente pela  Basílica do Sagrado Coração em seu cume (e sua incrível vista panorâmica de Paris); é um bairro cheio de história.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b="1" dirty="0">
              <a:solidFill>
                <a:srgbClr val="44444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Muitos pintores e outros artistas, tinham estúdios ou trabalharam em torno do local, como Salvador Dalí, Amedeo Modigliani, Claude Monet,  Pablo Picasso e Vincent van Gogh</a:t>
            </a:r>
            <a:r>
              <a:rPr lang="pt-BR" sz="16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3 Imagen" descr="jessie-vbYz6lWvwpY-ifill_960x64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6244">
            <a:off x="366664" y="335892"/>
            <a:ext cx="2912852" cy="21129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>
            <a:solidFill>
              <a:srgbClr val="00B0F0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Imagem 6" descr="DSC053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285998"/>
            <a:ext cx="3524250" cy="2643188"/>
          </a:xfrm>
          <a:prstGeom prst="plus">
            <a:avLst/>
          </a:prstGeom>
          <a:ln>
            <a:solidFill>
              <a:schemeClr val="tx2">
                <a:lumMod val="75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1270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wheel spokes="1"/>
      </p:transition>
    </mc:Choice>
    <mc:Fallback xmlns="">
      <p:transition spd="slow" advClick="0" advTm="3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rgaminho vertical 4"/>
          <p:cNvSpPr/>
          <p:nvPr/>
        </p:nvSpPr>
        <p:spPr>
          <a:xfrm>
            <a:off x="4427988" y="267494"/>
            <a:ext cx="4608511" cy="4680519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srgbClr val="111111"/>
              </a:solidFill>
              <a:latin typeface="Droid Sans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srgbClr val="111111"/>
              </a:solidFill>
              <a:latin typeface="Droid Sans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srgbClr val="111111"/>
              </a:solidFill>
              <a:latin typeface="Droid Sans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400" b="1" dirty="0">
                <a:solidFill>
                  <a:srgbClr val="111111"/>
                </a:solidFill>
                <a:latin typeface="Droid Sans"/>
                <a:cs typeface="Arial" panose="020B0604020202020204" pitchFamily="34" charset="0"/>
              </a:rPr>
              <a:t>Tudo muito natural  e artística.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400" b="1" dirty="0">
                <a:solidFill>
                  <a:srgbClr val="111111"/>
                </a:solidFill>
                <a:latin typeface="Droid Sans"/>
                <a:cs typeface="Arial" panose="020B0604020202020204" pitchFamily="34" charset="0"/>
              </a:rPr>
              <a:t>Caso você tenha ido a museus em Paris e ter visto as belas pinturas desses mestres, é importante saber que muitas delas, nasceram nesse gracioso bairro.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srgbClr val="111111"/>
              </a:solidFill>
              <a:latin typeface="Droid Sans"/>
              <a:cs typeface="Arial" panose="020B0604020202020204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pt-BR" dirty="0">
              <a:solidFill>
                <a:srgbClr val="111111"/>
              </a:solidFill>
              <a:latin typeface="Droid Sans"/>
              <a:cs typeface="Arial" panose="020B0604020202020204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pt-BR" dirty="0">
                <a:solidFill>
                  <a:srgbClr val="111111"/>
                </a:solidFill>
                <a:latin typeface="Droid Sans"/>
                <a:cs typeface="Arial" panose="020B0604020202020204" pitchFamily="34" charset="0"/>
              </a:rPr>
              <a:t> </a:t>
            </a:r>
            <a:endParaRPr lang="pt-BR" b="1" dirty="0">
              <a:solidFill>
                <a:srgbClr val="222222"/>
              </a:solidFill>
              <a:latin typeface="Droid Sans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3728">
            <a:off x="518462" y="391559"/>
            <a:ext cx="3326822" cy="2303661"/>
          </a:xfrm>
          <a:prstGeom prst="round2DiagRect">
            <a:avLst>
              <a:gd name="adj1" fmla="val 16667"/>
              <a:gd name="adj2" fmla="val 32986"/>
            </a:avLst>
          </a:prstGeom>
          <a:ln w="28575" cap="sq">
            <a:solidFill>
              <a:schemeClr val="bg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Imagem 6" descr="DSC054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2214560"/>
            <a:ext cx="3714752" cy="2786064"/>
          </a:xfrm>
          <a:prstGeom prst="flowChartDelay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07905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5000">
        <p15:prstTrans prst="win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rgaminho vertical 3"/>
          <p:cNvSpPr/>
          <p:nvPr/>
        </p:nvSpPr>
        <p:spPr>
          <a:xfrm>
            <a:off x="3707904" y="195486"/>
            <a:ext cx="5274684" cy="468052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2800" b="1" dirty="0">
              <a:solidFill>
                <a:srgbClr val="111111"/>
              </a:solidFill>
              <a:latin typeface="Droid Sans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>
                <a:solidFill>
                  <a:srgbClr val="111111"/>
                </a:solidFill>
                <a:latin typeface="Droid Sans"/>
                <a:cs typeface="Arial" panose="020B0604020202020204" pitchFamily="34" charset="0"/>
              </a:rPr>
              <a:t>É um lugar perfeito para passar algumas horas relaxantes, e desfrutar de grande variedade de objetos de arte interessantes, incluindo convívio com a população local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2800" b="1" dirty="0">
              <a:solidFill>
                <a:srgbClr val="111111"/>
              </a:solidFill>
              <a:latin typeface="Droid Sans"/>
              <a:cs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4022">
            <a:off x="281326" y="283590"/>
            <a:ext cx="3467143" cy="24321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3175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9548">
            <a:off x="512506" y="2841477"/>
            <a:ext cx="3211002" cy="2232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softEdge rad="63500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3663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7000">
        <p14:conveyor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24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rgaminho vertical 3"/>
          <p:cNvSpPr/>
          <p:nvPr/>
        </p:nvSpPr>
        <p:spPr>
          <a:xfrm>
            <a:off x="3491880" y="195487"/>
            <a:ext cx="5544616" cy="460851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b="1" dirty="0">
                <a:solidFill>
                  <a:srgbClr val="111111"/>
                </a:solidFill>
                <a:latin typeface="Droid Sans"/>
                <a:cs typeface="Arial" panose="020B0604020202020204" pitchFamily="34" charset="0"/>
              </a:rPr>
              <a:t>Apesar de estar situado fora da cidade de Paris, este local pode ser facilmente alcançado por uma variedade de transportes públicos</a:t>
            </a:r>
            <a:r>
              <a:rPr lang="pt-BR" sz="2000" b="1" dirty="0">
                <a:solidFill>
                  <a:srgbClr val="111111"/>
                </a:solidFill>
                <a:latin typeface="Droid Sans"/>
                <a:cs typeface="Arial" panose="020B0604020202020204" pitchFamily="34" charset="0"/>
              </a:rPr>
              <a:t> </a:t>
            </a:r>
            <a:endParaRPr lang="pt-BR" sz="2000" b="1" dirty="0">
              <a:solidFill>
                <a:srgbClr val="222222"/>
              </a:solidFill>
              <a:latin typeface="Droid Sans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9" y="2931790"/>
            <a:ext cx="3101791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Imagem 6" descr="DSC054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428610"/>
            <a:ext cx="2928934" cy="219670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7178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14:prism isContent="1"/>
        <p:sndAc>
          <p:stSnd loop="1">
            <p:snd r:embed="rId2" name="J'AI DEUX AMOURS.wav"/>
          </p:stSnd>
        </p:sndAc>
      </p:transition>
    </mc:Choice>
    <mc:Fallback xmlns="">
      <p:transition spd="slow" advClick="0" advTm="25000">
        <p:fade/>
        <p:sndAc>
          <p:stSnd loop="1">
            <p:snd r:embed="rId5" name="J'AI DEUX AMOU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rgaminho vertical 3"/>
          <p:cNvSpPr/>
          <p:nvPr/>
        </p:nvSpPr>
        <p:spPr>
          <a:xfrm>
            <a:off x="3635896" y="195487"/>
            <a:ext cx="5508104" cy="460851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200" dirty="0">
                <a:solidFill>
                  <a:srgbClr val="333333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3200" b="1" dirty="0">
              <a:solidFill>
                <a:srgbClr val="333333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b="1" dirty="0">
                <a:solidFill>
                  <a:srgbClr val="333333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Seus pintores de rua, sob a proteção das  árvores, os cafés e restaurantes,  compõem uma atmosfera poética e exuberante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sz="3200" b="1" dirty="0">
              <a:solidFill>
                <a:srgbClr val="333333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1149">
            <a:off x="430616" y="312136"/>
            <a:ext cx="2842999" cy="21830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0701">
            <a:off x="499225" y="2543545"/>
            <a:ext cx="2883533" cy="20408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708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7000">
        <p14:ferris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24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rgaminho vertical 3"/>
          <p:cNvSpPr/>
          <p:nvPr/>
        </p:nvSpPr>
        <p:spPr>
          <a:xfrm>
            <a:off x="4000496" y="142858"/>
            <a:ext cx="5054100" cy="492922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b="1" dirty="0">
              <a:solidFill>
                <a:srgbClr val="333333"/>
              </a:solidFill>
              <a:latin typeface="verdana" panose="020B060403050404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b="1" dirty="0">
                <a:solidFill>
                  <a:srgbClr val="333333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A área se transformou em um centro de entretenimento, mas ficou decadente no final do século 19 e início do 20. No cabaré Moulin Rouge, e em Le Chat Noir, artistas e cantores  eram presença constante. No final do  século 19 o distrito se torna, por fim, o principal centro artístico de Paris </a:t>
            </a:r>
            <a:endParaRPr lang="pt-BR" sz="3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1 Imagen" descr="e4-OQXo_noA-qVQjJ9moGsw-ifill_960x640.jpg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26195">
            <a:off x="479670" y="514903"/>
            <a:ext cx="3715194" cy="2312203"/>
          </a:xfrm>
          <a:prstGeom prst="rect">
            <a:avLst/>
          </a:prstGeom>
          <a:ln w="38100">
            <a:solidFill>
              <a:srgbClr val="FFFF00"/>
            </a:solidFill>
            <a:miter lim="800000"/>
            <a:headEnd/>
            <a:tailEnd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Imagem 6" descr="DSC054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500312"/>
            <a:ext cx="3143248" cy="235743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316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14:prism isContent="1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24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43" b="23001"/>
          <a:stretch/>
        </p:blipFill>
        <p:spPr>
          <a:xfrm rot="20441891">
            <a:off x="2607668" y="175329"/>
            <a:ext cx="1596693" cy="179220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83" b="9116"/>
          <a:stretch/>
        </p:blipFill>
        <p:spPr>
          <a:xfrm rot="232805">
            <a:off x="6537496" y="227312"/>
            <a:ext cx="2360153" cy="1483525"/>
          </a:xfrm>
          <a:prstGeom prst="roundRect">
            <a:avLst>
              <a:gd name="adj" fmla="val 16667"/>
            </a:avLst>
          </a:prstGeom>
          <a:ln w="57150">
            <a:solidFill>
              <a:srgbClr val="0070C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1494">
            <a:off x="4356502" y="268067"/>
            <a:ext cx="1985828" cy="1315611"/>
          </a:xfrm>
          <a:prstGeom prst="roundRect">
            <a:avLst>
              <a:gd name="adj" fmla="val 16667"/>
            </a:avLst>
          </a:prstGeom>
          <a:ln w="28575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Retângulo 10"/>
          <p:cNvSpPr/>
          <p:nvPr/>
        </p:nvSpPr>
        <p:spPr>
          <a:xfrm>
            <a:off x="323528" y="2879952"/>
            <a:ext cx="8892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3B3835"/>
                </a:solidFill>
                <a:latin typeface="Helvetica Neue"/>
              </a:rPr>
              <a:t>Montmartre não é apenas o bairro da Sacré-Coeur e do Moulin Rouge; é, na verdade, um dos bairros mais interessantes de Paris, é surpreendente a cada passo. Tem ainda o Museu, que conta sua história desde o começo, com seus cabarés, poetas, escritores e os mestres da pintura.</a:t>
            </a:r>
          </a:p>
          <a:p>
            <a:pPr algn="ctr"/>
            <a:endParaRPr lang="pt-BR" b="1" i="0" dirty="0">
              <a:solidFill>
                <a:srgbClr val="3B3835"/>
              </a:solidFill>
              <a:effectLst/>
              <a:latin typeface="Helvetica Neue"/>
            </a:endParaRPr>
          </a:p>
          <a:p>
            <a:pPr algn="ctr"/>
            <a:r>
              <a:rPr lang="pt-BR" b="1" i="0" dirty="0">
                <a:solidFill>
                  <a:srgbClr val="3B3835"/>
                </a:solidFill>
                <a:effectLst/>
                <a:latin typeface="Helvetica Neue"/>
              </a:rPr>
              <a:t>Para destacar, mostro a seguir, um deles.</a:t>
            </a:r>
            <a:endParaRPr lang="pt-BR" sz="1400" b="1" i="0" dirty="0">
              <a:solidFill>
                <a:srgbClr val="3B3835"/>
              </a:solidFill>
              <a:effectLst/>
              <a:latin typeface="Helvetica Neue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0852">
            <a:off x="281295" y="555217"/>
            <a:ext cx="2037054" cy="15277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565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9000">
        <p14:window dir="vert"/>
      </p:transition>
    </mc:Choice>
    <mc:Fallback xmlns="">
      <p:transition spd="slow" advClick="0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24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rgaminho vertical 3"/>
          <p:cNvSpPr/>
          <p:nvPr/>
        </p:nvSpPr>
        <p:spPr>
          <a:xfrm>
            <a:off x="2408473" y="51471"/>
            <a:ext cx="6574115" cy="4896544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008784" y="699543"/>
            <a:ext cx="416361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0000"/>
                </a:solidFill>
                <a:latin typeface="Book Antiqua" panose="02040602050305030304" pitchFamily="18" charset="0"/>
              </a:rPr>
              <a:t>Modigliani foi um pintor e escultor italiano que viveu em Paris. </a:t>
            </a:r>
            <a:endParaRPr lang="pt-BR" sz="14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pt-BR" sz="1400" b="1" dirty="0">
                <a:solidFill>
                  <a:srgbClr val="000000"/>
                </a:solidFill>
                <a:latin typeface="Book Antiqua" panose="02040602050305030304" pitchFamily="18" charset="0"/>
              </a:rPr>
              <a:t>Nascido na região da Toscana, numa família judaica, era o quarto e último filho de Flaminio Modigliani.</a:t>
            </a:r>
            <a:endParaRPr lang="pt-BR" sz="14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pt-BR" sz="1400" b="1" dirty="0">
                <a:solidFill>
                  <a:srgbClr val="000000"/>
                </a:solidFill>
                <a:latin typeface="Book Antiqua" panose="02040602050305030304" pitchFamily="18" charset="0"/>
              </a:rPr>
              <a:t>Ainda menino demonstrava interesse pela pintura, no que foi incentivado por sua mãe, Eugenia Garsin, com quem visitava museus de arte e que o matriculou, como aluno, no estúdio de Guglielmo Micheli.</a:t>
            </a:r>
            <a:endParaRPr lang="pt-BR" sz="14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pt-BR" sz="1400" b="1" dirty="0">
                <a:solidFill>
                  <a:srgbClr val="000000"/>
                </a:solidFill>
                <a:latin typeface="Book Antiqua" panose="02040602050305030304" pitchFamily="18" charset="0"/>
              </a:rPr>
              <a:t>Complicações na saúde fazem o pintor viajar para o sul da França com a esposa e a filha, a fim de recuperar-se.</a:t>
            </a:r>
            <a:endParaRPr lang="pt-BR" sz="1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1400" b="1" dirty="0">
                <a:solidFill>
                  <a:srgbClr val="000000"/>
                </a:solidFill>
                <a:latin typeface="Book Antiqua" panose="02040602050305030304" pitchFamily="18" charset="0"/>
              </a:rPr>
              <a:t>Retorna a Paris no final de 1918.</a:t>
            </a:r>
            <a:r>
              <a:rPr lang="pt-BR" sz="14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</a:p>
          <a:p>
            <a:pPr algn="ctr"/>
            <a:r>
              <a:rPr lang="pt-BR" sz="1400" b="1" dirty="0">
                <a:solidFill>
                  <a:srgbClr val="000000"/>
                </a:solidFill>
                <a:latin typeface="Book Antiqua" panose="02040602050305030304" pitchFamily="18" charset="0"/>
              </a:rPr>
              <a:t>Na noite de 24 de janeiro de 1920, aos 36 anos,  morre de tuberculose, agravada pelo consumo excessivo de álcool e drogas (haxixe).</a:t>
            </a:r>
            <a:r>
              <a:rPr lang="pt-BR" sz="14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</a:p>
          <a:p>
            <a:pPr algn="ctr"/>
            <a:r>
              <a:rPr lang="pt-BR" sz="1400" b="1" dirty="0">
                <a:solidFill>
                  <a:srgbClr val="000000"/>
                </a:solidFill>
                <a:latin typeface="Book Antiqua" panose="02040602050305030304" pitchFamily="18" charset="0"/>
              </a:rPr>
              <a:t>Foi sepultado no célebre Cemitério do Père-Lachaise em Paris. </a:t>
            </a:r>
            <a:r>
              <a:rPr lang="pt-BR" sz="11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pt-BR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http://www.sabercultural.com/template/pintores/fotos/AmedeoClementeNus3Foto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323"/>
            <a:ext cx="1714500" cy="245745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8" name="Picture 4" descr="http://www.sabercultural.com/template/pintores/fotos/AmedeoClementeNus3Foto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15768"/>
            <a:ext cx="1699034" cy="2280481"/>
          </a:xfrm>
          <a:prstGeom prst="rect">
            <a:avLst/>
          </a:prstGeom>
          <a:noFill/>
          <a:ln w="3810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40718" y="2211710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srgbClr val="FFFF00"/>
                </a:solidFill>
              </a:rPr>
              <a:t>Modigliani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414289" y="4609460"/>
            <a:ext cx="17188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solidFill>
                  <a:srgbClr val="C00000"/>
                </a:solidFill>
              </a:rPr>
              <a:t>Uma de suas obras</a:t>
            </a: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251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0">
        <p14:flythrough/>
      </p:transition>
    </mc:Choice>
    <mc:Fallback xmlns="">
      <p:transition spd="slow" advClick="0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47881" y="1543394"/>
            <a:ext cx="378295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 / APRESENTAÇÃO</a:t>
            </a:r>
          </a:p>
          <a:p>
            <a:pPr algn="ctr"/>
            <a:r>
              <a:rPr lang="pt-BR" sz="1600" b="1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  <a:cs typeface="David" panose="020E0502060401010101" pitchFamily="34" charset="-79"/>
              </a:rPr>
              <a:t>TONINHO  VENDRAMINI</a:t>
            </a:r>
            <a:r>
              <a:rPr lang="pt-BR" b="1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  <a:cs typeface="David" panose="020E0502060401010101" pitchFamily="34" charset="-79"/>
              </a:rPr>
              <a:t>  </a:t>
            </a:r>
            <a:endParaRPr lang="pt-BR" sz="14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&amp; Músicas</a:t>
            </a:r>
            <a:endParaRPr lang="pt-BR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   </a:t>
            </a:r>
          </a:p>
          <a:p>
            <a:pPr algn="ctr"/>
            <a:r>
              <a:rPr lang="pt-B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La Boheme</a:t>
            </a:r>
          </a:p>
          <a:p>
            <a:pPr algn="ctr"/>
            <a:r>
              <a:rPr lang="pt-BR" sz="1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Charles Aznavour </a:t>
            </a:r>
          </a:p>
          <a:p>
            <a:pPr algn="ctr"/>
            <a:r>
              <a:rPr lang="pt-BR" sz="1050" spc="3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lado esquerdo Alguns dos versos retratando a vida cotidiana do Bairro </a:t>
            </a:r>
            <a:r>
              <a:rPr lang="pt-BR" sz="105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spc="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905314" y="4014610"/>
            <a:ext cx="3953696" cy="954107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  <a:hlinkClick r:id="rId4"/>
            </a:endParaRPr>
          </a:p>
          <a:p>
            <a:pPr algn="ctr"/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7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ACADEMIA NACIONAL DE LETRAS DO PORTAL DO POETA BRASILEIRO  ACADÊMICO  28.</a:t>
            </a:r>
            <a:endParaRPr lang="pt-BR" sz="700" dirty="0">
              <a:solidFill>
                <a:srgbClr val="FFC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091" y="49052"/>
            <a:ext cx="2175793" cy="1591956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5" name="CaixaDeTexto 24">
            <a:extLst>
              <a:ext uri="{FF2B5EF4-FFF2-40B4-BE49-F238E27FC236}">
                <a16:creationId xmlns:a16="http://schemas.microsoft.com/office/drawing/2014/main" id="{08FA544E-651A-4DF4-A177-A6C23DDDF2F6}"/>
              </a:ext>
            </a:extLst>
          </p:cNvPr>
          <p:cNvSpPr txBox="1"/>
          <p:nvPr/>
        </p:nvSpPr>
        <p:spPr>
          <a:xfrm>
            <a:off x="307975" y="133761"/>
            <a:ext cx="2175793" cy="4939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Vou falar-vos de um tempo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Que os menores de vinte anos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Não podem conhecer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Montmartre, naquele tempo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 a tão humilde decoração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Que nos servia de ninho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Foi lá que nos conhecemos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Eu, que gritava de fome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 tu, que posavas nua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endParaRPr lang="pt-BR" sz="9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Nos cafés vizinhos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Nós éramos uns quaisquer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Que esperávamos a glória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E, apesar de miseráveis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Não deixávamos de acreditar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Em troca de uma boa refeição quente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Levávamos uma tela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Recitávamos versos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endParaRPr lang="pt-BR" sz="9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Diante do cavalete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Passar noites em branco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Retocando o desenho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Da linha de um seio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Da curva de uma anca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Que, enfim, nos sentávamos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Diante de um café cremoso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Exaustos, mas satisfeitos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Tínhamos de nos amar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 que amar a vida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endParaRPr lang="pt-BR" sz="9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Quando pelo acaso dos dias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Pela minha antiga morada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Já não a reconheço mais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Nem as paredes, nem as ruas</a:t>
            </a:r>
            <a:b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r>
              <a:rPr lang="pt-BR" sz="9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Que viram a minha juventude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7992C2A-5F6C-4B7F-BBE1-12D06018B8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100937" y="260309"/>
            <a:ext cx="3194963" cy="252512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4ECC363-8A26-40CD-BDF7-5139C355CE1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302884"/>
            <a:ext cx="2709578" cy="26725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1064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0">
        <p14:ripple/>
        <p:sndAc>
          <p:stSnd loop="1">
            <p:snd r:embed="rId3" name="La Boheme.wav"/>
          </p:stSnd>
        </p:sndAc>
      </p:transition>
    </mc:Choice>
    <mc:Fallback>
      <p:transition spd="slow" advClick="0" advTm="180000">
        <p:fade/>
        <p:sndAc>
          <p:stSnd loop="1">
            <p:snd r:embed="rId3" name="La Bohe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NTMARTRE O BAIRRO BOÊMIO DE PARIS reformatar antes 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FORMATANDO MONTMARTRE</Template>
  <TotalTime>25</TotalTime>
  <Words>788</Words>
  <Application>Microsoft Office PowerPoint</Application>
  <PresentationFormat>Apresentação na tela (16:9)</PresentationFormat>
  <Paragraphs>63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30" baseType="lpstr">
      <vt:lpstr>Arial</vt:lpstr>
      <vt:lpstr>Arial</vt:lpstr>
      <vt:lpstr>Arial Black</vt:lpstr>
      <vt:lpstr>Bodoni MT Black</vt:lpstr>
      <vt:lpstr>Book Antiqua</vt:lpstr>
      <vt:lpstr>Britannic Bold</vt:lpstr>
      <vt:lpstr>Calibri</vt:lpstr>
      <vt:lpstr>Cambria</vt:lpstr>
      <vt:lpstr>Chiller</vt:lpstr>
      <vt:lpstr>David</vt:lpstr>
      <vt:lpstr>Droid Sans</vt:lpstr>
      <vt:lpstr>Freestyle Script</vt:lpstr>
      <vt:lpstr>Helvetica Neue</vt:lpstr>
      <vt:lpstr>Maiandra GD</vt:lpstr>
      <vt:lpstr>PT Sans</vt:lpstr>
      <vt:lpstr>Times New Roman</vt:lpstr>
      <vt:lpstr>verdana</vt:lpstr>
      <vt:lpstr>Wingdings 2</vt:lpstr>
      <vt:lpstr>MONTMARTRE O BAIRRO BOÊMIO DE PARIS reformatar antes viagem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2021-12-18T11:04:01Z</dcterms:created>
  <dcterms:modified xsi:type="dcterms:W3CDTF">2021-12-18T11:29:27Z</dcterms:modified>
</cp:coreProperties>
</file>