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8" r:id="rId3"/>
    <p:sldId id="260" r:id="rId4"/>
    <p:sldId id="262" r:id="rId5"/>
    <p:sldId id="264" r:id="rId6"/>
    <p:sldId id="265" r:id="rId7"/>
    <p:sldId id="266" r:id="rId8"/>
    <p:sldId id="271" r:id="rId9"/>
    <p:sldId id="273" r:id="rId10"/>
    <p:sldId id="275" r:id="rId11"/>
    <p:sldId id="276" r:id="rId12"/>
    <p:sldId id="280" r:id="rId13"/>
    <p:sldId id="282" r:id="rId14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FF99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86" y="365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F55BA-CDB9-4D3E-A77B-6F09FDCA6736}" type="datetimeFigureOut">
              <a:rPr lang="pt-BR"/>
              <a:pPr>
                <a:defRPr/>
              </a:pPr>
              <a:t>07/10/2020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D2008C-5909-428F-9C90-B9F4AEF739A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85097738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E8504-78C5-4C15-8747-28DC8767F89D}" type="datetimeFigureOut">
              <a:rPr lang="pt-BR"/>
              <a:pPr>
                <a:defRPr/>
              </a:pPr>
              <a:t>07/10/2020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C5FFB7-D3E7-4D82-89FC-FDC814D7B06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22086699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840A7-2417-4CC4-8F9E-AE3ADBD29E4E}" type="datetimeFigureOut">
              <a:rPr lang="pt-BR"/>
              <a:pPr>
                <a:defRPr/>
              </a:pPr>
              <a:t>07/10/2020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75D1E-F1CB-4698-A4E7-23E4596A371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95006649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80247-58B1-42B0-81B9-7C7CBDEC36FD}" type="datetimeFigureOut">
              <a:rPr lang="pt-BR"/>
              <a:pPr>
                <a:defRPr/>
              </a:pPr>
              <a:t>07/10/2020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41F491-4F13-4CCF-A1E1-A8508B9F109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18296592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A19FA-6678-4F5E-8426-A0F2E4BE8846}" type="datetimeFigureOut">
              <a:rPr lang="pt-BR"/>
              <a:pPr>
                <a:defRPr/>
              </a:pPr>
              <a:t>07/10/2020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EA305A-DEC1-415B-B884-97D59713038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02321567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B4C30-CF6B-47D2-9372-18AAF33B3546}" type="datetimeFigureOut">
              <a:rPr lang="pt-BR"/>
              <a:pPr>
                <a:defRPr/>
              </a:pPr>
              <a:t>07/10/2020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3CD1-33C0-4DCB-B4E2-BF120EBD163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54181937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068CC-440D-440B-84D0-89F54026479D}" type="datetimeFigureOut">
              <a:rPr lang="pt-BR"/>
              <a:pPr>
                <a:defRPr/>
              </a:pPr>
              <a:t>07/10/2020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9E6D61-8268-41AA-8AEC-81A7435F23B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62370209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D1AAB-88A6-48FC-8F7F-2E501F37A827}" type="datetimeFigureOut">
              <a:rPr lang="pt-BR"/>
              <a:pPr>
                <a:defRPr/>
              </a:pPr>
              <a:t>07/10/2020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26AFA7-2DE4-464A-A231-42FDBB1C6E0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59927299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A537A-0893-4385-AC0F-7E43A8F65C80}" type="datetimeFigureOut">
              <a:rPr lang="pt-BR"/>
              <a:pPr>
                <a:defRPr/>
              </a:pPr>
              <a:t>07/10/2020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D6DBFD-7743-441B-B008-B580D8023C7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59540486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A0C7E-C289-40B4-BB87-1EB3105BF3EC}" type="datetimeFigureOut">
              <a:rPr lang="pt-BR"/>
              <a:pPr>
                <a:defRPr/>
              </a:pPr>
              <a:t>07/10/2020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96F1F8-E666-457F-8964-03B41408ADB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52002869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4D8F7-B8D0-425D-AB05-75B8D81C872C}" type="datetimeFigureOut">
              <a:rPr lang="pt-BR"/>
              <a:pPr>
                <a:defRPr/>
              </a:pPr>
              <a:t>07/10/2020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1C11CD-CF28-4A0F-ACB8-FB9BBE96958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33786940"/>
      </p:ext>
    </p:extLst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1A18EB-396D-473D-A96C-4D88C58F0753}" type="datetimeFigureOut">
              <a:rPr lang="pt-BR"/>
              <a:pPr>
                <a:defRPr/>
              </a:pPr>
              <a:t>07/10/2020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0E1FC777-D23D-4C48-9EEA-22C895748FFC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13.jpg"/><Relationship Id="rId7" Type="http://schemas.openxmlformats.org/officeDocument/2006/relationships/image" Target="../media/image16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5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1" descr="Greece-Athens-coast-sea-yachts-pier-houses-night-lights_1920x108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15" y="6237"/>
            <a:ext cx="9144000" cy="5338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123728" y="557267"/>
            <a:ext cx="469872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Fotografia é uma combinação </a:t>
            </a:r>
          </a:p>
          <a:p>
            <a:pPr algn="ctr"/>
            <a:r>
              <a:rPr lang="pt-BR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 elementos e harmonização de formas</a:t>
            </a:r>
            <a:endParaRPr lang="pt-BR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111851" y="3867894"/>
            <a:ext cx="50321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Atenas Grécia</a:t>
            </a:r>
            <a:endParaRPr lang="pt-B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2000">
        <p:zoom/>
        <p:sndAc>
          <p:stSnd loop="1">
            <p:snd r:embed="rId2" name="IL_VOLO_Il_Mondo_Lyrics_mp3cut_net_.wav"/>
          </p:stSnd>
        </p:sndAc>
      </p:transition>
    </mc:Choice>
    <mc:Fallback xmlns="">
      <p:transition spd="slow" advClick="0" advTm="12000">
        <p:zoom/>
        <p:sndAc>
          <p:stSnd loop="1">
            <p:snd r:embed="rId4" name="IL_VOLO_Il_Mondo_Lyrics_mp3cut_net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ÁUSTR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CaixaDeTexto 2"/>
          <p:cNvSpPr txBox="1">
            <a:spLocks noChangeArrowheads="1"/>
          </p:cNvSpPr>
          <p:nvPr/>
        </p:nvSpPr>
        <p:spPr bwMode="auto">
          <a:xfrm>
            <a:off x="6732588" y="123825"/>
            <a:ext cx="17272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200" b="1">
                <a:solidFill>
                  <a:schemeClr val="bg1"/>
                </a:solidFill>
                <a:latin typeface="AR JULIAN" pitchFamily="2" charset="0"/>
              </a:rPr>
              <a:t>VIENA - ÁUSTRIA</a:t>
            </a:r>
          </a:p>
        </p:txBody>
      </p:sp>
      <p:sp>
        <p:nvSpPr>
          <p:cNvPr id="2" name="Retângulo 1"/>
          <p:cNvSpPr/>
          <p:nvPr/>
        </p:nvSpPr>
        <p:spPr>
          <a:xfrm>
            <a:off x="3159218" y="4083918"/>
            <a:ext cx="41215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fotografia</a:t>
            </a:r>
            <a:endParaRPr lang="pt-B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Austria-Innsbruck-bridge-mountains-river-houses-buildings_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CaixaDeTexto 2"/>
          <p:cNvSpPr txBox="1">
            <a:spLocks noChangeArrowheads="1"/>
          </p:cNvSpPr>
          <p:nvPr/>
        </p:nvSpPr>
        <p:spPr bwMode="auto">
          <a:xfrm>
            <a:off x="6732588" y="195263"/>
            <a:ext cx="208756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200" b="1">
                <a:solidFill>
                  <a:schemeClr val="bg1"/>
                </a:solidFill>
                <a:latin typeface="AR JULIAN" pitchFamily="2" charset="0"/>
              </a:rPr>
              <a:t>INNSBRUCK - ÁUSTRIA</a:t>
            </a:r>
          </a:p>
        </p:txBody>
      </p:sp>
      <p:sp>
        <p:nvSpPr>
          <p:cNvPr id="2" name="Retângulo 1"/>
          <p:cNvSpPr/>
          <p:nvPr/>
        </p:nvSpPr>
        <p:spPr>
          <a:xfrm>
            <a:off x="1115616" y="4155926"/>
            <a:ext cx="62119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é uma associação</a:t>
            </a:r>
            <a:endParaRPr lang="pt-B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2" descr="BERLI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CaixaDeTexto 3"/>
          <p:cNvSpPr txBox="1">
            <a:spLocks noChangeArrowheads="1"/>
          </p:cNvSpPr>
          <p:nvPr/>
        </p:nvSpPr>
        <p:spPr bwMode="auto">
          <a:xfrm>
            <a:off x="107950" y="123825"/>
            <a:ext cx="18716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200" b="1">
                <a:solidFill>
                  <a:schemeClr val="bg1"/>
                </a:solidFill>
                <a:latin typeface="AR JULIAN" pitchFamily="2" charset="0"/>
              </a:rPr>
              <a:t>BERLIM - ALEMANHA</a:t>
            </a:r>
          </a:p>
        </p:txBody>
      </p:sp>
      <p:sp>
        <p:nvSpPr>
          <p:cNvPr id="2" name="Retângulo 1"/>
          <p:cNvSpPr/>
          <p:nvPr/>
        </p:nvSpPr>
        <p:spPr>
          <a:xfrm>
            <a:off x="2339752" y="4155926"/>
            <a:ext cx="4685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elementos</a:t>
            </a:r>
            <a:endParaRPr lang="pt-B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Canada-Quebec-Sherbrooke-promenade-lights-river-dawn-sunrise_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837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CaixaDeTexto 2"/>
          <p:cNvSpPr txBox="1">
            <a:spLocks noChangeArrowheads="1"/>
          </p:cNvSpPr>
          <p:nvPr/>
        </p:nvSpPr>
        <p:spPr bwMode="auto">
          <a:xfrm>
            <a:off x="7164388" y="123825"/>
            <a:ext cx="1728787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200" b="1">
                <a:solidFill>
                  <a:schemeClr val="bg1"/>
                </a:solidFill>
                <a:latin typeface="AR JULIAN" pitchFamily="2" charset="0"/>
              </a:rPr>
              <a:t>QUEBEC - CANADÁ</a:t>
            </a:r>
          </a:p>
        </p:txBody>
      </p:sp>
      <p:sp>
        <p:nvSpPr>
          <p:cNvPr id="2" name="Retângulo 1"/>
          <p:cNvSpPr/>
          <p:nvPr/>
        </p:nvSpPr>
        <p:spPr>
          <a:xfrm>
            <a:off x="3117540" y="4083918"/>
            <a:ext cx="41344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contem</a:t>
            </a:r>
            <a:endParaRPr lang="pt-B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City-night-river-port-buildings-lights-Hamburg-Germany_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CaixaDeTexto 2"/>
          <p:cNvSpPr txBox="1">
            <a:spLocks noChangeArrowheads="1"/>
          </p:cNvSpPr>
          <p:nvPr/>
        </p:nvSpPr>
        <p:spPr bwMode="auto">
          <a:xfrm>
            <a:off x="179388" y="268288"/>
            <a:ext cx="21605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200" b="1">
                <a:solidFill>
                  <a:schemeClr val="bg1"/>
                </a:solidFill>
                <a:latin typeface="AR JULIAN" pitchFamily="2" charset="0"/>
              </a:rPr>
              <a:t>HAMBURG - ALEMANHA</a:t>
            </a:r>
          </a:p>
        </p:txBody>
      </p:sp>
      <p:sp>
        <p:nvSpPr>
          <p:cNvPr id="2" name="Retângulo 1"/>
          <p:cNvSpPr/>
          <p:nvPr/>
        </p:nvSpPr>
        <p:spPr>
          <a:xfrm>
            <a:off x="3621596" y="4155926"/>
            <a:ext cx="35125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as formas</a:t>
            </a:r>
            <a:endParaRPr lang="pt-B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Copenhagen-Denmark-city-buildings-houses-sunset-clouds_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CaixaDeTexto 2"/>
          <p:cNvSpPr txBox="1">
            <a:spLocks noChangeArrowheads="1"/>
          </p:cNvSpPr>
          <p:nvPr/>
        </p:nvSpPr>
        <p:spPr bwMode="auto">
          <a:xfrm>
            <a:off x="107950" y="195263"/>
            <a:ext cx="24479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200" b="1">
                <a:solidFill>
                  <a:schemeClr val="bg1"/>
                </a:solidFill>
                <a:latin typeface="AR JULIAN" pitchFamily="2" charset="0"/>
              </a:rPr>
              <a:t>COPENHAGUE - DINAMARCA</a:t>
            </a:r>
          </a:p>
        </p:txBody>
      </p:sp>
      <p:sp>
        <p:nvSpPr>
          <p:cNvPr id="2" name="Retângulo 1"/>
          <p:cNvSpPr/>
          <p:nvPr/>
        </p:nvSpPr>
        <p:spPr>
          <a:xfrm>
            <a:off x="3131840" y="4155926"/>
            <a:ext cx="41024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 natureza</a:t>
            </a:r>
            <a:endParaRPr lang="pt-B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LONDR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CaixaDeTexto 2"/>
          <p:cNvSpPr txBox="1">
            <a:spLocks noChangeArrowheads="1"/>
          </p:cNvSpPr>
          <p:nvPr/>
        </p:nvSpPr>
        <p:spPr bwMode="auto">
          <a:xfrm>
            <a:off x="0" y="123825"/>
            <a:ext cx="2016125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200" b="1">
                <a:solidFill>
                  <a:schemeClr val="bg1"/>
                </a:solidFill>
                <a:latin typeface="AR JULIAN" pitchFamily="2" charset="0"/>
              </a:rPr>
              <a:t>LONDRES - INGLATERRA</a:t>
            </a:r>
          </a:p>
        </p:txBody>
      </p:sp>
      <p:sp>
        <p:nvSpPr>
          <p:cNvPr id="2" name="Retângulo 1"/>
          <p:cNvSpPr/>
          <p:nvPr/>
        </p:nvSpPr>
        <p:spPr>
          <a:xfrm>
            <a:off x="2075162" y="4155926"/>
            <a:ext cx="49936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contemplando</a:t>
            </a:r>
            <a:endParaRPr lang="pt-B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MELBOURN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CaixaDeTexto 2"/>
          <p:cNvSpPr txBox="1">
            <a:spLocks noChangeArrowheads="1"/>
          </p:cNvSpPr>
          <p:nvPr/>
        </p:nvSpPr>
        <p:spPr bwMode="auto">
          <a:xfrm>
            <a:off x="6804025" y="123825"/>
            <a:ext cx="2160588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200" b="1">
                <a:solidFill>
                  <a:schemeClr val="bg1"/>
                </a:solidFill>
                <a:latin typeface="AR JULIAN" pitchFamily="2" charset="0"/>
              </a:rPr>
              <a:t>MELBOURNE - AUSTRÁLIA</a:t>
            </a:r>
          </a:p>
        </p:txBody>
      </p:sp>
      <p:sp>
        <p:nvSpPr>
          <p:cNvPr id="2" name="Retângulo 1"/>
          <p:cNvSpPr/>
          <p:nvPr/>
        </p:nvSpPr>
        <p:spPr>
          <a:xfrm>
            <a:off x="395536" y="4220170"/>
            <a:ext cx="69878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momentos mágicos</a:t>
            </a:r>
            <a:endParaRPr lang="pt-B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Paris-skyscrapers-river-bridge-lights-dusk-France_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CaixaDeTexto 2"/>
          <p:cNvSpPr txBox="1">
            <a:spLocks noChangeArrowheads="1"/>
          </p:cNvSpPr>
          <p:nvPr/>
        </p:nvSpPr>
        <p:spPr bwMode="auto">
          <a:xfrm>
            <a:off x="179388" y="123825"/>
            <a:ext cx="1439862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200" b="1">
                <a:solidFill>
                  <a:schemeClr val="bg1"/>
                </a:solidFill>
                <a:latin typeface="AR JULIAN" pitchFamily="2" charset="0"/>
              </a:rPr>
              <a:t>PARIS - FRANÇA</a:t>
            </a:r>
          </a:p>
        </p:txBody>
      </p:sp>
      <p:sp>
        <p:nvSpPr>
          <p:cNvPr id="2" name="Retângulo 1"/>
          <p:cNvSpPr/>
          <p:nvPr/>
        </p:nvSpPr>
        <p:spPr>
          <a:xfrm>
            <a:off x="1586136" y="4083918"/>
            <a:ext cx="57054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uma situação</a:t>
            </a:r>
            <a:endParaRPr lang="pt-B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ROM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CaixaDeTexto 2"/>
          <p:cNvSpPr txBox="1">
            <a:spLocks noChangeArrowheads="1"/>
          </p:cNvSpPr>
          <p:nvPr/>
        </p:nvSpPr>
        <p:spPr bwMode="auto">
          <a:xfrm>
            <a:off x="179388" y="123825"/>
            <a:ext cx="1368425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200" b="1">
                <a:solidFill>
                  <a:schemeClr val="bg1"/>
                </a:solidFill>
                <a:latin typeface="AR JULIAN" pitchFamily="2" charset="0"/>
              </a:rPr>
              <a:t>ROMA - ITÁLIA</a:t>
            </a:r>
          </a:p>
        </p:txBody>
      </p:sp>
      <p:sp>
        <p:nvSpPr>
          <p:cNvPr id="2" name="Retângulo 1"/>
          <p:cNvSpPr/>
          <p:nvPr/>
        </p:nvSpPr>
        <p:spPr>
          <a:xfrm>
            <a:off x="1317341" y="4155926"/>
            <a:ext cx="59426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se apresenta</a:t>
            </a:r>
            <a:endParaRPr lang="pt-B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Wittenberg-old-town-hall-church-evening-market-square-Germany_1920x10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CaixaDeTexto 2"/>
          <p:cNvSpPr txBox="1">
            <a:spLocks noChangeArrowheads="1"/>
          </p:cNvSpPr>
          <p:nvPr/>
        </p:nvSpPr>
        <p:spPr bwMode="auto">
          <a:xfrm>
            <a:off x="6804025" y="123825"/>
            <a:ext cx="2160588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200" b="1">
                <a:solidFill>
                  <a:schemeClr val="bg1"/>
                </a:solidFill>
                <a:latin typeface="AR JULIAN" pitchFamily="2" charset="0"/>
              </a:rPr>
              <a:t>WITTENBERG - ALEMANHA</a:t>
            </a:r>
          </a:p>
        </p:txBody>
      </p:sp>
      <p:sp>
        <p:nvSpPr>
          <p:cNvPr id="2" name="Retângulo 1"/>
          <p:cNvSpPr/>
          <p:nvPr/>
        </p:nvSpPr>
        <p:spPr>
          <a:xfrm>
            <a:off x="1187624" y="4083918"/>
            <a:ext cx="61350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aos nossos olhos</a:t>
            </a:r>
            <a:endParaRPr lang="pt-B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0" b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08542" y="393122"/>
            <a:ext cx="2802445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000" b="1" i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Il Mondo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</a:t>
            </a: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Il </a:t>
            </a:r>
            <a:r>
              <a:rPr lang="pt-BR" sz="20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Volo</a:t>
            </a:r>
            <a:endParaRPr lang="pt-BR" sz="2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Lultimo</a:t>
            </a: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Romantico</a:t>
            </a:r>
            <a:endParaRPr lang="pt-BR" sz="2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Pino </a:t>
            </a:r>
            <a:r>
              <a:rPr lang="pt-BR" sz="20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Donnagio</a:t>
            </a:r>
            <a:endParaRPr lang="pt-BR" sz="2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1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3086178" y="3734419"/>
            <a:ext cx="5786478" cy="11926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046913" y="2206623"/>
            <a:ext cx="5786478" cy="13849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rgbClr val="C00000"/>
                </a:solidFill>
                <a:latin typeface="Harrington" panose="04040505050A02020702" pitchFamily="82" charset="0"/>
              </a:rPr>
              <a:t>Hoje em dia, as fotografias costumam ser retocadas </a:t>
            </a:r>
            <a:r>
              <a:rPr lang="pt-BR" sz="1400" b="1" dirty="0" smtClean="0">
                <a:solidFill>
                  <a:srgbClr val="C00000"/>
                </a:solidFill>
                <a:latin typeface="Harrington" panose="04040505050A02020702" pitchFamily="82" charset="0"/>
              </a:rPr>
              <a:t>por computador, </a:t>
            </a:r>
            <a:r>
              <a:rPr lang="pt-BR" sz="1400" b="1" dirty="0">
                <a:solidFill>
                  <a:srgbClr val="C00000"/>
                </a:solidFill>
                <a:latin typeface="Harrington" panose="04040505050A02020702" pitchFamily="82" charset="0"/>
              </a:rPr>
              <a:t>que elimina imperfeições e realça as </a:t>
            </a:r>
            <a:r>
              <a:rPr lang="pt-BR" sz="1400" b="1" dirty="0" smtClean="0">
                <a:solidFill>
                  <a:srgbClr val="C00000"/>
                </a:solidFill>
                <a:latin typeface="Harrington" panose="04040505050A02020702" pitchFamily="82" charset="0"/>
              </a:rPr>
              <a:t>cores.</a:t>
            </a:r>
            <a:endParaRPr lang="pt-BR" sz="1400" b="1" dirty="0">
              <a:solidFill>
                <a:srgbClr val="C00000"/>
              </a:solidFill>
              <a:latin typeface="Harrington" panose="04040505050A02020702" pitchFamily="82" charset="0"/>
            </a:endParaRPr>
          </a:p>
          <a:p>
            <a:pPr algn="ctr"/>
            <a:r>
              <a:rPr lang="pt-BR" sz="1400" b="1" dirty="0">
                <a:solidFill>
                  <a:srgbClr val="C00000"/>
                </a:solidFill>
                <a:latin typeface="Harrington" panose="04040505050A02020702" pitchFamily="82" charset="0"/>
              </a:rPr>
              <a:t>É importante ter em conta que, para além de ser utilizada com fins científicos, a fotografia passou a constituir-se como uma arte. As imagens tiradas pelos fotógrafos artísticos são exibidas em exposições e museus.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412" y="190892"/>
            <a:ext cx="2160238" cy="181952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813" y="216448"/>
            <a:ext cx="2016224" cy="176876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tângulo 4"/>
          <p:cNvSpPr/>
          <p:nvPr/>
        </p:nvSpPr>
        <p:spPr>
          <a:xfrm>
            <a:off x="4906011" y="149289"/>
            <a:ext cx="20162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PRODUÇÃO FORMATAÇÃO</a:t>
            </a:r>
            <a:endParaRPr lang="pt-BR" sz="1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 </a:t>
            </a:r>
            <a:endParaRPr lang="pt-BR" sz="16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2215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80000">
        <p:wheel spokes="8"/>
        <p:sndAc>
          <p:stSnd loop="1">
            <p:snd r:embed="rId2" name="Italia - Pino Donnagio - Lúltimo romântico.wav"/>
          </p:stSnd>
        </p:sndAc>
      </p:transition>
    </mc:Choice>
    <mc:Fallback xmlns="">
      <p:transition spd="slow" advClick="0" advTm="180000">
        <p:wheel spokes="8"/>
        <p:sndAc>
          <p:stSnd loop="1">
            <p:snd r:embed="rId8" name="Italia - Pino Donnagio - Lúltimo românti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25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25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25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25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25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25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325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725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25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250"/>
                            </p:stCondLst>
                            <p:childTnLst>
                              <p:par>
                                <p:cTn id="9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925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3250"/>
                            </p:stCondLst>
                            <p:childTnLst>
                              <p:par>
                                <p:cTn id="10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7250"/>
                            </p:stCondLst>
                            <p:childTnLst>
                              <p:par>
                                <p:cTn id="110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2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1500"/>
                            </p:stCondLst>
                            <p:childTnLst>
                              <p:par>
                                <p:cTn id="1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 criar 1</Template>
  <TotalTime>75</TotalTime>
  <Words>196</Words>
  <Application>Microsoft Office PowerPoint</Application>
  <PresentationFormat>Apresentação na tela (16:9)</PresentationFormat>
  <Paragraphs>50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3" baseType="lpstr">
      <vt:lpstr>Aharoni</vt:lpstr>
      <vt:lpstr>AR JULIAN</vt:lpstr>
      <vt:lpstr>Arial</vt:lpstr>
      <vt:lpstr>Arial Black</vt:lpstr>
      <vt:lpstr>Britannic Bold</vt:lpstr>
      <vt:lpstr>Calibri</vt:lpstr>
      <vt:lpstr>David</vt:lpstr>
      <vt:lpstr>Harrington</vt:lpstr>
      <vt:lpstr>Maiandra GD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10</cp:revision>
  <dcterms:created xsi:type="dcterms:W3CDTF">2020-10-07T17:51:48Z</dcterms:created>
  <dcterms:modified xsi:type="dcterms:W3CDTF">2020-10-07T19:15:34Z</dcterms:modified>
</cp:coreProperties>
</file>