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2" r:id="rId2"/>
  </p:sldMasterIdLst>
  <p:notesMasterIdLst>
    <p:notesMasterId r:id="rId15"/>
  </p:notesMasterIdLst>
  <p:sldIdLst>
    <p:sldId id="269" r:id="rId3"/>
    <p:sldId id="274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4" r:id="rId12"/>
    <p:sldId id="268" r:id="rId13"/>
    <p:sldId id="342" r:id="rId14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4B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>
      <p:cViewPr varScale="1">
        <p:scale>
          <a:sx n="105" d="100"/>
          <a:sy n="105" d="100"/>
        </p:scale>
        <p:origin x="62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DE50C8-3FD8-4696-91A1-E49D2B7F80DE}" type="datetimeFigureOut">
              <a:rPr lang="pt-BR" smtClean="0"/>
              <a:t>19/01/2022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FC8061-B921-4B9F-BEA3-465B1B5210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2906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668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33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2388779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200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373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3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668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518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1510686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870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0806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666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8012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43047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445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486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292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5492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2596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9890428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9583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768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68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19/01/2022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747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orto-dos-sentidos.blogspot.com/2012/10/folha-de-outono.html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allsbox.blogspot.com/2010/09/autumn-fall-red-leafs-hd-wallpaper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allsbox.blogspot.com/2010/09/autumn-fall-red-leafs-hd-wallpaper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allsbox.blogspot.com/2010/09/autumn-fall-red-leafs-hd-wallpaper.htm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gif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audio" Target="../media/audio3.wav"/><Relationship Id="rId7" Type="http://schemas.openxmlformats.org/officeDocument/2006/relationships/hyperlink" Target="http://www.sergrasan.com/toninhovendraminislide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24.jpeg"/><Relationship Id="rId4" Type="http://schemas.openxmlformats.org/officeDocument/2006/relationships/image" Target="../media/image23.gif"/><Relationship Id="rId9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7002324" y="339502"/>
            <a:ext cx="1601592" cy="707886"/>
          </a:xfrm>
          <a:prstGeom prst="rect">
            <a:avLst/>
          </a:prstGeom>
        </p:spPr>
        <p:txBody>
          <a:bodyPr wrap="none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lvl="0" algn="ctr"/>
            <a:r>
              <a:rPr lang="pt-BR" sz="2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POEMA DE </a:t>
            </a:r>
          </a:p>
          <a:p>
            <a:pPr lvl="0" algn="ctr"/>
            <a:r>
              <a:rPr lang="pt-BR" sz="2000" b="1" dirty="0">
                <a:ln w="660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OUTONO</a:t>
            </a:r>
          </a:p>
        </p:txBody>
      </p:sp>
      <p:sp>
        <p:nvSpPr>
          <p:cNvPr id="8" name="Retângulo 7"/>
          <p:cNvSpPr/>
          <p:nvPr/>
        </p:nvSpPr>
        <p:spPr>
          <a:xfrm>
            <a:off x="6990447" y="2139702"/>
            <a:ext cx="1961652" cy="1200329"/>
          </a:xfrm>
          <a:prstGeom prst="rect">
            <a:avLst/>
          </a:prstGeom>
        </p:spPr>
        <p:txBody>
          <a:bodyPr wrap="square">
            <a:prstTxWarp prst="textDeflateInflateDeflate">
              <a:avLst/>
            </a:prstTxWarp>
            <a:spAutoFit/>
          </a:bodyPr>
          <a:lstStyle/>
          <a:p>
            <a:pPr lvl="0" algn="ctr"/>
            <a:r>
              <a:rPr lang="pt-BR" sz="2400" b="1" dirty="0">
                <a:ln w="12700">
                  <a:solidFill>
                    <a:srgbClr val="242852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</a:t>
            </a:r>
          </a:p>
          <a:p>
            <a:pPr lvl="0" algn="ctr"/>
            <a:r>
              <a:rPr lang="pt-BR" sz="2400" b="1" dirty="0">
                <a:ln w="12700">
                  <a:solidFill>
                    <a:srgbClr val="242852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LESTE</a:t>
            </a:r>
          </a:p>
          <a:p>
            <a:pPr lvl="0" algn="ctr"/>
            <a:r>
              <a:rPr lang="pt-BR" sz="2400" b="1" dirty="0">
                <a:ln w="12700">
                  <a:solidFill>
                    <a:srgbClr val="242852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EUROPEU</a:t>
            </a:r>
            <a:endParaRPr lang="pt-BR" sz="2400" b="1" dirty="0">
              <a:ln>
                <a:prstDash val="solid"/>
              </a:ln>
              <a:solidFill>
                <a:srgbClr val="FFFF00"/>
              </a:solidFill>
              <a:effectLst>
                <a:outerShdw blurRad="88000" dist="50800" dir="5040000" algn="tl">
                  <a:srgbClr val="4A66AC">
                    <a:tint val="80000"/>
                    <a:satMod val="250000"/>
                    <a:alpha val="45000"/>
                  </a:srgbClr>
                </a:outerShdw>
              </a:effectLst>
            </a:endParaRPr>
          </a:p>
        </p:txBody>
      </p:sp>
      <p:sp>
        <p:nvSpPr>
          <p:cNvPr id="1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092280" y="4158147"/>
            <a:ext cx="196165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srgbClr val="FFFF00"/>
              </a:solidFill>
              <a:latin typeface="Cooper Black" panose="0208090404030B020404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 err="1">
                <a:solidFill>
                  <a:srgbClr val="FFFF00"/>
                </a:solidFill>
                <a:latin typeface="Cooper Black" panose="0208090404030B020404" pitchFamily="18" charset="0"/>
              </a:rPr>
              <a:t>Absolute</a:t>
            </a:r>
            <a:r>
              <a:rPr lang="pt-BR" sz="1400" dirty="0">
                <a:solidFill>
                  <a:srgbClr val="FFFF00"/>
                </a:solidFill>
                <a:latin typeface="Cooper Black" panose="0208090404030B020404" pitchFamily="18" charset="0"/>
              </a:rPr>
              <a:t> Love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>
                <a:solidFill>
                  <a:srgbClr val="FF0000"/>
                </a:solidFill>
                <a:latin typeface="Cooper Black" panose="0208090404030B020404" pitchFamily="18" charset="0"/>
              </a:rPr>
              <a:t>Avanço Automático</a:t>
            </a:r>
          </a:p>
        </p:txBody>
      </p:sp>
      <p:pic>
        <p:nvPicPr>
          <p:cNvPr id="6" name="Picture 6" descr="C:\Users\Gogu\Desktop\542516.gif">
            <a:extLst>
              <a:ext uri="{FF2B5EF4-FFF2-40B4-BE49-F238E27FC236}">
                <a16:creationId xmlns:a16="http://schemas.microsoft.com/office/drawing/2014/main" id="{F965C89F-BBF8-478D-9C0B-D3258AFA6D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9881" y="4051856"/>
            <a:ext cx="729257" cy="51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916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0000">
        <p14:prism dir="r" isContent="1"/>
        <p:sndAc>
          <p:stSnd loop="1">
            <p:snd r:embed="rId2" name="Absolute love.wav"/>
          </p:stSnd>
        </p:sndAc>
      </p:transition>
    </mc:Choice>
    <mc:Fallback xmlns="">
      <p:transition spd="slow" advClick="0" advTm="20000">
        <p:fade/>
        <p:sndAc>
          <p:stSnd loop="1">
            <p:snd r:embed="rId5" name="Absolute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200" decel="100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2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2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2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E6D20C24-2C3A-4827-874D-6ED4B4852FCC}"/>
              </a:ext>
            </a:extLst>
          </p:cNvPr>
          <p:cNvSpPr txBox="1"/>
          <p:nvPr/>
        </p:nvSpPr>
        <p:spPr>
          <a:xfrm rot="21128720">
            <a:off x="-30439" y="574156"/>
            <a:ext cx="3529176" cy="1384995"/>
          </a:xfrm>
          <a:prstGeom prst="rect">
            <a:avLst/>
          </a:prstGeom>
          <a:solidFill>
            <a:srgbClr val="FFC000"/>
          </a:solidFill>
          <a:ln w="28575">
            <a:solidFill>
              <a:srgbClr val="002060"/>
            </a:solidFill>
          </a:ln>
          <a:scene3d>
            <a:camera prst="isometricOffAxis1Righ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spc="30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pt-BR" sz="2800" b="1" spc="300" dirty="0">
                <a:ln w="2222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urlz MT" panose="04040404050702020202" pitchFamily="82" charset="0"/>
              </a:rPr>
              <a:t>A  SUCESSÃO  </a:t>
            </a:r>
          </a:p>
          <a:p>
            <a:pPr algn="ctr"/>
            <a:r>
              <a:rPr lang="pt-BR" sz="2800" b="1" spc="300" dirty="0">
                <a:ln w="22225">
                  <a:solidFill>
                    <a:schemeClr val="accent5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Curlz MT" panose="04040404050702020202" pitchFamily="82" charset="0"/>
              </a:rPr>
              <a:t>E  A CONTEMPLAÇÃO...</a:t>
            </a:r>
          </a:p>
        </p:txBody>
      </p:sp>
      <p:sp>
        <p:nvSpPr>
          <p:cNvPr id="4" name="Rectangle 33">
            <a:extLst>
              <a:ext uri="{FF2B5EF4-FFF2-40B4-BE49-F238E27FC236}">
                <a16:creationId xmlns:a16="http://schemas.microsoft.com/office/drawing/2014/main" id="{67AD8481-166B-4B2E-A816-4BD64B85D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0808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21000">
        <p15:prstTrans prst="curtains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99000">
              <a:srgbClr val="FFC000"/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8ED3C5-F9D1-4954-BCE3-A8EACADCB6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1706"/>
            <a:ext cx="1872208" cy="22315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7D873D8-D421-4D34-B2F2-A6C6F88E51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3" y="1675434"/>
            <a:ext cx="1455668" cy="145566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674DE3D-A71D-479F-BBD8-C4363092A4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67494"/>
            <a:ext cx="2247900" cy="3429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3DA6D12-0F1B-44F9-BA9B-47D847546A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036" y="539750"/>
            <a:ext cx="3392736" cy="406400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74E1BE2-95C9-4B6F-8EB2-8E6A90B6ED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84" y="2924153"/>
            <a:ext cx="1572549" cy="196568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ctangle 33">
            <a:extLst>
              <a:ext uri="{FF2B5EF4-FFF2-40B4-BE49-F238E27FC236}">
                <a16:creationId xmlns:a16="http://schemas.microsoft.com/office/drawing/2014/main" id="{90C7324A-F8D5-474C-95CF-14583DC27F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07541C67-7622-4809-945F-4A5D1AC1A24E}"/>
              </a:ext>
            </a:extLst>
          </p:cNvPr>
          <p:cNvSpPr txBox="1"/>
          <p:nvPr/>
        </p:nvSpPr>
        <p:spPr>
          <a:xfrm>
            <a:off x="2120590" y="171706"/>
            <a:ext cx="2959620" cy="489364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Outono é a estação que sucede ao Verão e antecede o Inverno.</a:t>
            </a:r>
          </a:p>
          <a:p>
            <a:pPr algn="ctr"/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caracterizada pela queda da temperatura e o amarelar das folhas das árvores, que indicam a passagem de estações.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BE619CC5-141A-47B8-9360-75FE4E489363}"/>
              </a:ext>
            </a:extLst>
          </p:cNvPr>
          <p:cNvSpPr/>
          <p:nvPr/>
        </p:nvSpPr>
        <p:spPr>
          <a:xfrm>
            <a:off x="6150799" y="4724504"/>
            <a:ext cx="1745221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When I </a:t>
            </a:r>
            <a:r>
              <a:rPr lang="pt-BR" sz="1400" b="1" cap="none" spc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Fall</a:t>
            </a:r>
            <a:r>
              <a:rPr lang="pt-BR" sz="1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In Love</a:t>
            </a:r>
          </a:p>
        </p:txBody>
      </p:sp>
      <p:pic>
        <p:nvPicPr>
          <p:cNvPr id="13" name="Picture 6" descr="C:\Users\Gogu\Desktop\542516.gif">
            <a:extLst>
              <a:ext uri="{FF2B5EF4-FFF2-40B4-BE49-F238E27FC236}">
                <a16:creationId xmlns:a16="http://schemas.microsoft.com/office/drawing/2014/main" id="{6486F355-79D1-45C9-BF0D-D2F50F097C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5" y="4603749"/>
            <a:ext cx="660146" cy="461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95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fade/>
        <p:sndAc>
          <p:stSnd loop="1">
            <p:snd r:embed="rId2" name="When I Fall In Love.wav"/>
          </p:stSnd>
        </p:sndAc>
      </p:transition>
    </mc:Choice>
    <mc:Fallback xmlns="">
      <p:transition spd="slow" advClick="0" advTm="30000">
        <p:fade/>
        <p:sndAc>
          <p:stSnd loop="1">
            <p:snd r:embed="rId9" name="When I Fall I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99000">
              <a:srgbClr val="FFC000"/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8ED3C5-F9D1-4954-BCE3-A8EACADCB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1706"/>
            <a:ext cx="1872208" cy="22315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7D873D8-D421-4D34-B2F2-A6C6F88E5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06" y="1555884"/>
            <a:ext cx="1455668" cy="145566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674DE3D-A71D-479F-BBD8-C4363092A4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426" y="267494"/>
            <a:ext cx="2879143" cy="439191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3DA6D12-0F1B-44F9-BA9B-47D847546A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426" y="579344"/>
            <a:ext cx="2997200" cy="406400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74E1BE2-95C9-4B6F-8EB2-8E6A90B6ED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47" y="2559584"/>
            <a:ext cx="1819056" cy="22738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ctangle 33">
            <a:extLst>
              <a:ext uri="{FF2B5EF4-FFF2-40B4-BE49-F238E27FC236}">
                <a16:creationId xmlns:a16="http://schemas.microsoft.com/office/drawing/2014/main" id="{1167BEB6-E8B0-4924-B50A-7480FDE73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4A4EF54B-070A-4DDE-A71C-7BD649FCB836}"/>
              </a:ext>
            </a:extLst>
          </p:cNvPr>
          <p:cNvSpPr txBox="1"/>
          <p:nvPr/>
        </p:nvSpPr>
        <p:spPr>
          <a:xfrm>
            <a:off x="1933093" y="595408"/>
            <a:ext cx="4284984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Avistei esse panorama olhando pela janela de um hotel com um grande deslumbramento, pois não é sempre que temos essa oportunidade</a:t>
            </a:r>
            <a:r>
              <a:rPr lang="pt-BR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155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99000">
              <a:srgbClr val="FFC000"/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8ED3C5-F9D1-4954-BCE3-A8EACADCB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00" y="25802"/>
            <a:ext cx="1872208" cy="22315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674DE3D-A71D-479F-BBD8-C4363092A4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636353"/>
            <a:ext cx="2247900" cy="3429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B484CA3-480E-4661-A54C-F65734F311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414" y="318999"/>
            <a:ext cx="2901023" cy="3374726"/>
          </a:xfrm>
          <a:prstGeom prst="rect">
            <a:avLst/>
          </a:prstGeom>
          <a:ln w="57150">
            <a:solidFill>
              <a:srgbClr val="FFC000"/>
            </a:solidFill>
          </a:ln>
          <a:scene3d>
            <a:camera prst="perspectiveContrastingLeftFacing"/>
            <a:lightRig rig="threePt" dir="t"/>
          </a:scene3d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id="{FF0F3101-B65B-437D-9C8F-0491FFCB1D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5B09AE38-AB28-4A77-8D64-3B4901257AB5}"/>
              </a:ext>
            </a:extLst>
          </p:cNvPr>
          <p:cNvSpPr txBox="1"/>
          <p:nvPr/>
        </p:nvSpPr>
        <p:spPr>
          <a:xfrm>
            <a:off x="1619672" y="171706"/>
            <a:ext cx="5168926" cy="489364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Muito calmamente, enxerguei uma alameda rodeada de imensas árvores; com essa visão no pensamento, senti meus passos adentrando entre os plátanos, cujas folhas, em decorrência do momento, forravam o chão, transformando o solo em um tapete amarelo avermelhado, que produziam um farfalhar suave, causando um encanto sublime, onde se podia ouvir o canto tristonho de um pássaro solitário a se despedir dessa bonita estação.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2D549F33-B836-4F8B-8193-D95827526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255" y="3721019"/>
            <a:ext cx="2247900" cy="144182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04699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:fade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99000">
              <a:srgbClr val="FFC000"/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8ED3C5-F9D1-4954-BCE3-A8EACADCB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71706"/>
            <a:ext cx="1872208" cy="22315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674DE3D-A71D-479F-BBD8-C4363092A4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90" y="1551499"/>
            <a:ext cx="2247900" cy="3429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B484CA3-480E-4661-A54C-F65734F311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033" y="699542"/>
            <a:ext cx="3215957" cy="3744416"/>
          </a:xfrm>
          <a:prstGeom prst="rect">
            <a:avLst/>
          </a:prstGeom>
          <a:ln w="57150">
            <a:solidFill>
              <a:srgbClr val="FFC000"/>
            </a:solidFill>
          </a:ln>
          <a:scene3d>
            <a:camera prst="perspectiveContrastingLeftFacing"/>
            <a:lightRig rig="threePt" dir="t"/>
          </a:scene3d>
        </p:spPr>
      </p:pic>
      <p:sp>
        <p:nvSpPr>
          <p:cNvPr id="5" name="Rectangle 33">
            <a:extLst>
              <a:ext uri="{FF2B5EF4-FFF2-40B4-BE49-F238E27FC236}">
                <a16:creationId xmlns:a16="http://schemas.microsoft.com/office/drawing/2014/main" id="{586A315B-8093-4C2A-A785-B32D3FB373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9607B7E9-4479-4BFB-9DA6-C69231B808CE}"/>
              </a:ext>
            </a:extLst>
          </p:cNvPr>
          <p:cNvSpPr txBox="1"/>
          <p:nvPr/>
        </p:nvSpPr>
        <p:spPr>
          <a:xfrm>
            <a:off x="2339753" y="371943"/>
            <a:ext cx="367240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Minha alma, cheia de emoção e encantamento, passou a refletir uma paz entre as folhas e arvores, em uma tarde límpida de outono, ensejou a produção do poema que coloco abaixo</a:t>
            </a:r>
            <a:r>
              <a:rPr lang="pt-BR" sz="1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 </a:t>
            </a: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02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95750">
              <a:schemeClr val="accent5">
                <a:lumMod val="60000"/>
                <a:lumOff val="40000"/>
              </a:schemeClr>
            </a:gs>
            <a:gs pos="91500">
              <a:srgbClr val="BAC5E1"/>
            </a:gs>
            <a:gs pos="66000">
              <a:srgbClr val="9F4B6F">
                <a:alpha val="27059"/>
              </a:srgb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9AD7AE-C1E8-48EE-AE9D-5DCD8F339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364507"/>
            <a:ext cx="2247900" cy="33718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2BC50EA-DA1C-436E-A9EA-0F4D41BE93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1063250">
            <a:off x="460815" y="472939"/>
            <a:ext cx="2870526" cy="291644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B663F272-9055-4B7D-834E-FCC4857FB8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7E8935E-953D-4F42-9FE6-A2707953CB14}"/>
              </a:ext>
            </a:extLst>
          </p:cNvPr>
          <p:cNvSpPr/>
          <p:nvPr/>
        </p:nvSpPr>
        <p:spPr>
          <a:xfrm>
            <a:off x="5616116" y="411510"/>
            <a:ext cx="273630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>
                <a:solidFill>
                  <a:srgbClr val="FFC000"/>
                </a:solidFill>
                <a:latin typeface="Arial Black" panose="020B0A04020102020204" pitchFamily="34" charset="0"/>
              </a:rPr>
              <a:t>FOLHAS MORTAS...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086208A-6ACC-4B93-A974-9C2CC3B3797F}"/>
              </a:ext>
            </a:extLst>
          </p:cNvPr>
          <p:cNvSpPr txBox="1"/>
          <p:nvPr/>
        </p:nvSpPr>
        <p:spPr>
          <a:xfrm>
            <a:off x="3203848" y="1413884"/>
            <a:ext cx="3384376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Agora deitadas no solo...</a:t>
            </a:r>
          </a:p>
          <a:p>
            <a:pPr algn="ctr"/>
            <a:endParaRPr lang="pt-BR" sz="36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  <a:p>
            <a:pPr algn="ctr"/>
            <a:r>
              <a:rPr lang="pt-BR" sz="4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Outrora verdejantes...</a:t>
            </a:r>
          </a:p>
        </p:txBody>
      </p:sp>
    </p:spTree>
    <p:extLst>
      <p:ext uri="{BB962C8B-B14F-4D97-AF65-F5344CB8AC3E}">
        <p14:creationId xmlns:p14="http://schemas.microsoft.com/office/powerpoint/2010/main" val="114198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95750">
              <a:schemeClr val="accent5">
                <a:lumMod val="60000"/>
                <a:lumOff val="40000"/>
              </a:schemeClr>
            </a:gs>
            <a:gs pos="91500">
              <a:srgbClr val="BAC5E1"/>
            </a:gs>
            <a:gs pos="66000">
              <a:srgbClr val="9F4B6F">
                <a:alpha val="27059"/>
              </a:srgb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9AD7AE-C1E8-48EE-AE9D-5DCD8F339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726" y="375506"/>
            <a:ext cx="2928325" cy="43924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2BC50EA-DA1C-436E-A9EA-0F4D41BE93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1063250">
            <a:off x="460815" y="472939"/>
            <a:ext cx="2870526" cy="291644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4" name="Rectangle 33">
            <a:extLst>
              <a:ext uri="{FF2B5EF4-FFF2-40B4-BE49-F238E27FC236}">
                <a16:creationId xmlns:a16="http://schemas.microsoft.com/office/drawing/2014/main" id="{284765B2-0F80-4AB8-B506-8805F480F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1EAF2394-624B-4D95-B44D-DD3E0D05F2C1}"/>
              </a:ext>
            </a:extLst>
          </p:cNvPr>
          <p:cNvSpPr txBox="1"/>
          <p:nvPr/>
        </p:nvSpPr>
        <p:spPr>
          <a:xfrm>
            <a:off x="3260349" y="1313876"/>
            <a:ext cx="339213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É o poder da natureza.</a:t>
            </a:r>
          </a:p>
          <a:p>
            <a:pPr algn="ctr"/>
            <a:endParaRPr lang="pt-BR" sz="32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/>
            <a: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encantos e belezas.</a:t>
            </a:r>
            <a:endParaRPr lang="pt-BR" sz="1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73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95750">
              <a:schemeClr val="accent5">
                <a:lumMod val="60000"/>
                <a:lumOff val="40000"/>
              </a:schemeClr>
            </a:gs>
            <a:gs pos="91500">
              <a:srgbClr val="BAC5E1"/>
            </a:gs>
            <a:gs pos="66000">
              <a:srgbClr val="9F4B6F">
                <a:alpha val="27059"/>
              </a:srgb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9AD7AE-C1E8-48EE-AE9D-5DCD8F339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55526"/>
            <a:ext cx="2880320" cy="413897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2BC50EA-DA1C-436E-A9EA-0F4D41BE93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1063250">
            <a:off x="5991007" y="633838"/>
            <a:ext cx="2870526" cy="385754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3F2E021-733E-40C1-838E-880D20215EB9}"/>
              </a:ext>
            </a:extLst>
          </p:cNvPr>
          <p:cNvSpPr txBox="1"/>
          <p:nvPr/>
        </p:nvSpPr>
        <p:spPr>
          <a:xfrm>
            <a:off x="2856943" y="434117"/>
            <a:ext cx="3289119" cy="4401205"/>
          </a:xfrm>
          <a:prstGeom prst="rect">
            <a:avLst/>
          </a:prstGeom>
          <a:noFill/>
        </p:spPr>
        <p:txBody>
          <a:bodyPr wrap="square"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tempo foi cruel.</a:t>
            </a:r>
          </a:p>
          <a:p>
            <a:pPr algn="ctr"/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Como folhas de papel.</a:t>
            </a:r>
          </a:p>
          <a:p>
            <a:pPr algn="ctr"/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Escondidas em um livro.</a:t>
            </a:r>
          </a:p>
          <a:p>
            <a:pPr algn="ctr"/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Amareladas, cansadas...</a:t>
            </a:r>
          </a:p>
        </p:txBody>
      </p:sp>
    </p:spTree>
    <p:extLst>
      <p:ext uri="{BB962C8B-B14F-4D97-AF65-F5344CB8AC3E}">
        <p14:creationId xmlns:p14="http://schemas.microsoft.com/office/powerpoint/2010/main" val="230767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rgbClr val="00B0F0"/>
            </a:gs>
            <a:gs pos="99000">
              <a:srgbClr val="FF0000"/>
            </a:gs>
            <a:gs pos="0">
              <a:srgbClr val="C00000"/>
            </a:gs>
            <a:gs pos="67025">
              <a:srgbClr val="D4DB8E"/>
            </a:gs>
            <a:gs pos="60000">
              <a:srgbClr val="DBE176"/>
            </a:gs>
            <a:gs pos="45000">
              <a:srgbClr val="E5E956"/>
            </a:gs>
            <a:gs pos="89376">
              <a:schemeClr val="bg2">
                <a:lumMod val="7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58B8491-1560-42DF-AD9E-262F890A9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250" y="0"/>
            <a:ext cx="2984500" cy="3670300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D15CAD6-74F5-4B7A-89B8-71C1440FE3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075806"/>
            <a:ext cx="2552452" cy="18243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217C2D9-300D-42A4-A175-C46DF5B8A9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305031"/>
            <a:ext cx="2534507" cy="2770775"/>
          </a:xfrm>
          <a:prstGeom prst="rect">
            <a:avLst/>
          </a:prstGeom>
          <a:effectLst>
            <a:softEdge rad="635000"/>
          </a:effectLst>
          <a:scene3d>
            <a:camera prst="obliqueTopLeft"/>
            <a:lightRig rig="threePt" dir="t"/>
          </a:scene3d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414E1DDB-8BC7-417F-A1DA-4FA4B2726E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18" y="0"/>
            <a:ext cx="2759763" cy="25717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D025341C-6148-4187-A791-1AC069A2F5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3389" y="2571750"/>
            <a:ext cx="3211783" cy="2664579"/>
          </a:xfrm>
          <a:prstGeom prst="rect">
            <a:avLst/>
          </a:prstGeom>
          <a:effectLst>
            <a:softEdge rad="635000"/>
          </a:effectLst>
          <a:scene3d>
            <a:camera prst="perspectiveHeroicExtremeRightFacing"/>
            <a:lightRig rig="threePt" dir="t"/>
          </a:scene3d>
        </p:spPr>
      </p:pic>
      <p:sp>
        <p:nvSpPr>
          <p:cNvPr id="7" name="Rectangle 33">
            <a:extLst>
              <a:ext uri="{FF2B5EF4-FFF2-40B4-BE49-F238E27FC236}">
                <a16:creationId xmlns:a16="http://schemas.microsoft.com/office/drawing/2014/main" id="{A8DE520B-3667-4122-9A2B-89AC9D13C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B893A36A-7A20-45B0-98C4-8FC8CE4462D3}"/>
              </a:ext>
            </a:extLst>
          </p:cNvPr>
          <p:cNvSpPr txBox="1"/>
          <p:nvPr/>
        </p:nvSpPr>
        <p:spPr>
          <a:xfrm>
            <a:off x="2075985" y="2000818"/>
            <a:ext cx="4746702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/>
                <a:ea typeface="Times New Roman"/>
              </a:rPr>
              <a:t>Antes vigorantes.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/>
                <a:ea typeface="Times New Roman"/>
              </a:rPr>
              <a:t>Nos galhos, nos livros..</a:t>
            </a:r>
            <a:endParaRPr lang="pt-BR" sz="2400" dirty="0">
              <a:solidFill>
                <a:srgbClr val="002060"/>
              </a:solidFill>
            </a:endParaRPr>
          </a:p>
          <a:p>
            <a:pPr algn="ctr"/>
            <a:endParaRPr lang="pt-BR" sz="1800" dirty="0">
              <a:solidFill>
                <a:srgbClr val="002060"/>
              </a:solidFill>
            </a:endParaRPr>
          </a:p>
          <a:p>
            <a:pPr algn="ctr"/>
            <a:r>
              <a:rPr lang="pt-BR" sz="20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Paisagens delirantes...</a:t>
            </a:r>
          </a:p>
          <a:p>
            <a:pPr algn="ctr"/>
            <a:endParaRPr lang="pt-BR" sz="20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Frases efervescentes...</a:t>
            </a:r>
          </a:p>
          <a:p>
            <a:pPr algn="ctr"/>
            <a:endParaRPr lang="pt-BR" sz="20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000" dirty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Colírio para os olhos.</a:t>
            </a:r>
            <a:endParaRPr lang="pt-BR" sz="1800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4402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1000"/>
    </mc:Choice>
    <mc:Fallback xmlns="">
      <p:transition spd="slow"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B0F0"/>
            </a:gs>
            <a:gs pos="99000">
              <a:srgbClr val="FF0000"/>
            </a:gs>
            <a:gs pos="0">
              <a:srgbClr val="C00000"/>
            </a:gs>
            <a:gs pos="67025">
              <a:srgbClr val="D4DB8E"/>
            </a:gs>
            <a:gs pos="60000">
              <a:srgbClr val="DBE176"/>
            </a:gs>
            <a:gs pos="22000">
              <a:srgbClr val="E5E956"/>
            </a:gs>
            <a:gs pos="89376">
              <a:schemeClr val="bg2">
                <a:lumMod val="7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aixaDeTexto 11"/>
          <p:cNvSpPr txBox="1"/>
          <p:nvPr/>
        </p:nvSpPr>
        <p:spPr>
          <a:xfrm rot="21396222">
            <a:off x="428568" y="376955"/>
            <a:ext cx="7985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ESTE  É  UM  DOS  TEXTOS  QUE  DÃO  O  TOM  AO  MEU  LIVRO  </a:t>
            </a:r>
            <a:r>
              <a:rPr lang="pt-B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VOZES  NO  SILÊNCIO  DA  NOITE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251424" y="4011942"/>
            <a:ext cx="8670567" cy="1015663"/>
          </a:xfrm>
          <a:prstGeom prst="rect">
            <a:avLst/>
          </a:prstGeom>
          <a:ln w="28575"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solidFill>
                  <a:srgbClr val="FFFF00"/>
                </a:solidFill>
                <a:latin typeface="Lucida Handwriting" panose="03010101010101010101" pitchFamily="66" charset="0"/>
              </a:rPr>
              <a:t>UM  RELICÁRIO DE RECORDAÇÕES  QUE  BUSCA</a:t>
            </a:r>
          </a:p>
          <a:p>
            <a:pPr algn="ctr"/>
            <a:r>
              <a:rPr lang="pt-BR" sz="2000" dirty="0">
                <a:solidFill>
                  <a:srgbClr val="FFFF00"/>
                </a:solidFill>
                <a:latin typeface="Lucida Handwriting" panose="03010101010101010101" pitchFamily="66" charset="0"/>
              </a:rPr>
              <a:t> PERPETUAR  A  HISTÓRIA  VIVIDA  ATRAVÉS  DE  NOVOS LEITORES.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42" y="1020908"/>
            <a:ext cx="2843208" cy="3101683"/>
          </a:xfrm>
          <a:prstGeom prst="rect">
            <a:avLst/>
          </a:prstGeom>
          <a:ln w="28575">
            <a:solidFill>
              <a:srgbClr val="002060"/>
            </a:solidFill>
          </a:ln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35" y="1310319"/>
            <a:ext cx="3438468" cy="2585728"/>
          </a:xfrm>
          <a:prstGeom prst="rect">
            <a:avLst/>
          </a:prstGeom>
          <a:ln w="28575">
            <a:solidFill>
              <a:srgbClr val="002060"/>
            </a:solidFill>
          </a:ln>
          <a:effectLst>
            <a:softEdge rad="317500"/>
          </a:effectLst>
        </p:spPr>
      </p:pic>
      <p:sp>
        <p:nvSpPr>
          <p:cNvPr id="8" name="Rectangle 33">
            <a:extLst>
              <a:ext uri="{FF2B5EF4-FFF2-40B4-BE49-F238E27FC236}">
                <a16:creationId xmlns:a16="http://schemas.microsoft.com/office/drawing/2014/main" id="{E88C2BDE-FE45-4B26-B6A7-AD8132990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8E09ABC-07D0-4956-9FA1-636C4B137A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037" y="1317208"/>
            <a:ext cx="2527149" cy="25271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5968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4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126" y="208191"/>
            <a:ext cx="2643290" cy="1990644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slop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290538" y="208191"/>
            <a:ext cx="276872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ROTEIRO APRESENTAÇÃO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Acervo Pessoal </a:t>
            </a:r>
            <a:endParaRPr lang="pt-BR" sz="36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Moon</a:t>
            </a:r>
            <a:r>
              <a:rPr lang="pt-BR" sz="24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River</a:t>
            </a:r>
            <a:endParaRPr lang="pt-BR" sz="16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43685" y="3949663"/>
            <a:ext cx="5455985" cy="9002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8496" y="546888"/>
            <a:ext cx="3609604" cy="2802389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1" y="2480173"/>
            <a:ext cx="3016540" cy="2385900"/>
          </a:xfrm>
          <a:prstGeom prst="rect">
            <a:avLst/>
          </a:prstGeom>
          <a:ln w="38100">
            <a:solidFill>
              <a:srgbClr val="FF0000"/>
            </a:solidFill>
          </a:ln>
          <a:scene3d>
            <a:camera prst="isometricOffAxis2Lef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46000">
        <p:fade/>
        <p:sndAc>
          <p:stSnd loop="1">
            <p:snd r:embed="rId3" name="Moon River.wav"/>
          </p:stSnd>
        </p:sndAc>
      </p:transition>
    </mc:Choice>
    <mc:Fallback>
      <p:transition spd="slow" advClick="0" advTm="146000">
        <p:fade/>
        <p:sndAc>
          <p:stSnd loop="1">
            <p:snd r:embed="rId3" name="Moon Riv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fazendo um poema no leste europeu 2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POEMA DE OUTONO NO LESTE EUROPEU</Template>
  <TotalTime>24</TotalTime>
  <Words>325</Words>
  <Application>Microsoft Office PowerPoint</Application>
  <PresentationFormat>Apresentação na tela (16:9)</PresentationFormat>
  <Paragraphs>54</Paragraphs>
  <Slides>12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12</vt:i4>
      </vt:variant>
    </vt:vector>
  </HeadingPairs>
  <TitlesOfParts>
    <vt:vector size="28" baseType="lpstr">
      <vt:lpstr>Aharoni</vt:lpstr>
      <vt:lpstr>Arial Black</vt:lpstr>
      <vt:lpstr>Britannic Bold</vt:lpstr>
      <vt:lpstr>Brush Script MT</vt:lpstr>
      <vt:lpstr>Calibri</vt:lpstr>
      <vt:lpstr>Cambria</vt:lpstr>
      <vt:lpstr>Cooper Black</vt:lpstr>
      <vt:lpstr>Curlz MT</vt:lpstr>
      <vt:lpstr>David</vt:lpstr>
      <vt:lpstr>Lucida Handwriting</vt:lpstr>
      <vt:lpstr>Maiandra GD</vt:lpstr>
      <vt:lpstr>MV Boli</vt:lpstr>
      <vt:lpstr>Times New Roman</vt:lpstr>
      <vt:lpstr>Wingdings 2</vt:lpstr>
      <vt:lpstr>refazendo um poema no leste europeu 2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2022-01-19T21:28:49Z</dcterms:created>
  <dcterms:modified xsi:type="dcterms:W3CDTF">2022-01-19T21:52:53Z</dcterms:modified>
  <cp:contentStatus/>
</cp:coreProperties>
</file>