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7"/>
  </p:notesMasterIdLst>
  <p:sldIdLst>
    <p:sldId id="256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6" r:id="rId10"/>
    <p:sldId id="305" r:id="rId11"/>
    <p:sldId id="307" r:id="rId12"/>
    <p:sldId id="309" r:id="rId13"/>
    <p:sldId id="310" r:id="rId14"/>
    <p:sldId id="311" r:id="rId15"/>
    <p:sldId id="312" r:id="rId16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>
      <p:cViewPr>
        <p:scale>
          <a:sx n="95" d="100"/>
          <a:sy n="95" d="100"/>
        </p:scale>
        <p:origin x="998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57A26-AFDF-419F-BE2D-DB30F08E86AE}" type="datetimeFigureOut">
              <a:rPr lang="pt-BR" smtClean="0"/>
              <a:t>31/07/2023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3BBB7-EAC6-4D19-9A92-C4A0ECF5C0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936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3BBB7-EAC6-4D19-9A92-C4A0ECF5C0BE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608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15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505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7" y="2171700"/>
            <a:ext cx="4572000" cy="1026599"/>
          </a:xfrm>
        </p:spPr>
        <p:txBody>
          <a:bodyPr>
            <a:normAutofit/>
          </a:bodyPr>
          <a:lstStyle>
            <a:lvl1pPr marL="0" indent="0" algn="l">
              <a:buNone/>
              <a:defRPr sz="1500" b="0" i="1" cap="none" spc="90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3557590"/>
            <a:ext cx="9144000" cy="158591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3536158"/>
            <a:ext cx="9144000" cy="119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7" y="342903"/>
            <a:ext cx="7680960" cy="18287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45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7" y="1097280"/>
            <a:ext cx="7680960" cy="35433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7" y="3002476"/>
            <a:ext cx="4572000" cy="883724"/>
          </a:xfrm>
        </p:spPr>
        <p:txBody>
          <a:bodyPr>
            <a:normAutofit/>
          </a:bodyPr>
          <a:lstStyle>
            <a:lvl1pPr marL="0" indent="0" algn="l">
              <a:buNone/>
              <a:defRPr sz="1500" b="0" i="1" cap="none" spc="90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3716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371602"/>
            <a:ext cx="9144000" cy="119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7" y="1492559"/>
            <a:ext cx="8439912" cy="1488186"/>
          </a:xfrm>
        </p:spPr>
        <p:txBody>
          <a:bodyPr>
            <a:noAutofit/>
          </a:bodyPr>
          <a:lstStyle>
            <a:lvl1pPr>
              <a:defRPr kumimoji="0" lang="en-US" sz="45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097280"/>
            <a:ext cx="3886200" cy="321640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7" y="1097280"/>
            <a:ext cx="3886200" cy="321640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7" y="1097281"/>
            <a:ext cx="3886200" cy="382190"/>
          </a:xfrm>
        </p:spPr>
        <p:txBody>
          <a:bodyPr>
            <a:normAutofit/>
          </a:bodyPr>
          <a:lstStyle>
            <a:lvl1pPr marL="0" indent="0">
              <a:buNone/>
              <a:defRPr sz="1500" b="0" i="1" spc="0" baseline="0">
                <a:solidFill>
                  <a:schemeClr val="tx1"/>
                </a:solidFill>
                <a:latin typeface="+mj-lt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097281"/>
            <a:ext cx="3886200" cy="382190"/>
          </a:xfrm>
        </p:spPr>
        <p:txBody>
          <a:bodyPr>
            <a:normAutofit/>
          </a:bodyPr>
          <a:lstStyle>
            <a:lvl1pPr marL="0" indent="0">
              <a:buNone/>
              <a:defRPr sz="1500" b="0" i="1" spc="0" baseline="0">
                <a:solidFill>
                  <a:schemeClr val="tx1"/>
                </a:solidFill>
                <a:latin typeface="+mj-lt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1508760"/>
            <a:ext cx="3886200" cy="2802636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7" y="1508760"/>
            <a:ext cx="3886200" cy="2802636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4" name="Rectangle 13"/>
          <p:cNvSpPr/>
          <p:nvPr/>
        </p:nvSpPr>
        <p:spPr>
          <a:xfrm>
            <a:off x="0" y="4300539"/>
            <a:ext cx="9144000" cy="84296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4271965"/>
            <a:ext cx="9144000" cy="119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9" y="1097280"/>
            <a:ext cx="3381375" cy="297537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200" b="0" i="1" spc="0" baseline="0">
                <a:solidFill>
                  <a:schemeClr val="tx2"/>
                </a:solidFill>
                <a:latin typeface="+mn-lt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097280"/>
            <a:ext cx="4681539" cy="297637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6" y="0"/>
            <a:ext cx="3914775" cy="4243388"/>
          </a:xfrm>
        </p:spPr>
        <p:txBody>
          <a:bodyPr anchor="ctr" anchorCtr="0"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7" y="1200150"/>
            <a:ext cx="4572000" cy="269492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200" i="1">
                <a:solidFill>
                  <a:schemeClr val="tx1"/>
                </a:solidFill>
              </a:defRPr>
            </a:lvl1pPr>
            <a:lvl2pPr marL="128588" indent="1191">
              <a:buNone/>
              <a:defRPr>
                <a:solidFill>
                  <a:schemeClr val="bg2"/>
                </a:solidFill>
              </a:defRPr>
            </a:lvl2pPr>
            <a:lvl3pPr marL="258366" indent="4763">
              <a:buNone/>
              <a:defRPr>
                <a:solidFill>
                  <a:schemeClr val="bg2"/>
                </a:solidFill>
              </a:defRPr>
            </a:lvl3pPr>
            <a:lvl4pPr marL="386954" indent="2381">
              <a:buNone/>
              <a:defRPr>
                <a:solidFill>
                  <a:schemeClr val="bg2"/>
                </a:solidFill>
              </a:defRPr>
            </a:lvl4pPr>
            <a:lvl5pPr marL="516731" indent="-1191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4300539"/>
            <a:ext cx="9144000" cy="84296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4271965"/>
            <a:ext cx="9144000" cy="119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06406"/>
            <a:ext cx="4572000" cy="993744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7" y="171450"/>
            <a:ext cx="7680960" cy="8001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7" y="1097280"/>
            <a:ext cx="7680960" cy="32575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5" y="4907757"/>
            <a:ext cx="1466851" cy="1857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/>
              <a:t>31/07/2023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52" y="4907757"/>
            <a:ext cx="4086225" cy="1857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1" y="4907757"/>
            <a:ext cx="876300" cy="1857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75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685800" rtl="0" eaLnBrk="1" latinLnBrk="0" hangingPunct="1">
        <a:spcBef>
          <a:spcPts val="300"/>
        </a:spcBef>
        <a:buNone/>
        <a:defRPr sz="3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685800" rtl="0" eaLnBrk="1" latinLnBrk="0" hangingPunct="1">
        <a:spcBef>
          <a:spcPts val="9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350" b="0" i="0" kern="1200" cap="none" spc="23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28588" indent="-128588" algn="l" defTabSz="685800" rtl="0" eaLnBrk="1" latinLnBrk="0" hangingPunct="1">
        <a:spcBef>
          <a:spcPts val="450"/>
        </a:spcBef>
        <a:buClr>
          <a:schemeClr val="accent1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258366" indent="-123825" algn="l" defTabSz="685800" rtl="0" eaLnBrk="1" latinLnBrk="0" hangingPunct="1">
        <a:spcBef>
          <a:spcPts val="450"/>
        </a:spcBef>
        <a:buClr>
          <a:schemeClr val="accent1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388144" indent="-127397" algn="l" defTabSz="685800" rtl="0" eaLnBrk="1" latinLnBrk="0" hangingPunct="1">
        <a:spcBef>
          <a:spcPts val="450"/>
        </a:spcBef>
        <a:buClr>
          <a:schemeClr val="accent1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516731" indent="-129779" algn="l" defTabSz="685800" rtl="0" eaLnBrk="1" latinLnBrk="0" hangingPunct="1">
        <a:spcBef>
          <a:spcPts val="450"/>
        </a:spcBef>
        <a:buClr>
          <a:schemeClr val="accent1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651510" indent="-130302" algn="l" defTabSz="685800" rtl="0" eaLnBrk="1" latinLnBrk="0" hangingPunct="1">
        <a:spcBef>
          <a:spcPts val="450"/>
        </a:spcBef>
        <a:buClr>
          <a:schemeClr val="accent1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802386" indent="-130302" algn="l" defTabSz="685800" rtl="0" eaLnBrk="1" latinLnBrk="0" hangingPunct="1">
        <a:spcBef>
          <a:spcPts val="450"/>
        </a:spcBef>
        <a:buClr>
          <a:schemeClr val="accent1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932688" indent="-130302" algn="l" defTabSz="685800" rtl="0" eaLnBrk="1" latinLnBrk="0" hangingPunct="1">
        <a:spcBef>
          <a:spcPts val="450"/>
        </a:spcBef>
        <a:buClr>
          <a:schemeClr val="accent1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056132" indent="-130302" algn="l" defTabSz="685800" rtl="0" eaLnBrk="1" latinLnBrk="0" hangingPunct="1">
        <a:spcBef>
          <a:spcPts val="450"/>
        </a:spcBef>
        <a:buClr>
          <a:schemeClr val="accent1"/>
        </a:buClr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audio" Target="../media/audio2.wav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toninhovendraminislides/" TargetMode="External"/><Relationship Id="rId5" Type="http://schemas.openxmlformats.org/officeDocument/2006/relationships/hyperlink" Target="http://vendraminiletras.blogspot.com/" TargetMode="External"/><Relationship Id="rId10" Type="http://schemas.openxmlformats.org/officeDocument/2006/relationships/image" Target="../media/image14.jpeg"/><Relationship Id="rId4" Type="http://schemas.openxmlformats.org/officeDocument/2006/relationships/image" Target="../media/image4.gif"/><Relationship Id="rId9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5903640" y="4227934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NÃO USE O MOUSE</a:t>
            </a:r>
          </a:p>
          <a:p>
            <a:pPr algn="ctr"/>
            <a:r>
              <a:rPr lang="pt-B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AVANÇO </a:t>
            </a:r>
            <a:r>
              <a:rPr lang="pt-B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AUTOMÁTICO</a:t>
            </a:r>
          </a:p>
        </p:txBody>
      </p:sp>
      <p:pic>
        <p:nvPicPr>
          <p:cNvPr id="2" name="Picture 2" descr="C:\Users\Toninho\AppData\Local\Microsoft\Windows\Temporary Internet Files\Content.IE5\CVW529UK\MP9004027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640" y="898969"/>
            <a:ext cx="3071589" cy="2880320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272826" y="2202569"/>
            <a:ext cx="2571012" cy="26101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2400" b="1" dirty="0">
                <a:solidFill>
                  <a:schemeClr val="tx2">
                    <a:lumMod val="75000"/>
                  </a:schemeClr>
                </a:solidFill>
              </a:rPr>
              <a:t>Na Galeria</a:t>
            </a:r>
          </a:p>
          <a:p>
            <a:pPr algn="ctr"/>
            <a:r>
              <a:rPr lang="pt-BR" sz="2400" b="1" dirty="0">
                <a:solidFill>
                  <a:schemeClr val="tx2">
                    <a:lumMod val="75000"/>
                  </a:schemeClr>
                </a:solidFill>
              </a:rPr>
              <a:t> Vittório Emanuelle III</a:t>
            </a: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 rot="21329240">
            <a:off x="687691" y="320546"/>
            <a:ext cx="4896267" cy="1828799"/>
          </a:xfrm>
        </p:spPr>
        <p:txBody>
          <a:bodyPr>
            <a:noAutofit/>
          </a:bodyPr>
          <a:lstStyle/>
          <a:p>
            <a:pPr algn="ctr"/>
            <a:r>
              <a:rPr lang="pt-BR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ACONTECEU</a:t>
            </a:r>
            <a:br>
              <a:rPr lang="pt-BR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</a:t>
            </a:r>
            <a:r>
              <a:rPr lang="pt-BR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br>
              <a:rPr lang="pt-BR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</a:rPr>
              <a:t>MILÃO ITÁLIA</a:t>
            </a:r>
            <a:endParaRPr lang="pt-BR" sz="36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77" y="1851670"/>
            <a:ext cx="3347864" cy="3362055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1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208243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2000">
        <p:fade/>
        <p:sndAc>
          <p:stSnd loop="1">
            <p:snd r:embed="rId2" name="Con Te Partiro- Richard Clayderman.wav"/>
          </p:stSnd>
        </p:sndAc>
      </p:transition>
    </mc:Choice>
    <mc:Fallback>
      <p:transition spd="slow" advClick="0" advTm="22000">
        <p:fade/>
        <p:sndAc>
          <p:stSnd loop="1">
            <p:snd r:embed="rId2" name="Con Te Partiro- Richard 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8000"/>
                    </a14:imgEffect>
                    <a14:imgEffect>
                      <a14:colorTemperature colorTemp="9500"/>
                    </a14:imgEffect>
                    <a14:imgEffect>
                      <a14:saturation sat="252000"/>
                    </a14:imgEffect>
                    <a14:imgEffect>
                      <a14:brightnessContrast bright="-32000" contrast="-2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3579862"/>
            <a:ext cx="8640960" cy="71558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pt-BR" sz="21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 BURACO DA SORTE DA GALERIA </a:t>
            </a:r>
          </a:p>
          <a:p>
            <a:pPr algn="ctr"/>
            <a:r>
              <a:rPr lang="pt-BR" sz="21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FUNCIONOU...</a:t>
            </a:r>
          </a:p>
        </p:txBody>
      </p:sp>
    </p:spTree>
    <p:extLst>
      <p:ext uri="{BB962C8B-B14F-4D97-AF65-F5344CB8AC3E}">
        <p14:creationId xmlns:p14="http://schemas.microsoft.com/office/powerpoint/2010/main" val="51195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2000">
        <p:checker/>
      </p:transition>
    </mc:Choice>
    <mc:Fallback xmlns="">
      <p:transition spd="slow" advClick="0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60056"/>
            <a:ext cx="1806075" cy="101591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61" y="405164"/>
            <a:ext cx="1830318" cy="10295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CaixaDeTexto 4"/>
          <p:cNvSpPr txBox="1"/>
          <p:nvPr/>
        </p:nvSpPr>
        <p:spPr>
          <a:xfrm>
            <a:off x="6921261" y="1558255"/>
            <a:ext cx="178219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/>
              <a:t>Entrada da Galeria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247866" y="1541580"/>
            <a:ext cx="180607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/>
              <a:t>Ao fundo a Catedral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716" y="440928"/>
            <a:ext cx="2479830" cy="11856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247865" y="2126200"/>
            <a:ext cx="850371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Milão (em italiano Milano, em milanês Milan) é uma comuna, capital da região da Lombardia, província de Milão, com cerca de 1.300.000 hab. Situa-se no vale do rio Pó e estende-se por uma área de 182 km2, tendo uma densidade populacional de 7.190 hab/Km2.  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A população figura como a segunda maior cidade italiana e a terceira maior área metropolitana da União Europeia. É desde a Idade Média, um grande centro comercial, industrial e financeiro da Europa. É também, a mais rica da Itália. 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4778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:push/>
      </p:transition>
    </mc:Choice>
    <mc:Fallback xmlns="">
      <p:transition spd="slow" advClick="0" advTm="33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86414"/>
            <a:ext cx="1806075" cy="101591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351338"/>
            <a:ext cx="1830318" cy="10295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03211"/>
            <a:ext cx="2479830" cy="11856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179512" y="2247716"/>
            <a:ext cx="86409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Foi uma das cidades italianas que mais sofreram com a segunda guerra mundial, sendo alvo de gigantesca reconstrução. Os monumentos de maior interesse são as igrejas romanas de Santo Ambrosio e Santa Maria delle Grazie, a magnífica Catedral Gótica, o palácio dos Sforza (com museu e exposição em seu interior com obras de Leonardo da Vinci e de Bramante, que não podem ser fotografadas).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As informações acima foram frutos de pesquisas e anotações feitas nos momentos das visitas em forma de passeios espetaculares, incluindo o famosíssimo teatro de ópera Scala, situado próximo à monumental galeria Vittorio Emmanuelle III, o último rei da Itália.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0568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14:prism dir="r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23478"/>
            <a:ext cx="2930451" cy="16483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" name="Retângulo 1"/>
          <p:cNvSpPr/>
          <p:nvPr/>
        </p:nvSpPr>
        <p:spPr>
          <a:xfrm>
            <a:off x="179512" y="1995686"/>
            <a:ext cx="849694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Nesse local, após a entrada da galeria, mais ou menos a uns cinquenta metros, existe no chão de granito, dentro de um desenho típico, uma depressão que é chamada de o buraco da sorte, mas, para acontecer alguma coisa, diz à lenda, é necessário rodopiar o calcanhar em seu interior, o que fez rapidamente a minha esposa.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Depois desse dia, visitamos muitos outros lugares, culminado com o canal construído por Leonardo da Vinci, que tem algumas comportas, como pudemos constatar, fazendo um passeio com um barco em grande estilo. É um dos locais que abarca um centro mundial de visitantes, com muitos restaurantes de comidas saborosas que só aquele povo sabe fazer, sendo sempre saudados pelos garçons, cortejando a nós brasileiros, que estávamos em um belo salão, apreciando a vista espetacular.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3366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switch dir="r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39501"/>
            <a:ext cx="3312368" cy="18632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" name="Retângulo 1"/>
          <p:cNvSpPr/>
          <p:nvPr/>
        </p:nvSpPr>
        <p:spPr>
          <a:xfrm>
            <a:off x="323528" y="2492996"/>
            <a:ext cx="85689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Devido a sua posição estratégica, aliada a fertilidade de seu território, influenciou na história da cidade e o papel que teve na evolução na nação italiana. É um dos principais centros financeiros e de negócios da Europa, sendo sede da Bolsa de Valores Italiana e sua área metropolitana e zona industrial de vanguarda. Em conjunto com Paris, é uma das capitais mundiais da moda. A cidade é também umas das mais ricas na união europeia.</a:t>
            </a:r>
            <a:endParaRPr lang="pt-BR" sz="20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24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sz="2400" dirty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3901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:cover dir="rd"/>
      </p:transition>
    </mc:Choice>
    <mc:Fallback xmlns="">
      <p:transition spd="slow" advClick="0" advTm="33000">
        <p:cover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67493"/>
            <a:ext cx="3516144" cy="16811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2857500" y="987663"/>
            <a:ext cx="3429000" cy="3000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t-BR" sz="1350" dirty="0">
                <a:latin typeface="Calibri"/>
                <a:ea typeface="Arial Unicode MS"/>
                <a:cs typeface="Arial Unicode MS"/>
              </a:rPr>
              <a:t> </a:t>
            </a:r>
            <a:endParaRPr lang="pt-BR" sz="1350" dirty="0">
              <a:latin typeface="Times New Roman"/>
              <a:ea typeface="Times New Roman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79512" y="2288218"/>
            <a:ext cx="8640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Possui duas grandes equipes de futebol (Milan e Internazionale) e ambas jogam no Estádio Giuseppe Meazza, popularmente conhecido como San Siro, por estar localizado na zona urbana de mesmo nome, onde visitamos e apreciamos a monumental construção e o belo museu, onde pudemos constatar a popularidade do Kaká e do Adriano. Vimos imagens em um telão do Pelé e sua estatua em uma vitrine com a camisa (autografada), que disputou e ganhou com o time do Santos, o campeonato mundial, sendo um jogo naquele estádio.</a:t>
            </a:r>
            <a:endParaRPr lang="pt-BR" sz="2000" dirty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5498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gallery dir="r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555526"/>
            <a:ext cx="2310131" cy="12994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7" y="555526"/>
            <a:ext cx="2310129" cy="12994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Retângulo 7"/>
          <p:cNvSpPr/>
          <p:nvPr/>
        </p:nvSpPr>
        <p:spPr>
          <a:xfrm>
            <a:off x="251520" y="1995686"/>
            <a:ext cx="878497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Terminado os belos e longos dias de passeios por várias cidades próximas a Milão, cidade deslumbrante, fomos até ao aeroporto de Malpesa, viajando 70 quilômetros. 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Ao chegar, rumamos ao balcão da empresa aérea para fazer o embarque ao Brasil, e o que aconteceu?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Não conseguimos porque ficamos no tal de OVBK, que em outras palavras quer dizer que foi vendido mais passagens do que a capacidade do avião. A confusão no balcão da Alitalia era um verdadeiro terror: eu, a Dija, e mais 23 passageiros ficamos com as malas nas mãos. Havia gente “espumando”, eram italianos que moram no Brasil e alguns outros brasileiros. O xingamento era alto e estridente na língua italiana, (cazzo, spudoratti!) a primeira é um palavrão e depois, sem vergonhas. Uma loucura parecia uma tragédia greco-romana.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4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sz="1400" dirty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49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prism dir="r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30962"/>
            <a:ext cx="2357682" cy="13261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27077"/>
            <a:ext cx="2911878" cy="13922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Retângulo 7"/>
          <p:cNvSpPr/>
          <p:nvPr/>
        </p:nvSpPr>
        <p:spPr>
          <a:xfrm>
            <a:off x="323528" y="2108926"/>
            <a:ext cx="8568952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Eu também comecei a praguejar e falar alguma coisa em italiano, mas depois refleti falando com a companheira: Olha! Vamos tomar um refresco e depois voltamos, pois faltavam ainda algumas horas para a partida, e poderia ser que abrisse alguma vaga. Ficamos de longe, apreciando o “pau comer” e achamos até graça. 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Voltamos, então, para o balcão do terror e soubemos que não haveria nenhuma possibilidade de embarque, e a companhia aérea nos acomodaria em um hotel de primeira classe e até nos compensaria com uma indenização de 1.200 Euros! 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Como seria isso? Pediram os nossos passaportes e ficamos aguardando a poeira baixar.</a:t>
            </a:r>
            <a:endParaRPr lang="pt-BR" sz="1600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1810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doors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3029"/>
            <a:ext cx="2519668" cy="141731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CaixaDeTexto 5"/>
          <p:cNvSpPr txBox="1"/>
          <p:nvPr/>
        </p:nvSpPr>
        <p:spPr>
          <a:xfrm>
            <a:off x="1115615" y="1384725"/>
            <a:ext cx="180607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>
                <a:solidFill>
                  <a:srgbClr val="FFFF00"/>
                </a:solidFill>
              </a:rPr>
              <a:t>Ao fundo a Catedral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7" y="357542"/>
            <a:ext cx="2775969" cy="132726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Retângulo 8"/>
          <p:cNvSpPr/>
          <p:nvPr/>
        </p:nvSpPr>
        <p:spPr>
          <a:xfrm>
            <a:off x="251520" y="2009914"/>
            <a:ext cx="85689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400" dirty="0">
              <a:solidFill>
                <a:srgbClr val="002060"/>
              </a:solidFill>
              <a:latin typeface="Calibri"/>
              <a:ea typeface="Arial Unicode MS"/>
              <a:cs typeface="Arial Unicode MS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Foi quando uma funcionária nos atendeu preenchendo um formulário e também entregando-nos cartões magnéticos do Banco Popular da Itália, dizendo que poderíamos sacar a quantia em qualquer caixa eletrônico do aeroporto.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Algumas pessoas saíram e voltaram dizendo que “não sairá dinheiro nenhum da maquina”, mas não estávamos tanto preocupados com isso naquele momento, porque alguém disse que antes teríamos que desbloquear o dinheiro no próprio banco, somente no dia seguinte.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24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sz="2400" dirty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052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prism dir="u" isInverted="1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67494"/>
            <a:ext cx="3463902" cy="16561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Retângulo 7"/>
          <p:cNvSpPr/>
          <p:nvPr/>
        </p:nvSpPr>
        <p:spPr>
          <a:xfrm>
            <a:off x="323528" y="2139702"/>
            <a:ext cx="84249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O momento era de cansaço, pois no horário italiano já era uma da manhã. Foi quando um comissário nos levou para uma van, dizendo que estaríamos a caminho do hotel em que os funcionários da Alitalia se hospedam.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Fomos para lá e, em cerca de 20 minutos chegamos. Notamos que se tratava de ótimas instalações, um edifício muito bonito e de grande luxo. Instalamo-nos e comprovamos a impressão: tudo de primeira categoria. Ligamos para o Brasil informando que não chegaríamos no dia seguinte e também não sabíamos qual seria a outra data de embarque</a:t>
            </a:r>
            <a:endParaRPr lang="pt-B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4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warp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91376"/>
            <a:ext cx="2864318" cy="16111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CaixaDeTexto 4"/>
          <p:cNvSpPr txBox="1"/>
          <p:nvPr/>
        </p:nvSpPr>
        <p:spPr>
          <a:xfrm>
            <a:off x="3384868" y="1419622"/>
            <a:ext cx="178219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>
                <a:solidFill>
                  <a:srgbClr val="FFFF00"/>
                </a:solidFill>
              </a:rPr>
              <a:t>Entrada da Galeria</a:t>
            </a:r>
          </a:p>
        </p:txBody>
      </p:sp>
      <p:sp>
        <p:nvSpPr>
          <p:cNvPr id="8" name="Retângulo 7"/>
          <p:cNvSpPr/>
          <p:nvPr/>
        </p:nvSpPr>
        <p:spPr>
          <a:xfrm>
            <a:off x="179512" y="2085697"/>
            <a:ext cx="8712968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Após uma noite reconfortante naquelas ótimas dependências e do excelente café da manhã, soubemos que iríamos dali a dois dias, e nossa estadia se prolongaria naquele ótimo Malpensa Hotel, tudo por conta da Alitalia, o que nos proporcionou um belo descanso, depois de muitos dias de viagem em outros países.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Liguei do hotel para o Banco Populare... E conversando em italiano, solicitei o desbloqueio dos cartões. Tudo resolvido. Fomos no dia seguinte até ao aeroporto (condução do hotel para lá e para cá), tratando-nos maravilhosamente bem.</a:t>
            </a:r>
            <a:endParaRPr lang="pt-BR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15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 </a:t>
            </a:r>
            <a:endParaRPr lang="pt-BR" sz="1500" dirty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3464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conveyor dir="r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67494"/>
            <a:ext cx="2479830" cy="11856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9662"/>
            <a:ext cx="8568952" cy="2371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063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prism dir="d" isContent="1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1" y="825747"/>
            <a:ext cx="1806075" cy="101591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042" y="812109"/>
            <a:ext cx="1830318" cy="10295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CaixaDeTexto 4"/>
          <p:cNvSpPr txBox="1"/>
          <p:nvPr/>
        </p:nvSpPr>
        <p:spPr>
          <a:xfrm>
            <a:off x="6030162" y="1841662"/>
            <a:ext cx="178219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/>
              <a:t>Entrada da Galeria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331641" y="1802164"/>
            <a:ext cx="180607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dirty="0"/>
              <a:t>Ao fundo a Catedral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866" y="841882"/>
            <a:ext cx="2479830" cy="11856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251520" y="2234206"/>
            <a:ext cx="85689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Só acreditamos quando vimos à grana nas mãos. </a:t>
            </a:r>
            <a:r>
              <a:rPr lang="pt-BR" sz="2800" i="1" dirty="0">
                <a:solidFill>
                  <a:srgbClr val="002060"/>
                </a:solidFill>
                <a:latin typeface="Calibri"/>
                <a:ea typeface="Arial Unicode MS"/>
                <a:cs typeface="Arial Unicode MS"/>
              </a:rPr>
              <a:t> E assim, o tal “buraco”, nos trouxe muita sorte, uma vez que ficamos mais dois dias na Itália sem nenhum custo, e a situação nos proporcionou descanso e alguns passeios pelos arredores da pequena cidade de Malpesa, e ainda saímos com dinheiro no bolso.   </a:t>
            </a:r>
            <a:endParaRPr lang="pt-BR" sz="2800" dirty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999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1000">
        <p14:prism dir="r" isContent="1" isInverted="1"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5151576" y="370568"/>
            <a:ext cx="3714750" cy="3857938"/>
          </a:xfrm>
          <a:prstGeom prst="rect">
            <a:avLst/>
          </a:prstGeom>
        </p:spPr>
        <p:txBody>
          <a:bodyPr wrap="square">
            <a:prstTxWarp prst="textDeflateInflate">
              <a:avLst>
                <a:gd name="adj" fmla="val 57479"/>
              </a:avLst>
            </a:prstTxWarp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&amp; APRESENTAÇÃO</a:t>
            </a:r>
            <a:endParaRPr lang="pt-BR" sz="12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 </a:t>
            </a:r>
            <a:r>
              <a:rPr lang="pt-BR" sz="1600" b="1" i="1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&amp;  Sons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</a:t>
            </a:r>
            <a:endParaRPr lang="pt-BR" sz="24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Com Te </a:t>
            </a:r>
            <a:r>
              <a:rPr lang="pt-BR" sz="1600" b="1" i="1" u="sng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Partiro</a:t>
            </a:r>
            <a:endParaRPr lang="pt-BR" sz="1600" b="1" i="1" u="sng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4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Ciau</a:t>
            </a:r>
            <a:r>
              <a:rPr lang="pt-BR" sz="1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ciau</a:t>
            </a:r>
            <a:r>
              <a:rPr lang="pt-BR" sz="1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Bambina</a:t>
            </a:r>
            <a:endParaRPr lang="pt-BR" sz="1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5372795" y="999316"/>
            <a:ext cx="3420913" cy="6641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500" b="1" u="sng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</a:t>
            </a:r>
            <a:r>
              <a:rPr lang="pt-BR" sz="500" b="1" u="sng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://vendraminiletras.blogspot.com</a:t>
            </a:r>
            <a:r>
              <a:rPr lang="pt-BR" sz="500" b="1" u="sng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endParaRPr lang="pt-BR" sz="500" b="1" u="sng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5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www.sergrasan.com/toninhovendraminislides</a:t>
            </a:r>
            <a:r>
              <a:rPr lang="pt-BR" sz="7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endParaRPr lang="pt-BR" sz="7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Britannic Bold" panose="020B0903060703020204" pitchFamily="34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57FDF98D-7F8E-42C0-B55A-E7810670BB9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347" y="332872"/>
            <a:ext cx="2615506" cy="2843671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076" y="1382136"/>
            <a:ext cx="3377720" cy="32896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8019"/>
            <a:ext cx="3316786" cy="212063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413" y="2507836"/>
            <a:ext cx="3513286" cy="22199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4403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80000">
        <p:fade/>
        <p:sndAc>
          <p:stSnd loop="1">
            <p:snd r:embed="rId3" name="ciao ciao bambina.wav"/>
          </p:stSnd>
        </p:sndAc>
      </p:transition>
    </mc:Choice>
    <mc:Fallback>
      <p:transition spd="slow" advClick="0" advTm="180000">
        <p:fade/>
        <p:sndAc>
          <p:stSnd loop="1">
            <p:snd r:embed="rId3" name="ciao ciao bamb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CONTECEU EM MILÃO (o buraco da sorte )">
  <a:themeElements>
    <a:clrScheme name="Capa Dur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arquivo_173_15062019115959 (1)</Template>
  <TotalTime>52</TotalTime>
  <Words>719</Words>
  <Application>Microsoft Office PowerPoint</Application>
  <PresentationFormat>Apresentação na tela (16:9)</PresentationFormat>
  <Paragraphs>65</Paragraphs>
  <Slides>15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7" baseType="lpstr">
      <vt:lpstr>Arial Unicode MS</vt:lpstr>
      <vt:lpstr>Arial</vt:lpstr>
      <vt:lpstr>Arial Black</vt:lpstr>
      <vt:lpstr>Britannic Bold</vt:lpstr>
      <vt:lpstr>Calibri</vt:lpstr>
      <vt:lpstr>Corbel</vt:lpstr>
      <vt:lpstr>David</vt:lpstr>
      <vt:lpstr>Maiandra GD</vt:lpstr>
      <vt:lpstr>Tahoma</vt:lpstr>
      <vt:lpstr>Times New Roman</vt:lpstr>
      <vt:lpstr>Tunga</vt:lpstr>
      <vt:lpstr>ACONTECEU EM MILÃO (o buraco da sorte )</vt:lpstr>
      <vt:lpstr>ACONTECEU  EM  MILÃO ITÁLIA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TONINHO  VENDRAMINI  SLIDES APRESENTA    ACONTECEU EM MILÃO...  um texto de sua autoria</dc:title>
  <dc:creator>Antonio</dc:creator>
  <cp:lastModifiedBy>Antonio</cp:lastModifiedBy>
  <cp:revision>6</cp:revision>
  <dcterms:created xsi:type="dcterms:W3CDTF">2023-07-31T14:14:23Z</dcterms:created>
  <dcterms:modified xsi:type="dcterms:W3CDTF">2023-07-31T15:06:24Z</dcterms:modified>
  <cp:contentStatus/>
</cp:coreProperties>
</file>