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3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7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90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752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122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1685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622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4741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974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2170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393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8496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893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F8239-1954-4273-8270-2D325B71DC2C}" type="datetimeFigureOut">
              <a:rPr lang="pt-BR" smtClean="0"/>
              <a:t>13/02/2018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E1EE6-B5B3-480F-B6CF-8BC58C6AF5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76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7400" y="533400"/>
            <a:ext cx="73279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92D050"/>
                </a:solidFill>
              </a:rPr>
              <a:t>EMPATIA É...</a:t>
            </a:r>
          </a:p>
          <a:p>
            <a:pPr algn="ctr"/>
            <a:endParaRPr lang="pt-BR" sz="6000" b="1" dirty="0">
              <a:solidFill>
                <a:srgbClr val="92D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endParaRPr lang="pt-BR" sz="3200" b="1" dirty="0">
              <a:solidFill>
                <a:srgbClr val="92D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www.sergrasan.com</a:t>
            </a:r>
          </a:p>
          <a:p>
            <a:pPr algn="ctr"/>
            <a:endParaRPr lang="pt-BR" sz="60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742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  <p:sndAc>
          <p:stSnd>
            <p:snd r:embed="rId2" name="andre_rieu-amigos_para_siempre.wav"/>
          </p:stSnd>
        </p:sndAc>
      </p:transition>
    </mc:Choice>
    <mc:Fallback>
      <p:transition spd="slow" advClick="0" advTm="17000">
        <p:fade/>
        <p:sndAc>
          <p:stSnd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08000" y="254000"/>
            <a:ext cx="81153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sz="3200" b="1" u="sng" dirty="0">
                <a:solidFill>
                  <a:srgbClr val="92D050"/>
                </a:solidFill>
              </a:rPr>
              <a:t>Se </a:t>
            </a:r>
            <a:r>
              <a:rPr lang="pt-BR" sz="3200" b="1" u="sng" dirty="0" smtClean="0">
                <a:solidFill>
                  <a:srgbClr val="92D050"/>
                </a:solidFill>
              </a:rPr>
              <a:t>colocar</a:t>
            </a:r>
            <a:r>
              <a:rPr lang="pt-BR" sz="3200" b="1" dirty="0" smtClean="0">
                <a:solidFill>
                  <a:srgbClr val="92D050"/>
                </a:solidFill>
              </a:rPr>
              <a:t> </a:t>
            </a:r>
            <a:r>
              <a:rPr lang="pt-BR" sz="3200" b="1" dirty="0">
                <a:solidFill>
                  <a:srgbClr val="92D050"/>
                </a:solidFill>
              </a:rPr>
              <a:t>na dor do outro, respeitando-o e compreendendo suas atitudes mesmo que não as entenda.</a:t>
            </a:r>
            <a:br>
              <a:rPr lang="pt-BR" sz="3200" b="1" dirty="0">
                <a:solidFill>
                  <a:srgbClr val="92D050"/>
                </a:solidFill>
              </a:rPr>
            </a:b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76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0700" y="393700"/>
            <a:ext cx="81407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92D050"/>
                </a:solidFill>
              </a:rPr>
              <a:t>Empatia </a:t>
            </a:r>
            <a:r>
              <a:rPr lang="pt-BR" sz="3600" b="1" u="sng" dirty="0">
                <a:solidFill>
                  <a:srgbClr val="92D050"/>
                </a:solidFill>
              </a:rPr>
              <a:t>é aceitar</a:t>
            </a:r>
            <a:r>
              <a:rPr lang="pt-BR" sz="3600" b="1" dirty="0">
                <a:solidFill>
                  <a:srgbClr val="92D050"/>
                </a:solidFill>
              </a:rPr>
              <a:t> o outro realmente como ele é. Ela é necessária numa boa relação humana, sem arrogância.</a:t>
            </a:r>
            <a:endParaRPr lang="pt-BR" sz="36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669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723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88900"/>
            <a:ext cx="8051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92D050"/>
                </a:solidFill>
              </a:rPr>
              <a:t>Empatia é </a:t>
            </a:r>
            <a:r>
              <a:rPr lang="pt-BR" sz="2400" b="1" u="sng" dirty="0">
                <a:solidFill>
                  <a:srgbClr val="92D050"/>
                </a:solidFill>
              </a:rPr>
              <a:t>escutar</a:t>
            </a:r>
            <a:r>
              <a:rPr lang="pt-BR" sz="2400" b="1" dirty="0">
                <a:solidFill>
                  <a:srgbClr val="92D050"/>
                </a:solidFill>
              </a:rPr>
              <a:t> sem criticar ou julgar</a:t>
            </a:r>
            <a:br>
              <a:rPr lang="pt-BR" sz="2400" b="1" dirty="0">
                <a:solidFill>
                  <a:srgbClr val="92D050"/>
                </a:solidFill>
              </a:rPr>
            </a:br>
            <a:r>
              <a:rPr lang="pt-BR" sz="2400" b="1" dirty="0" smtClean="0">
                <a:solidFill>
                  <a:srgbClr val="92D050"/>
                </a:solidFill>
              </a:rPr>
              <a:t>Empatia </a:t>
            </a:r>
            <a:r>
              <a:rPr lang="pt-BR" sz="2400" b="1" dirty="0">
                <a:solidFill>
                  <a:srgbClr val="92D050"/>
                </a:solidFill>
              </a:rPr>
              <a:t>é ter um </a:t>
            </a:r>
            <a:r>
              <a:rPr lang="pt-BR" sz="2400" b="1" u="sng" dirty="0">
                <a:solidFill>
                  <a:srgbClr val="92D050"/>
                </a:solidFill>
              </a:rPr>
              <a:t>olhar diferente</a:t>
            </a:r>
            <a:r>
              <a:rPr lang="pt-BR" sz="2400" b="1" dirty="0">
                <a:solidFill>
                  <a:srgbClr val="92D050"/>
                </a:solidFill>
              </a:rPr>
              <a:t> para com as mazelas humanas</a:t>
            </a:r>
            <a:br>
              <a:rPr lang="pt-BR" sz="2400" b="1" dirty="0">
                <a:solidFill>
                  <a:srgbClr val="92D050"/>
                </a:solidFill>
              </a:rPr>
            </a:br>
            <a:endParaRPr lang="pt-BR" sz="2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309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0"/>
            <a:ext cx="93598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400" y="469900"/>
            <a:ext cx="807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92D050"/>
                </a:solidFill>
              </a:rPr>
              <a:t>Empatia não é criticar negativamente, muito pelo contrário, elogiar e dar força psicológica.</a:t>
            </a:r>
            <a:br>
              <a:rPr lang="pt-BR" sz="3200" b="1" dirty="0">
                <a:solidFill>
                  <a:srgbClr val="92D050"/>
                </a:solidFill>
              </a:rPr>
            </a:b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7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5800" y="660400"/>
            <a:ext cx="792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92D050"/>
                </a:solidFill>
              </a:rPr>
              <a:t>Empatia é </a:t>
            </a:r>
            <a:r>
              <a:rPr lang="pt-BR" sz="4000" b="1" u="sng" dirty="0">
                <a:solidFill>
                  <a:srgbClr val="92D050"/>
                </a:solidFill>
              </a:rPr>
              <a:t>compreender</a:t>
            </a:r>
            <a:r>
              <a:rPr lang="pt-BR" sz="4000" b="1" dirty="0">
                <a:solidFill>
                  <a:srgbClr val="92D050"/>
                </a:solidFill>
              </a:rPr>
              <a:t> o estado de espírito de outro ser humano, sem criticar ou </a:t>
            </a:r>
            <a:r>
              <a:rPr lang="pt-BR" sz="4000" b="1" dirty="0" smtClean="0">
                <a:solidFill>
                  <a:srgbClr val="92D050"/>
                </a:solidFill>
              </a:rPr>
              <a:t>julgar</a:t>
            </a:r>
            <a:r>
              <a:rPr lang="pt-BR" sz="4000" b="1" dirty="0">
                <a:solidFill>
                  <a:srgbClr val="92D050"/>
                </a:solidFill>
              </a:rPr>
              <a:t>.</a:t>
            </a:r>
            <a:br>
              <a:rPr lang="pt-BR" sz="4000" b="1" dirty="0">
                <a:solidFill>
                  <a:srgbClr val="92D050"/>
                </a:solidFill>
              </a:rPr>
            </a:br>
            <a:endParaRPr lang="pt-BR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294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0"/>
            <a:ext cx="92329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6400" y="127000"/>
            <a:ext cx="863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92D050"/>
                </a:solidFill>
              </a:rPr>
              <a:t>Empatia é </a:t>
            </a:r>
            <a:r>
              <a:rPr lang="pt-BR" sz="2800" b="1" u="sng" dirty="0">
                <a:solidFill>
                  <a:srgbClr val="92D050"/>
                </a:solidFill>
              </a:rPr>
              <a:t>escutar</a:t>
            </a:r>
            <a:r>
              <a:rPr lang="pt-BR" sz="2800" b="1" dirty="0">
                <a:solidFill>
                  <a:srgbClr val="92D050"/>
                </a:solidFill>
              </a:rPr>
              <a:t> com a alma aberta.</a:t>
            </a:r>
            <a:br>
              <a:rPr lang="pt-BR" sz="2800" b="1" dirty="0">
                <a:solidFill>
                  <a:srgbClr val="92D050"/>
                </a:solidFill>
              </a:rPr>
            </a:br>
            <a:r>
              <a:rPr lang="pt-BR" sz="2800" b="1" dirty="0" smtClean="0">
                <a:solidFill>
                  <a:srgbClr val="92D050"/>
                </a:solidFill>
              </a:rPr>
              <a:t>Empatia </a:t>
            </a:r>
            <a:r>
              <a:rPr lang="pt-BR" sz="2800" b="1" dirty="0">
                <a:solidFill>
                  <a:srgbClr val="92D050"/>
                </a:solidFill>
              </a:rPr>
              <a:t>é </a:t>
            </a:r>
            <a:r>
              <a:rPr lang="pt-BR" sz="2800" b="1" u="sng" dirty="0">
                <a:solidFill>
                  <a:srgbClr val="92D050"/>
                </a:solidFill>
              </a:rPr>
              <a:t>abraçar, </a:t>
            </a:r>
            <a:r>
              <a:rPr lang="pt-BR" sz="2800" b="1" dirty="0">
                <a:solidFill>
                  <a:srgbClr val="92D050"/>
                </a:solidFill>
              </a:rPr>
              <a:t>dar um sorriso, um pouco de atenção</a:t>
            </a:r>
            <a:r>
              <a:rPr lang="pt-BR" sz="2800" dirty="0">
                <a:solidFill>
                  <a:srgbClr val="92D050"/>
                </a:solidFill>
              </a:rPr>
              <a:t/>
            </a:r>
            <a:br>
              <a:rPr lang="pt-BR" sz="2800" dirty="0">
                <a:solidFill>
                  <a:srgbClr val="92D050"/>
                </a:solidFill>
              </a:rPr>
            </a:br>
            <a:endParaRPr lang="pt-BR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812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6900" y="254000"/>
            <a:ext cx="767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92D050"/>
                </a:solidFill>
              </a:rPr>
              <a:t>Mas </a:t>
            </a:r>
            <a:r>
              <a:rPr lang="pt-BR" sz="2800" b="1" dirty="0">
                <a:solidFill>
                  <a:srgbClr val="92D050"/>
                </a:solidFill>
              </a:rPr>
              <a:t>infelizmente, muitos só </a:t>
            </a:r>
            <a:r>
              <a:rPr lang="pt-BR" sz="2800" b="1" u="sng" dirty="0">
                <a:solidFill>
                  <a:srgbClr val="92D050"/>
                </a:solidFill>
              </a:rPr>
              <a:t>sabem criticar</a:t>
            </a:r>
            <a:r>
              <a:rPr lang="pt-BR" sz="2800" b="1" dirty="0">
                <a:solidFill>
                  <a:srgbClr val="92D050"/>
                </a:solidFill>
              </a:rPr>
              <a:t>, julgar, desanimar ainda mais a outra pessoa que já está cheia de complexos.</a:t>
            </a:r>
            <a:br>
              <a:rPr lang="pt-BR" sz="2800" b="1" dirty="0">
                <a:solidFill>
                  <a:srgbClr val="92D050"/>
                </a:solidFill>
              </a:rPr>
            </a:br>
            <a:endParaRPr lang="pt-BR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274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0400" y="482600"/>
            <a:ext cx="7924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92D050"/>
                </a:solidFill>
              </a:rPr>
              <a:t>Empatia não é dar receitas prontas, pois cada caso, é um caso e não existe receitas prontas, é dar </a:t>
            </a:r>
            <a:r>
              <a:rPr lang="pt-BR" sz="2800" b="1" u="sng" dirty="0">
                <a:solidFill>
                  <a:srgbClr val="92D050"/>
                </a:solidFill>
              </a:rPr>
              <a:t>atenção...</a:t>
            </a:r>
            <a:r>
              <a:rPr lang="pt-BR" sz="2800" b="1" dirty="0">
                <a:solidFill>
                  <a:srgbClr val="92D050"/>
                </a:solidFill>
              </a:rPr>
              <a:t/>
            </a:r>
            <a:br>
              <a:rPr lang="pt-BR" sz="2800" b="1" dirty="0">
                <a:solidFill>
                  <a:srgbClr val="92D050"/>
                </a:solidFill>
              </a:rPr>
            </a:br>
            <a:endParaRPr lang="pt-BR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444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0400" y="609600"/>
            <a:ext cx="7823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92D050"/>
                </a:solidFill>
              </a:rPr>
              <a:t>Empatia é </a:t>
            </a:r>
            <a:r>
              <a:rPr lang="pt-BR" sz="3200" b="1" u="sng" dirty="0">
                <a:solidFill>
                  <a:srgbClr val="92D050"/>
                </a:solidFill>
              </a:rPr>
              <a:t>ajudar</a:t>
            </a:r>
            <a:r>
              <a:rPr lang="pt-BR" sz="3200" b="1" dirty="0">
                <a:solidFill>
                  <a:srgbClr val="92D050"/>
                </a:solidFill>
              </a:rPr>
              <a:t> se puder, empurrando o outro para a </a:t>
            </a:r>
            <a:r>
              <a:rPr lang="pt-BR" sz="3200" b="1" u="sng" dirty="0">
                <a:solidFill>
                  <a:srgbClr val="92D050"/>
                </a:solidFill>
              </a:rPr>
              <a:t>realização</a:t>
            </a:r>
            <a:r>
              <a:rPr lang="pt-BR" sz="3200" b="1" dirty="0">
                <a:solidFill>
                  <a:srgbClr val="92D050"/>
                </a:solidFill>
              </a:rPr>
              <a:t> de seus sonhos e desejos com palavras de incentivo, </a:t>
            </a:r>
            <a:r>
              <a:rPr lang="pt-BR" sz="3200" b="1" u="sng" dirty="0">
                <a:solidFill>
                  <a:srgbClr val="92D050"/>
                </a:solidFill>
              </a:rPr>
              <a:t>elogio, estímulo</a:t>
            </a:r>
            <a:r>
              <a:rPr lang="pt-BR" sz="3200" b="1" dirty="0">
                <a:solidFill>
                  <a:srgbClr val="92D050"/>
                </a:solidFill>
              </a:rPr>
              <a:t/>
            </a:r>
            <a:br>
              <a:rPr lang="pt-BR" sz="3200" b="1" dirty="0">
                <a:solidFill>
                  <a:srgbClr val="92D050"/>
                </a:solidFill>
              </a:rPr>
            </a:b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190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400" y="571500"/>
            <a:ext cx="76835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92D050"/>
                </a:solidFill>
              </a:rPr>
              <a:t>EMPATIA É </a:t>
            </a:r>
            <a:r>
              <a:rPr lang="pt-BR" sz="3200" b="1" u="sng" dirty="0">
                <a:solidFill>
                  <a:srgbClr val="92D050"/>
                </a:solidFill>
              </a:rPr>
              <a:t>ENVOLVER</a:t>
            </a:r>
            <a:r>
              <a:rPr lang="pt-BR" sz="3200" b="1" dirty="0">
                <a:solidFill>
                  <a:srgbClr val="92D050"/>
                </a:solidFill>
              </a:rPr>
              <a:t> O OUTRO NA AUTO ESTIMA E AUTO REALIZAÇÃO PESSOAL, é carinho, amor...</a:t>
            </a:r>
            <a:br>
              <a:rPr lang="pt-BR" sz="3200" b="1" dirty="0">
                <a:solidFill>
                  <a:srgbClr val="92D050"/>
                </a:solidFill>
              </a:rPr>
            </a:b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342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4500" y="165100"/>
            <a:ext cx="8026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92D050"/>
                </a:solidFill>
              </a:rPr>
              <a:t>Empatia é se </a:t>
            </a:r>
            <a:r>
              <a:rPr lang="pt-BR" sz="2800" b="1" u="sng" dirty="0">
                <a:solidFill>
                  <a:srgbClr val="92D050"/>
                </a:solidFill>
              </a:rPr>
              <a:t>posicionar bem</a:t>
            </a:r>
            <a:r>
              <a:rPr lang="pt-BR" sz="2800" b="1" dirty="0">
                <a:solidFill>
                  <a:srgbClr val="92D050"/>
                </a:solidFill>
              </a:rPr>
              <a:t> nas relações interpessoais, ter um ouvido </a:t>
            </a:r>
            <a:r>
              <a:rPr lang="pt-BR" sz="2800" b="1" u="sng" dirty="0">
                <a:solidFill>
                  <a:srgbClr val="92D050"/>
                </a:solidFill>
              </a:rPr>
              <a:t>para cada</a:t>
            </a:r>
            <a:r>
              <a:rPr lang="pt-BR" sz="2800" b="1" dirty="0">
                <a:solidFill>
                  <a:srgbClr val="92D050"/>
                </a:solidFill>
              </a:rPr>
              <a:t> tipo de pessoa, acolhendo...</a:t>
            </a:r>
            <a:br>
              <a:rPr lang="pt-BR" sz="2800" b="1" dirty="0">
                <a:solidFill>
                  <a:srgbClr val="92D050"/>
                </a:solidFill>
              </a:rPr>
            </a:br>
            <a:endParaRPr lang="pt-BR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552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95300" y="304800"/>
            <a:ext cx="8280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92D050"/>
                </a:solidFill>
              </a:rPr>
              <a:t>Empatia é </a:t>
            </a:r>
            <a:r>
              <a:rPr lang="pt-BR" sz="3600" b="1" u="sng" dirty="0">
                <a:solidFill>
                  <a:srgbClr val="92D050"/>
                </a:solidFill>
              </a:rPr>
              <a:t>doar um pouco se si mesmo</a:t>
            </a:r>
            <a:r>
              <a:rPr lang="pt-BR" sz="3600" b="1" dirty="0">
                <a:solidFill>
                  <a:srgbClr val="92D050"/>
                </a:solidFill>
              </a:rPr>
              <a:t>, para outra pessoa que está com problema, triste, doente, com medo, desanimada </a:t>
            </a:r>
            <a:r>
              <a:rPr lang="pt-BR" sz="3600" b="1" u="sng" dirty="0">
                <a:solidFill>
                  <a:srgbClr val="92D050"/>
                </a:solidFill>
              </a:rPr>
              <a:t>ajudando-a na auto confiança</a:t>
            </a:r>
            <a:r>
              <a:rPr lang="pt-BR" sz="3600" b="1" dirty="0">
                <a:solidFill>
                  <a:srgbClr val="92D050"/>
                </a:solidFill>
              </a:rPr>
              <a:t/>
            </a:r>
            <a:br>
              <a:rPr lang="pt-BR" sz="3600" b="1" dirty="0">
                <a:solidFill>
                  <a:srgbClr val="92D050"/>
                </a:solidFill>
              </a:rPr>
            </a:br>
            <a:endParaRPr lang="pt-BR" sz="36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56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520700"/>
            <a:ext cx="79883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92D050"/>
                </a:solidFill>
              </a:rPr>
              <a:t>Empatia </a:t>
            </a:r>
            <a:r>
              <a:rPr lang="pt-BR" sz="3200" b="1" dirty="0">
                <a:solidFill>
                  <a:srgbClr val="92D050"/>
                </a:solidFill>
              </a:rPr>
              <a:t>é </a:t>
            </a:r>
            <a:r>
              <a:rPr lang="pt-BR" sz="3200" b="1" u="sng" dirty="0">
                <a:solidFill>
                  <a:srgbClr val="92D050"/>
                </a:solidFill>
              </a:rPr>
              <a:t>confortar,</a:t>
            </a:r>
            <a:r>
              <a:rPr lang="pt-BR" sz="3200" b="1" dirty="0">
                <a:solidFill>
                  <a:srgbClr val="92D050"/>
                </a:solidFill>
              </a:rPr>
              <a:t> consolar, d</a:t>
            </a:r>
            <a:r>
              <a:rPr lang="pt-BR" sz="3200" b="1" u="sng" dirty="0">
                <a:solidFill>
                  <a:srgbClr val="92D050"/>
                </a:solidFill>
              </a:rPr>
              <a:t>ar boas vindas, iluminar, ficar feliz com a alegria </a:t>
            </a:r>
            <a:r>
              <a:rPr lang="pt-BR" sz="3200" b="1" dirty="0">
                <a:solidFill>
                  <a:srgbClr val="92D050"/>
                </a:solidFill>
              </a:rPr>
              <a:t>do outro semelhante. A empatia não tem inveja, ela admira, aplaude...</a:t>
            </a:r>
            <a:r>
              <a:rPr lang="pt-BR" sz="3200" dirty="0">
                <a:solidFill>
                  <a:srgbClr val="92D050"/>
                </a:solidFill>
              </a:rPr>
              <a:t/>
            </a:r>
            <a:br>
              <a:rPr lang="pt-BR" sz="3200" dirty="0">
                <a:solidFill>
                  <a:srgbClr val="92D050"/>
                </a:solidFill>
              </a:rPr>
            </a:br>
            <a:r>
              <a:rPr lang="pt-BR" sz="3200" dirty="0">
                <a:solidFill>
                  <a:srgbClr val="92D050"/>
                </a:solidFill>
              </a:rPr>
              <a:t/>
            </a:r>
            <a:br>
              <a:rPr lang="pt-BR" sz="3200" dirty="0">
                <a:solidFill>
                  <a:srgbClr val="92D050"/>
                </a:solidFill>
              </a:rPr>
            </a:b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7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00" y="0"/>
            <a:ext cx="9271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52400" y="203200"/>
            <a:ext cx="92964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EMPATIA É...</a:t>
            </a:r>
          </a:p>
          <a:p>
            <a:pPr algn="ctr"/>
            <a:r>
              <a:rPr lang="pt-BR" sz="4000" b="1" dirty="0" smtClean="0">
                <a:solidFill>
                  <a:srgbClr val="92D050"/>
                </a:solidFill>
              </a:rPr>
              <a:t>Texto e formatação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Imagens. Google imagens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Música: André </a:t>
            </a:r>
            <a:r>
              <a:rPr lang="pt-BR" sz="3200" b="1" dirty="0" err="1" smtClean="0">
                <a:solidFill>
                  <a:srgbClr val="92D050"/>
                </a:solidFill>
              </a:rPr>
              <a:t>Rhieu</a:t>
            </a:r>
            <a:r>
              <a:rPr lang="pt-BR" sz="3200" b="1" dirty="0" smtClean="0">
                <a:solidFill>
                  <a:srgbClr val="92D050"/>
                </a:solidFill>
              </a:rPr>
              <a:t> Amigos para sempre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92D050"/>
                </a:solidFill>
              </a:rPr>
              <a:t>Norma Silveira Moraes Slides</a:t>
            </a:r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92D050"/>
                </a:solidFill>
                <a:hlinkClick r:id="rId4"/>
              </a:rPr>
              <a:t>www.sergrasan.com</a:t>
            </a:r>
            <a:endParaRPr lang="pt-BR" sz="3200" b="1" dirty="0" smtClean="0">
              <a:solidFill>
                <a:srgbClr val="92D050"/>
              </a:solidFill>
            </a:endParaRPr>
          </a:p>
          <a:p>
            <a:pPr algn="ctr"/>
            <a:endParaRPr lang="pt-BR" sz="3200" b="1" dirty="0" smtClean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271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289</Words>
  <Application>Microsoft Office PowerPoint</Application>
  <PresentationFormat>Apresentação na tela (4:3)</PresentationFormat>
  <Paragraphs>34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2018-02-13T17:43:27Z</dcterms:created>
  <dcterms:modified xsi:type="dcterms:W3CDTF">2018-02-13T18:40:21Z</dcterms:modified>
</cp:coreProperties>
</file>