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60" r:id="rId3"/>
    <p:sldId id="263" r:id="rId4"/>
    <p:sldId id="264" r:id="rId5"/>
    <p:sldId id="261" r:id="rId6"/>
    <p:sldId id="266" r:id="rId7"/>
    <p:sldId id="259" r:id="rId8"/>
    <p:sldId id="265" r:id="rId9"/>
    <p:sldId id="267" r:id="rId10"/>
    <p:sldId id="269" r:id="rId11"/>
    <p:sldId id="26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13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ECED4864-68A9-4377-83AB-7B44CD04A4B3}" type="datetimeFigureOut">
              <a:rPr lang="pt-BR" smtClean="0"/>
              <a:t>05/12/2020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757152350"/>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ECED4864-68A9-4377-83AB-7B44CD04A4B3}" type="datetimeFigureOut">
              <a:rPr lang="pt-BR" smtClean="0"/>
              <a:t>05/12/2020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938854278"/>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p>
            <a:fld id="{ECED4864-68A9-4377-83AB-7B44CD04A4B3}" type="datetimeFigureOut">
              <a:rPr lang="pt-BR" smtClean="0"/>
              <a:t>05/12/2020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46492477"/>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ECED4864-68A9-4377-83AB-7B44CD04A4B3}" type="datetimeFigureOut">
              <a:rPr lang="pt-BR" smtClean="0"/>
              <a:t>05/12/2020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2770225319"/>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629842" y="2505075"/>
            <a:ext cx="3868340"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4629150" y="2505075"/>
            <a:ext cx="3887391" cy="368458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ECED4864-68A9-4377-83AB-7B44CD04A4B3}" type="datetimeFigureOut">
              <a:rPr lang="pt-BR" smtClean="0"/>
              <a:t>05/12/2020</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647723436"/>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ECED4864-68A9-4377-83AB-7B44CD04A4B3}" type="datetimeFigureOut">
              <a:rPr lang="pt-BR" smtClean="0"/>
              <a:t>05/12/2020</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716505129"/>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ED4864-68A9-4377-83AB-7B44CD04A4B3}" type="datetimeFigureOut">
              <a:rPr lang="pt-BR" smtClean="0"/>
              <a:t>05/12/2020</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464767442"/>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ECED4864-68A9-4377-83AB-7B44CD04A4B3}" type="datetimeFigureOut">
              <a:rPr lang="pt-BR" smtClean="0"/>
              <a:t>05/12/2020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1258447955"/>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ECED4864-68A9-4377-83AB-7B44CD04A4B3}" type="datetimeFigureOut">
              <a:rPr lang="pt-BR" smtClean="0"/>
              <a:t>05/12/2020</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037759874"/>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ECED4864-68A9-4377-83AB-7B44CD04A4B3}" type="datetimeFigureOut">
              <a:rPr lang="pt-BR" smtClean="0"/>
              <a:t>05/12/2020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2836477218"/>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ECED4864-68A9-4377-83AB-7B44CD04A4B3}" type="datetimeFigureOut">
              <a:rPr lang="pt-BR" smtClean="0"/>
              <a:t>05/12/2020</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DA46DBFA-FB88-4797-8881-1FAB5EFC39BB}" type="slidenum">
              <a:rPr lang="pt-BR" smtClean="0"/>
              <a:t>‹nº›</a:t>
            </a:fld>
            <a:endParaRPr lang="pt-BR"/>
          </a:p>
        </p:txBody>
      </p:sp>
    </p:spTree>
    <p:extLst>
      <p:ext uri="{BB962C8B-B14F-4D97-AF65-F5344CB8AC3E}">
        <p14:creationId xmlns:p14="http://schemas.microsoft.com/office/powerpoint/2010/main" val="3977942634"/>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ED4864-68A9-4377-83AB-7B44CD04A4B3}" type="datetimeFigureOut">
              <a:rPr lang="pt-BR" smtClean="0"/>
              <a:t>05/12/2020</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46DBFA-FB88-4797-8881-1FAB5EFC39BB}" type="slidenum">
              <a:rPr lang="pt-BR" smtClean="0"/>
              <a:t>‹nº›</a:t>
            </a:fld>
            <a:endParaRPr lang="pt-BR"/>
          </a:p>
        </p:txBody>
      </p:sp>
    </p:spTree>
    <p:extLst>
      <p:ext uri="{BB962C8B-B14F-4D97-AF65-F5344CB8AC3E}">
        <p14:creationId xmlns:p14="http://schemas.microsoft.com/office/powerpoint/2010/main" val="1663979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sergrasan.com/" TargetMode="External"/><Relationship Id="rId2" Type="http://schemas.openxmlformats.org/officeDocument/2006/relationships/image" Target="../media/image11.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7FEF3C64-9CE6-477E-B455-A2174A4846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CDEE9F79-66DD-4051-84C0-F6DC5E485924}"/>
              </a:ext>
            </a:extLst>
          </p:cNvPr>
          <p:cNvSpPr txBox="1"/>
          <p:nvPr/>
        </p:nvSpPr>
        <p:spPr>
          <a:xfrm>
            <a:off x="304800" y="768626"/>
            <a:ext cx="8719930" cy="3477875"/>
          </a:xfrm>
          <a:prstGeom prst="rect">
            <a:avLst/>
          </a:prstGeom>
          <a:noFill/>
        </p:spPr>
        <p:txBody>
          <a:bodyPr wrap="square" rtlCol="0">
            <a:spAutoFit/>
          </a:bodyPr>
          <a:lstStyle/>
          <a:p>
            <a:pPr algn="ctr"/>
            <a:r>
              <a:rPr lang="pt-BR" sz="6000" b="1" dirty="0">
                <a:ln w="22225">
                  <a:solidFill>
                    <a:schemeClr val="accent2"/>
                  </a:solidFill>
                  <a:prstDash val="solid"/>
                </a:ln>
                <a:solidFill>
                  <a:schemeClr val="accent2">
                    <a:lumMod val="40000"/>
                    <a:lumOff val="60000"/>
                  </a:schemeClr>
                </a:solidFill>
                <a:latin typeface="Arial Black" panose="020B0A04020102020204" pitchFamily="34" charset="0"/>
              </a:rPr>
              <a:t>Respeito e Empatia </a:t>
            </a:r>
          </a:p>
          <a:p>
            <a:pPr algn="ctr"/>
            <a:r>
              <a:rPr lang="pt-BR" sz="3200" b="1" dirty="0">
                <a:ln w="22225">
                  <a:solidFill>
                    <a:schemeClr val="accent2"/>
                  </a:solidFill>
                  <a:prstDash val="solid"/>
                </a:ln>
                <a:solidFill>
                  <a:schemeClr val="accent2">
                    <a:lumMod val="40000"/>
                    <a:lumOff val="60000"/>
                  </a:schemeClr>
                </a:solidFill>
                <a:latin typeface="Arial Black" panose="020B0A04020102020204" pitchFamily="34" charset="0"/>
              </a:rPr>
              <a:t>Apresentação</a:t>
            </a:r>
          </a:p>
          <a:p>
            <a:pPr algn="ctr"/>
            <a:r>
              <a:rPr lang="pt-BR" sz="3200" b="1" dirty="0">
                <a:ln w="22225">
                  <a:solidFill>
                    <a:schemeClr val="accent2"/>
                  </a:solidFill>
                  <a:prstDash val="solid"/>
                </a:ln>
                <a:solidFill>
                  <a:schemeClr val="accent2">
                    <a:lumMod val="40000"/>
                    <a:lumOff val="60000"/>
                  </a:schemeClr>
                </a:solidFill>
                <a:latin typeface="Arial Black" panose="020B0A04020102020204" pitchFamily="34" charset="0"/>
              </a:rPr>
              <a:t>Norma Aparecida Silveira de Moraes</a:t>
            </a:r>
          </a:p>
          <a:p>
            <a:pPr algn="ctr"/>
            <a:r>
              <a:rPr lang="pt-BR" sz="3200" b="1" dirty="0">
                <a:ln w="22225">
                  <a:solidFill>
                    <a:schemeClr val="accent2"/>
                  </a:solidFill>
                  <a:prstDash val="solid"/>
                </a:ln>
                <a:solidFill>
                  <a:schemeClr val="accent2">
                    <a:lumMod val="40000"/>
                    <a:lumOff val="60000"/>
                  </a:schemeClr>
                </a:solidFill>
                <a:latin typeface="Arial Black" panose="020B0A04020102020204" pitchFamily="34" charset="0"/>
              </a:rPr>
              <a:t>Divulgação</a:t>
            </a:r>
          </a:p>
          <a:p>
            <a:pPr algn="ctr"/>
            <a:r>
              <a:rPr lang="pt-BR" sz="3200" b="1" dirty="0">
                <a:ln w="22225">
                  <a:solidFill>
                    <a:schemeClr val="accent2"/>
                  </a:solidFill>
                  <a:prstDash val="solid"/>
                </a:ln>
                <a:solidFill>
                  <a:schemeClr val="accent2">
                    <a:lumMod val="40000"/>
                    <a:lumOff val="60000"/>
                  </a:schemeClr>
                </a:solidFill>
                <a:latin typeface="Arial Black" panose="020B0A04020102020204" pitchFamily="34" charset="0"/>
              </a:rPr>
              <a:t>Norma Experimentais Poéticos Slides</a:t>
            </a:r>
          </a:p>
          <a:p>
            <a:pPr algn="ctr"/>
            <a:r>
              <a:rPr lang="pt-BR" sz="3200" b="1" dirty="0">
                <a:ln w="22225">
                  <a:solidFill>
                    <a:schemeClr val="accent2"/>
                  </a:solidFill>
                  <a:prstDash val="solid"/>
                </a:ln>
                <a:solidFill>
                  <a:schemeClr val="accent2">
                    <a:lumMod val="40000"/>
                    <a:lumOff val="60000"/>
                  </a:schemeClr>
                </a:solidFill>
                <a:latin typeface="Arial Black" panose="020B0A04020102020204" pitchFamily="34" charset="0"/>
              </a:rPr>
              <a:t>www.sergrasan.com</a:t>
            </a:r>
          </a:p>
        </p:txBody>
      </p:sp>
    </p:spTree>
    <p:extLst>
      <p:ext uri="{BB962C8B-B14F-4D97-AF65-F5344CB8AC3E}">
        <p14:creationId xmlns:p14="http://schemas.microsoft.com/office/powerpoint/2010/main" val="1406096191"/>
      </p:ext>
    </p:extLst>
  </p:cSld>
  <p:clrMapOvr>
    <a:masterClrMapping/>
  </p:clrMapOvr>
  <mc:AlternateContent xmlns:mc="http://schemas.openxmlformats.org/markup-compatibility/2006">
    <mc:Choice xmlns:p14="http://schemas.microsoft.com/office/powerpoint/2010/main" Requires="p14">
      <p:transition spd="slow" p14:dur="36000" advClick="0" advTm="20000">
        <p:cover/>
        <p:sndAc>
          <p:stSnd loop="1">
            <p:snd r:embed="rId2" name="Coração de Cavaleiro.wav"/>
          </p:stSnd>
        </p:sndAc>
      </p:transition>
    </mc:Choice>
    <mc:Fallback>
      <p:transition spd="slow" advClick="0" advTm="20000">
        <p:cover/>
        <p:sndAc>
          <p:stSnd loop="1">
            <p:snd r:embed="rId2" name="Coração de Cavalei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56DD2F5-E585-4F29-80C8-B20EF24CA8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7E757395-C4C3-422F-9C75-7F170C25E8D7}"/>
              </a:ext>
            </a:extLst>
          </p:cNvPr>
          <p:cNvSpPr txBox="1"/>
          <p:nvPr/>
        </p:nvSpPr>
        <p:spPr>
          <a:xfrm>
            <a:off x="768626" y="2001079"/>
            <a:ext cx="7474226" cy="2677656"/>
          </a:xfrm>
          <a:prstGeom prst="rect">
            <a:avLst/>
          </a:prstGeom>
          <a:noFill/>
        </p:spPr>
        <p:txBody>
          <a:bodyPr wrap="square" rtlCol="0">
            <a:spAutoFit/>
          </a:bodyPr>
          <a:lstStyle/>
          <a:p>
            <a:pPr algn="ctr"/>
            <a:r>
              <a:rPr lang="pt-BR" sz="2400" b="1" dirty="0">
                <a:solidFill>
                  <a:srgbClr val="002060"/>
                </a:solidFill>
                <a:latin typeface="Arial Black" panose="020B0A04020102020204" pitchFamily="34" charset="0"/>
              </a:rPr>
              <a:t>Quando cada um, respeitar o espaço do outro sem tentar puxar o tapete do outro, quando cada um, tentar se colocar no lugar do outro com honestidade, quando cada um criticar menos e fazer mais, quando cada um julgar menos pela aparência e ter mais tolerância...</a:t>
            </a:r>
            <a:endParaRPr lang="pt-BR" sz="2400" dirty="0">
              <a:solidFill>
                <a:srgbClr val="002060"/>
              </a:solidFill>
              <a:latin typeface="Arial Black" panose="020B0A04020102020204" pitchFamily="34" charset="0"/>
            </a:endParaRPr>
          </a:p>
        </p:txBody>
      </p:sp>
    </p:spTree>
    <p:extLst>
      <p:ext uri="{BB962C8B-B14F-4D97-AF65-F5344CB8AC3E}">
        <p14:creationId xmlns:p14="http://schemas.microsoft.com/office/powerpoint/2010/main" val="3381939140"/>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8DFB09E-23EC-4718-ABAF-8B6E1B09AB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74C0149D-2253-4F95-B427-34B94DE19D2C}"/>
              </a:ext>
            </a:extLst>
          </p:cNvPr>
          <p:cNvSpPr txBox="1"/>
          <p:nvPr/>
        </p:nvSpPr>
        <p:spPr>
          <a:xfrm>
            <a:off x="728870" y="463826"/>
            <a:ext cx="6745356" cy="4401205"/>
          </a:xfrm>
          <a:prstGeom prst="rect">
            <a:avLst/>
          </a:prstGeom>
          <a:noFill/>
        </p:spPr>
        <p:txBody>
          <a:bodyPr wrap="square" rtlCol="0">
            <a:spAutoFit/>
          </a:bodyPr>
          <a:lstStyle/>
          <a:p>
            <a:pPr algn="ctr"/>
            <a:r>
              <a:rPr lang="pt-BR" sz="2800" b="1" dirty="0">
                <a:solidFill>
                  <a:schemeClr val="bg1"/>
                </a:solidFill>
                <a:latin typeface="Arial Black" panose="020B0A04020102020204" pitchFamily="34" charset="0"/>
              </a:rPr>
              <a:t>...quando houver menos maledicência e mais bem querer, quando houver menos raiva e mais amor, menos inveja e mais sincera admiração, então poderemos crer na PAZ interior e exterior. A vida terá mais alegria, harmonia quando haver também mais GRATIDÃO e consideração pelo outro. </a:t>
            </a:r>
            <a:endParaRPr lang="pt-BR"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81477121"/>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249A244-BA3D-4CDA-8E84-2CB27C8ECC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AD37C633-723C-4D4B-B203-893906B1BCE2}"/>
              </a:ext>
            </a:extLst>
          </p:cNvPr>
          <p:cNvSpPr txBox="1"/>
          <p:nvPr/>
        </p:nvSpPr>
        <p:spPr>
          <a:xfrm>
            <a:off x="728870" y="649357"/>
            <a:ext cx="6692347" cy="3970318"/>
          </a:xfrm>
          <a:prstGeom prst="rect">
            <a:avLst/>
          </a:prstGeom>
          <a:noFill/>
        </p:spPr>
        <p:txBody>
          <a:bodyPr wrap="square" rtlCol="0">
            <a:spAutoFit/>
          </a:bodyPr>
          <a:lstStyle/>
          <a:p>
            <a:pPr algn="ctr"/>
            <a:r>
              <a:rPr lang="pt-BR" sz="2800" b="1" dirty="0">
                <a:solidFill>
                  <a:schemeClr val="bg1"/>
                </a:solidFill>
                <a:latin typeface="Arial Black" panose="020B0A04020102020204" pitchFamily="34" charset="0"/>
              </a:rPr>
              <a:t>A construção de valores não é humilhar o outro porque é pobre, negro, analfabeto, magro, gordo, idoso, feio ou não ter os padrões econômicos dos que conseguiram vencer na vida. Vale lembrar que muitos não venceram  foi por falta de oportunidades e não de mérito.</a:t>
            </a:r>
            <a:endParaRPr lang="pt-BR"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1701775704"/>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26740877-6D98-4C7E-908B-8D950F433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48103D1A-B267-4D96-8B98-F8BEAF47622A}"/>
              </a:ext>
            </a:extLst>
          </p:cNvPr>
          <p:cNvSpPr txBox="1"/>
          <p:nvPr/>
        </p:nvSpPr>
        <p:spPr>
          <a:xfrm>
            <a:off x="437322" y="424070"/>
            <a:ext cx="7951304" cy="3539430"/>
          </a:xfrm>
          <a:prstGeom prst="rect">
            <a:avLst/>
          </a:prstGeom>
          <a:noFill/>
        </p:spPr>
        <p:txBody>
          <a:bodyPr wrap="square" rtlCol="0">
            <a:spAutoFit/>
          </a:bodyPr>
          <a:lstStyle/>
          <a:p>
            <a:pPr algn="ctr"/>
            <a:r>
              <a:rPr lang="pt-BR" sz="2800" b="1" dirty="0">
                <a:solidFill>
                  <a:srgbClr val="FFFF00"/>
                </a:solidFill>
                <a:latin typeface="Arial Black" panose="020B0A04020102020204" pitchFamily="34" charset="0"/>
              </a:rPr>
              <a:t>E que nem todo trabalho pode ser desmerecido pois todos precisamos de todos de alguma maneira. Nem tudo o dinheiro paga, ele paga conforto, coisas boas, mas não compra a verdadeira felicidade. Quanta gente é rica e também infeliz. </a:t>
            </a:r>
            <a:br>
              <a:rPr lang="pt-BR" sz="2800" b="1" dirty="0">
                <a:solidFill>
                  <a:srgbClr val="FFFF00"/>
                </a:solidFill>
                <a:latin typeface="Arial Black" panose="020B0A04020102020204" pitchFamily="34" charset="0"/>
              </a:rPr>
            </a:br>
            <a:endParaRPr lang="pt-BR" sz="2800" b="1" dirty="0">
              <a:solidFill>
                <a:srgbClr val="FFFF00"/>
              </a:solidFill>
              <a:latin typeface="Arial Black" panose="020B0A04020102020204" pitchFamily="34" charset="0"/>
            </a:endParaRPr>
          </a:p>
        </p:txBody>
      </p:sp>
    </p:spTree>
    <p:extLst>
      <p:ext uri="{BB962C8B-B14F-4D97-AF65-F5344CB8AC3E}">
        <p14:creationId xmlns:p14="http://schemas.microsoft.com/office/powerpoint/2010/main" val="2060609861"/>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FAD8E368-E4D2-4764-BB41-6C868BCC2C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6858001"/>
          </a:xfrm>
          <a:prstGeom prst="rect">
            <a:avLst/>
          </a:prstGeom>
        </p:spPr>
      </p:pic>
      <p:sp>
        <p:nvSpPr>
          <p:cNvPr id="4" name="CaixaDeTexto 3">
            <a:extLst>
              <a:ext uri="{FF2B5EF4-FFF2-40B4-BE49-F238E27FC236}">
                <a16:creationId xmlns:a16="http://schemas.microsoft.com/office/drawing/2014/main" id="{0FBC03D1-FD1B-4374-A01D-31323D60E247}"/>
              </a:ext>
            </a:extLst>
          </p:cNvPr>
          <p:cNvSpPr txBox="1"/>
          <p:nvPr/>
        </p:nvSpPr>
        <p:spPr>
          <a:xfrm>
            <a:off x="821635" y="2464904"/>
            <a:ext cx="7765774" cy="3046988"/>
          </a:xfrm>
          <a:prstGeom prst="rect">
            <a:avLst/>
          </a:prstGeom>
          <a:noFill/>
        </p:spPr>
        <p:txBody>
          <a:bodyPr wrap="square" rtlCol="0">
            <a:spAutoFit/>
          </a:bodyPr>
          <a:lstStyle/>
          <a:p>
            <a:r>
              <a:rPr lang="pt-BR" sz="2400" b="1" dirty="0">
                <a:solidFill>
                  <a:srgbClr val="FFFF00"/>
                </a:solidFill>
                <a:latin typeface="Arial Black" panose="020B0A04020102020204" pitchFamily="34" charset="0"/>
              </a:rPr>
              <a:t>Há pessoas, que parecem ter nascidas para magoar, dar más respostas e deixar o seu semelhante triste, para que isso, projetar infelicidade, mau humor e querer sempre pisar, confrontar, exibir, melar qualquer contexto. Controlar, manipular, controlar o ambiente. Viver em paz e com respeito seria a solução para um ambiente mais alegre. </a:t>
            </a:r>
          </a:p>
        </p:txBody>
      </p:sp>
    </p:spTree>
    <p:extLst>
      <p:ext uri="{BB962C8B-B14F-4D97-AF65-F5344CB8AC3E}">
        <p14:creationId xmlns:p14="http://schemas.microsoft.com/office/powerpoint/2010/main" val="2723036286"/>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4B0FBFC3-4D00-4F87-AAD8-907C0426B9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AE1F81AA-AAFA-4F8A-B3F3-198D3C482526}"/>
              </a:ext>
            </a:extLst>
          </p:cNvPr>
          <p:cNvSpPr txBox="1"/>
          <p:nvPr/>
        </p:nvSpPr>
        <p:spPr>
          <a:xfrm>
            <a:off x="874643" y="649357"/>
            <a:ext cx="7951305" cy="4031873"/>
          </a:xfrm>
          <a:prstGeom prst="rect">
            <a:avLst/>
          </a:prstGeom>
          <a:noFill/>
        </p:spPr>
        <p:txBody>
          <a:bodyPr wrap="square" rtlCol="0">
            <a:spAutoFit/>
          </a:bodyPr>
          <a:lstStyle/>
          <a:p>
            <a:r>
              <a:rPr lang="pt-BR" sz="3200" b="1" spc="50" dirty="0">
                <a:ln w="9525" cmpd="sng">
                  <a:solidFill>
                    <a:schemeClr val="accent1"/>
                  </a:solidFill>
                  <a:prstDash val="solid"/>
                </a:ln>
                <a:solidFill>
                  <a:srgbClr val="70AD47">
                    <a:tint val="1000"/>
                  </a:srgbClr>
                </a:solidFill>
                <a:effectLst>
                  <a:glow rad="38100">
                    <a:schemeClr val="accent1">
                      <a:alpha val="40000"/>
                    </a:schemeClr>
                  </a:glow>
                </a:effectLst>
                <a:latin typeface="Arial Black" panose="020B0A04020102020204" pitchFamily="34" charset="0"/>
              </a:rPr>
              <a:t>Há pessoas, que usam o cargo para manipular, controlar, mandar, humilhar, não sabem pedir por favor, não sabem agradecer. São infelizes e querem ver os outros infelizes, pois escondem suas dores na arrogância.</a:t>
            </a:r>
          </a:p>
        </p:txBody>
      </p:sp>
    </p:spTree>
    <p:extLst>
      <p:ext uri="{BB962C8B-B14F-4D97-AF65-F5344CB8AC3E}">
        <p14:creationId xmlns:p14="http://schemas.microsoft.com/office/powerpoint/2010/main" val="131693155"/>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3196A82F-4785-47F1-9CD7-21B33D84E1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38D653F7-A73D-40BB-94CF-AA8B386643C2}"/>
              </a:ext>
            </a:extLst>
          </p:cNvPr>
          <p:cNvSpPr txBox="1"/>
          <p:nvPr/>
        </p:nvSpPr>
        <p:spPr>
          <a:xfrm>
            <a:off x="397565" y="742122"/>
            <a:ext cx="7354957" cy="5693866"/>
          </a:xfrm>
          <a:prstGeom prst="rect">
            <a:avLst/>
          </a:prstGeom>
          <a:noFill/>
        </p:spPr>
        <p:txBody>
          <a:bodyPr wrap="square" rtlCol="0">
            <a:spAutoFit/>
          </a:bodyPr>
          <a:lstStyle/>
          <a:p>
            <a:pPr algn="ctr"/>
            <a:r>
              <a:rPr lang="pt-BR" sz="2800" b="1" dirty="0">
                <a:solidFill>
                  <a:schemeClr val="bg1"/>
                </a:solidFill>
                <a:latin typeface="Arial Black" panose="020B0A04020102020204" pitchFamily="34" charset="0"/>
              </a:rPr>
              <a:t>É bom tão poder dizer, obrigado Deus por mais um dia, obrigado Deus pela saúde, obrigado Deus pelo lar que temos, pelo emprego, pela educação, pela carreira, pela comida na mesa. LÁ FORA HÁ TANTA MISÉRIA, FOME, VIOLÊNCIA, FALTA DE TUDO. FALTA DE AMOR, DE MOTIVAÇÃO, FALTA DE RESPEITO, DE GRATIDÃO, FALTA DE BEM, FALTA DE OBJETIVOS, FALTA DE ESPERANÇA...</a:t>
            </a:r>
            <a:br>
              <a:rPr lang="pt-BR" sz="2800" b="1" dirty="0">
                <a:solidFill>
                  <a:schemeClr val="bg1"/>
                </a:solidFill>
                <a:latin typeface="Arial Black" panose="020B0A04020102020204" pitchFamily="34" charset="0"/>
              </a:rPr>
            </a:br>
            <a:endParaRPr lang="pt-BR"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927100630"/>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32495FA-EBF4-4FC4-99C7-A390D14DC9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E6E06406-5642-4491-90AA-61DD218751BD}"/>
              </a:ext>
            </a:extLst>
          </p:cNvPr>
          <p:cNvSpPr txBox="1"/>
          <p:nvPr/>
        </p:nvSpPr>
        <p:spPr>
          <a:xfrm>
            <a:off x="3829878" y="993913"/>
            <a:ext cx="4240696" cy="4093428"/>
          </a:xfrm>
          <a:prstGeom prst="rect">
            <a:avLst/>
          </a:prstGeom>
          <a:noFill/>
        </p:spPr>
        <p:txBody>
          <a:bodyPr wrap="square" rtlCol="0">
            <a:spAutoFit/>
          </a:bodyPr>
          <a:lstStyle/>
          <a:p>
            <a:pPr algn="ctr"/>
            <a:r>
              <a:rPr lang="pt-BR" sz="2000" b="1" dirty="0">
                <a:solidFill>
                  <a:schemeClr val="bg1"/>
                </a:solidFill>
                <a:latin typeface="Arial Black" panose="020B0A04020102020204" pitchFamily="34" charset="0"/>
              </a:rPr>
              <a:t>DE VEZ EM QUANDO É BOM  REFLETIR SOBRE A VIDA, FAZER UM BALANÇO. POR TODOS OS ANGULOS E AGRADECER, NÃO SABEMOS COMO ESTARÁ AMANHÃ, MESMO ESTANDO LÁ EM CIMA DA ESCADA, AINDA ASSIM, ELA PODE RUIR, OU PODEMOS SOFRER UMA QUEDA. SÓ DEUS MESMO POR NÓS NO COMANDO DE NOSSAS VIDAS.</a:t>
            </a:r>
          </a:p>
        </p:txBody>
      </p:sp>
    </p:spTree>
    <p:extLst>
      <p:ext uri="{BB962C8B-B14F-4D97-AF65-F5344CB8AC3E}">
        <p14:creationId xmlns:p14="http://schemas.microsoft.com/office/powerpoint/2010/main" val="1184699384"/>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30CD439B-FAE8-4E48-ADD6-5E4E6B0E5F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2AE05A5A-CFFC-402B-82FF-D8A3D8B2EBD5}"/>
              </a:ext>
            </a:extLst>
          </p:cNvPr>
          <p:cNvSpPr txBox="1"/>
          <p:nvPr/>
        </p:nvSpPr>
        <p:spPr>
          <a:xfrm>
            <a:off x="781878" y="2796209"/>
            <a:ext cx="7673009" cy="2308324"/>
          </a:xfrm>
          <a:prstGeom prst="rect">
            <a:avLst/>
          </a:prstGeom>
          <a:noFill/>
        </p:spPr>
        <p:txBody>
          <a:bodyPr wrap="square" rtlCol="0">
            <a:spAutoFit/>
          </a:bodyPr>
          <a:lstStyle/>
          <a:p>
            <a:pPr algn="ctr"/>
            <a:r>
              <a:rPr lang="pt-BR" sz="2400" b="1" dirty="0">
                <a:solidFill>
                  <a:srgbClr val="0070C0"/>
                </a:solidFill>
                <a:latin typeface="Arial Black" panose="020B0A04020102020204" pitchFamily="34" charset="0"/>
              </a:rPr>
              <a:t>Podemos ter uma infinidade de problemas na vida, de desafios de cada dia, mesmo assim podemos ser felizes e ter a paz na alma. Felicidade é um estado pleno de gratidão e saber viver, superando tudo com enfrentamento e fé. </a:t>
            </a:r>
            <a:endParaRPr lang="pt-BR" sz="2400" dirty="0">
              <a:solidFill>
                <a:srgbClr val="0070C0"/>
              </a:solidFill>
              <a:latin typeface="Arial Black" panose="020B0A04020102020204" pitchFamily="34" charset="0"/>
            </a:endParaRPr>
          </a:p>
        </p:txBody>
      </p:sp>
    </p:spTree>
    <p:extLst>
      <p:ext uri="{BB962C8B-B14F-4D97-AF65-F5344CB8AC3E}">
        <p14:creationId xmlns:p14="http://schemas.microsoft.com/office/powerpoint/2010/main" val="423400693"/>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6ECA4BA0-9104-4F53-82B2-4265C27F9F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CaixaDeTexto 3">
            <a:extLst>
              <a:ext uri="{FF2B5EF4-FFF2-40B4-BE49-F238E27FC236}">
                <a16:creationId xmlns:a16="http://schemas.microsoft.com/office/drawing/2014/main" id="{8245B281-252C-4749-8A39-F54AC820BDBE}"/>
              </a:ext>
            </a:extLst>
          </p:cNvPr>
          <p:cNvSpPr txBox="1"/>
          <p:nvPr/>
        </p:nvSpPr>
        <p:spPr>
          <a:xfrm>
            <a:off x="848139" y="556591"/>
            <a:ext cx="8295861" cy="3385542"/>
          </a:xfrm>
          <a:prstGeom prst="rect">
            <a:avLst/>
          </a:prstGeom>
          <a:noFill/>
        </p:spPr>
        <p:txBody>
          <a:bodyPr wrap="square" rtlCol="0">
            <a:spAutoFit/>
          </a:bodyPr>
          <a:lstStyle/>
          <a:p>
            <a:pPr algn="ctr"/>
            <a:r>
              <a:rPr lang="pt-BR" sz="4000" dirty="0">
                <a:solidFill>
                  <a:schemeClr val="bg1"/>
                </a:solidFill>
                <a:latin typeface="Arial Black" panose="020B0A04020102020204" pitchFamily="34" charset="0"/>
              </a:rPr>
              <a:t>Respeito e Empatia </a:t>
            </a:r>
          </a:p>
          <a:p>
            <a:pPr algn="ctr"/>
            <a:r>
              <a:rPr lang="pt-BR" dirty="0">
                <a:solidFill>
                  <a:schemeClr val="bg1"/>
                </a:solidFill>
                <a:latin typeface="Arial Black" panose="020B0A04020102020204" pitchFamily="34" charset="0"/>
              </a:rPr>
              <a:t>Apresentação, texto e formatação</a:t>
            </a:r>
          </a:p>
          <a:p>
            <a:pPr algn="ctr"/>
            <a:r>
              <a:rPr lang="pt-BR" dirty="0">
                <a:solidFill>
                  <a:schemeClr val="bg1"/>
                </a:solidFill>
                <a:latin typeface="Arial Black" panose="020B0A04020102020204" pitchFamily="34" charset="0"/>
              </a:rPr>
              <a:t>Norma Aparecida Silveira de Moraes</a:t>
            </a:r>
          </a:p>
          <a:p>
            <a:pPr algn="ctr"/>
            <a:r>
              <a:rPr lang="pt-BR" dirty="0" err="1">
                <a:solidFill>
                  <a:schemeClr val="bg1"/>
                </a:solidFill>
                <a:latin typeface="Arial Black" panose="020B0A04020102020204" pitchFamily="34" charset="0"/>
              </a:rPr>
              <a:t>Musica:Coração</a:t>
            </a:r>
            <a:r>
              <a:rPr lang="pt-BR" dirty="0">
                <a:solidFill>
                  <a:schemeClr val="bg1"/>
                </a:solidFill>
                <a:latin typeface="Arial Black" panose="020B0A04020102020204" pitchFamily="34" charset="0"/>
              </a:rPr>
              <a:t> de cavaleiro. Fred M.</a:t>
            </a:r>
          </a:p>
          <a:p>
            <a:pPr algn="ctr"/>
            <a:r>
              <a:rPr lang="pt-BR" sz="2400" dirty="0">
                <a:solidFill>
                  <a:schemeClr val="bg1"/>
                </a:solidFill>
                <a:latin typeface="Arial Black" panose="020B0A04020102020204" pitchFamily="34" charset="0"/>
              </a:rPr>
              <a:t>Imagens: Formatações pessoais e do Google</a:t>
            </a:r>
          </a:p>
          <a:p>
            <a:pPr algn="ctr"/>
            <a:r>
              <a:rPr lang="pt-BR" sz="2400" dirty="0">
                <a:solidFill>
                  <a:schemeClr val="bg1"/>
                </a:solidFill>
                <a:latin typeface="Arial Black" panose="020B0A04020102020204" pitchFamily="34" charset="0"/>
              </a:rPr>
              <a:t>Divulgação</a:t>
            </a:r>
          </a:p>
          <a:p>
            <a:pPr algn="ctr"/>
            <a:r>
              <a:rPr lang="pt-BR" sz="2400" dirty="0">
                <a:solidFill>
                  <a:schemeClr val="bg1"/>
                </a:solidFill>
                <a:latin typeface="Arial Black" panose="020B0A04020102020204" pitchFamily="34" charset="0"/>
              </a:rPr>
              <a:t>Norma Experimentais Poéticos Slides</a:t>
            </a:r>
          </a:p>
          <a:p>
            <a:pPr algn="ctr"/>
            <a:r>
              <a:rPr lang="pt-BR" sz="2400" dirty="0">
                <a:solidFill>
                  <a:schemeClr val="bg1"/>
                </a:solidFill>
                <a:latin typeface="Arial Black" panose="020B0A04020102020204" pitchFamily="34" charset="0"/>
                <a:hlinkClick r:id="rId3">
                  <a:extLst>
                    <a:ext uri="{A12FA001-AC4F-418D-AE19-62706E023703}">
                      <ahyp:hlinkClr xmlns:ahyp="http://schemas.microsoft.com/office/drawing/2018/hyperlinkcolor" val="tx"/>
                    </a:ext>
                  </a:extLst>
                </a:hlinkClick>
              </a:rPr>
              <a:t>www.sergrasan.com</a:t>
            </a:r>
            <a:endParaRPr lang="pt-BR" sz="2400" dirty="0">
              <a:solidFill>
                <a:schemeClr val="bg1"/>
              </a:solidFill>
              <a:latin typeface="Arial Black" panose="020B0A04020102020204" pitchFamily="34" charset="0"/>
            </a:endParaRPr>
          </a:p>
          <a:p>
            <a:pPr algn="ctr"/>
            <a:r>
              <a:rPr lang="pt-BR" sz="2400" dirty="0" err="1">
                <a:solidFill>
                  <a:schemeClr val="bg1"/>
                </a:solidFill>
                <a:latin typeface="Arial Black" panose="020B0A04020102020204" pitchFamily="34" charset="0"/>
              </a:rPr>
              <a:t>Nov</a:t>
            </a:r>
            <a:r>
              <a:rPr lang="pt-BR" sz="2400" dirty="0">
                <a:solidFill>
                  <a:schemeClr val="bg1"/>
                </a:solidFill>
                <a:latin typeface="Arial Black" panose="020B0A04020102020204" pitchFamily="34" charset="0"/>
              </a:rPr>
              <a:t>/2020</a:t>
            </a:r>
          </a:p>
        </p:txBody>
      </p:sp>
    </p:spTree>
    <p:extLst>
      <p:ext uri="{BB962C8B-B14F-4D97-AF65-F5344CB8AC3E}">
        <p14:creationId xmlns:p14="http://schemas.microsoft.com/office/powerpoint/2010/main" val="489950822"/>
      </p:ext>
    </p:extLst>
  </p:cSld>
  <p:clrMapOvr>
    <a:masterClrMapping/>
  </p:clrMapOvr>
  <mc:AlternateContent xmlns:mc="http://schemas.openxmlformats.org/markup-compatibility/2006">
    <mc:Choice xmlns:p14="http://schemas.microsoft.com/office/powerpoint/2010/main" Requires="p14">
      <p:transition spd="slow" p14:dur="36000" advClick="0" advTm="20000">
        <p:cover/>
      </p:transition>
    </mc:Choice>
    <mc:Fallback>
      <p:transition spd="slow" advClick="0" advTm="20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1931</TotalTime>
  <Words>555</Words>
  <Application>Microsoft Office PowerPoint</Application>
  <PresentationFormat>Apresentação na tela (4:3)</PresentationFormat>
  <Paragraphs>24</Paragraphs>
  <Slides>11</Slides>
  <Notes>0</Notes>
  <HiddenSlides>0</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11</vt:i4>
      </vt:variant>
    </vt:vector>
  </HeadingPairs>
  <TitlesOfParts>
    <vt:vector size="16" baseType="lpstr">
      <vt:lpstr>Arial</vt:lpstr>
      <vt:lpstr>Arial Black</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 moraes</dc:creator>
  <cp:lastModifiedBy>norma moraes</cp:lastModifiedBy>
  <cp:revision>28</cp:revision>
  <dcterms:created xsi:type="dcterms:W3CDTF">2020-11-30T12:21:17Z</dcterms:created>
  <dcterms:modified xsi:type="dcterms:W3CDTF">2020-12-05T16:28:29Z</dcterms:modified>
</cp:coreProperties>
</file>