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330" r:id="rId2"/>
    <p:sldId id="322" r:id="rId3"/>
    <p:sldId id="323" r:id="rId4"/>
    <p:sldId id="321" r:id="rId5"/>
    <p:sldId id="319" r:id="rId6"/>
    <p:sldId id="320" r:id="rId7"/>
    <p:sldId id="324" r:id="rId8"/>
    <p:sldId id="326" r:id="rId9"/>
    <p:sldId id="327" r:id="rId10"/>
    <p:sldId id="328" r:id="rId11"/>
    <p:sldId id="329" r:id="rId12"/>
    <p:sldId id="331" r:id="rId13"/>
    <p:sldId id="325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886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CB65D6-232A-44C7-A42D-6DC98C262E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F9C308D-DC42-4DA5-A8FA-A1971BCDA7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25D34F9-1BDE-4555-B49C-F2B4C8977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883E-B109-49CC-957D-021BCAB7F6AF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39EAE32-3B38-4FF2-B287-AE3900392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F7B4A58-2F71-4F4C-BD12-1C100C0B8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69D8-D263-48D0-A22B-5586E07FEA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0970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1363EE-4E52-4C93-8019-ECF5E355E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13CCE48-B5FC-4FFD-950A-74F524C365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6FE70EF-63E2-4059-A694-2B1BEB691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883E-B109-49CC-957D-021BCAB7F6AF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12E4D65-2022-48F2-9A53-79AD524A70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7D41A78-94DE-4B73-B605-83BF2A6D2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69D8-D263-48D0-A22B-5586E07FEA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1072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EB18BE-6A76-4B96-9C86-75AD239F90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884F546-6D73-4503-8FF7-8A61B567DA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43C896F-5F10-4728-8E63-18D10D63F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883E-B109-49CC-957D-021BCAB7F6AF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52320E4-4ABB-468B-A8B0-EE1DADA29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E38678E-CAD9-4A1A-81B7-4EC638B12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69D8-D263-48D0-A22B-5586E07FEA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5719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9D67FB-3728-44B0-BC7F-F29EB56A3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1FFBF24-FDAD-4B2E-B364-5CEDDCA99D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F4D95771-FA06-4B9B-AC5E-C6CE9BEC35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BA2D365-43F5-488B-B7C4-E56CF5EC2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883E-B109-49CC-957D-021BCAB7F6AF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B2F4A90-6A05-4CF0-BB14-A4B9775FE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009145D8-025A-4456-B73F-A132B9809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69D8-D263-48D0-A22B-5586E07FEA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4263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DF6B00-5319-49E2-A9C3-29ED0C7C9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B1B06D5F-09F7-47E4-A89E-801B89BA9A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5C061ED-6F7B-4BD0-B674-F85F3448AD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CAB7076E-C043-4F76-978B-F26988ADC1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B0229935-73FC-44DB-87C6-91D1B54963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3CD35F1C-8223-4F46-BE02-B39908FF2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883E-B109-49CC-957D-021BCAB7F6AF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37F81BF4-F6BF-4807-A7AC-9F536E2913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B539E23B-B44F-4E91-AE6A-D3A796CCB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69D8-D263-48D0-A22B-5586E07FEA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0235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15763C-5F5D-4E1B-9D15-471285549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8D037698-3F8A-4F86-982B-BD0822F0B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883E-B109-49CC-957D-021BCAB7F6AF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1B301A10-CCD3-446A-A642-954A4D55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D2FA3F39-D7B1-4BB1-84DD-8F291D1DA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69D8-D263-48D0-A22B-5586E07FEA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6788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1DB4E243-5AEE-4710-9F2A-3C9134C8A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883E-B109-49CC-957D-021BCAB7F6AF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C4FFE733-3870-4242-B07D-3FC90E372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59EBC2CF-4CB0-4F9E-81E3-3D2CF721B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69D8-D263-48D0-A22B-5586E07FEA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2516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0AAF46-5705-4658-986B-4FB1F5B2FE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5E40441-2351-42E7-89C5-74214849FE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FFC9871-710B-42FF-81E9-2DFC511154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7B2F6758-78A5-4171-86C6-FF2DAFF83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883E-B109-49CC-957D-021BCAB7F6AF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4466AD5-AE25-4293-A64A-42951A415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1E41798-8813-4120-9A78-080DB55D9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69D8-D263-48D0-A22B-5586E07FEA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3883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07BFED-F346-4C98-A6D5-A088A3731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ECD33052-A835-4AF7-BB76-95AC9BE2D0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F26114F8-EC5C-48E3-8FD0-CC458A89A9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BA8578A-7B81-4652-B02D-8084C4E9C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883E-B109-49CC-957D-021BCAB7F6AF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2EC17C9-BD0E-4338-8B99-E9B923A11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6124020-FE4E-4B97-89CA-9AF8A9BCD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69D8-D263-48D0-A22B-5586E07FEA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6205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D46B88-52E5-4C0E-8D50-83092BE75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4D9AC8FD-8709-4963-A25C-3DD2CDA2FF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8DBCDA0-5496-47CC-91C6-83992A8CB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883E-B109-49CC-957D-021BCAB7F6AF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D12D36E-DB0A-425B-91ED-38EC82C02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8985389-7E54-4F70-9542-C8EF8F517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69D8-D263-48D0-A22B-5586E07FEA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7634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4978665-3664-4E33-9F0C-E04A716FD1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F015FDD-A0FA-414F-81F5-6C37ECC564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0D77D14-9926-4D14-A905-9E9FE690D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883E-B109-49CC-957D-021BCAB7F6AF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680FC42-763A-44CE-AB42-5A503A01D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595C52F-F5E9-4C28-85B3-40896BD9E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69D8-D263-48D0-A22B-5586E07FEA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224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F2E42E38-DE81-4870-A46C-42DE0A8DE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65B9D97-0C38-4C88-B095-8607EFB470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0D0AF02-83E0-4C39-B699-1ABF9F0952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6883E-B109-49CC-957D-021BCAB7F6AF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BA7C2CF-12AF-4923-81D4-0FCD551E4E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56930A0-DC8D-419F-A960-3951E353B2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DC69D8-D263-48D0-A22B-5586E07FEA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1492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ormasilveiramoraes.recantodasletras.com.br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rosa com folhas verdes&#10;&#10;Descrição gerada automaticamente">
            <a:extLst>
              <a:ext uri="{FF2B5EF4-FFF2-40B4-BE49-F238E27FC236}">
                <a16:creationId xmlns:a16="http://schemas.microsoft.com/office/drawing/2014/main" id="{97A00C38-26A7-45FE-8FAF-DEBA3A13A6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F5AC79A-B2F9-4D72-8A4A-5300B609CA4A}"/>
              </a:ext>
            </a:extLst>
          </p:cNvPr>
          <p:cNvSpPr txBox="1"/>
          <p:nvPr/>
        </p:nvSpPr>
        <p:spPr>
          <a:xfrm>
            <a:off x="89210" y="302359"/>
            <a:ext cx="4739268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highlight>
                  <a:srgbClr val="FF00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EXPERIMENTAL POÉTICO</a:t>
            </a:r>
          </a:p>
          <a:p>
            <a:endParaRPr lang="pt-BR" dirty="0"/>
          </a:p>
          <a:p>
            <a:r>
              <a:rPr lang="pt-BR" sz="3200" b="1" dirty="0">
                <a:solidFill>
                  <a:srgbClr val="002060"/>
                </a:solidFill>
              </a:rPr>
              <a:t>Decanato poético DIVERSOS TEMAS</a:t>
            </a:r>
          </a:p>
          <a:p>
            <a:r>
              <a:rPr lang="pt-BR" sz="2800" b="1" dirty="0">
                <a:solidFill>
                  <a:srgbClr val="002060"/>
                </a:solidFill>
              </a:rPr>
              <a:t>3 tercetos rimados+ 1 verso livre</a:t>
            </a:r>
          </a:p>
          <a:p>
            <a:endParaRPr lang="pt-BR" sz="2800" b="1" dirty="0">
              <a:solidFill>
                <a:srgbClr val="002060"/>
              </a:solidFill>
            </a:endParaRPr>
          </a:p>
          <a:p>
            <a:r>
              <a:rPr lang="pt-BR" sz="2800" b="1" dirty="0">
                <a:solidFill>
                  <a:srgbClr val="002060"/>
                </a:solidFill>
              </a:rPr>
              <a:t>Criação de </a:t>
            </a:r>
          </a:p>
          <a:p>
            <a:r>
              <a:rPr lang="pt-BR" sz="2800" b="1" dirty="0">
                <a:solidFill>
                  <a:srgbClr val="002060"/>
                </a:solidFill>
              </a:rPr>
              <a:t>Norma </a:t>
            </a:r>
            <a:r>
              <a:rPr lang="pt-BR" sz="2800" b="1" dirty="0" err="1">
                <a:solidFill>
                  <a:srgbClr val="002060"/>
                </a:solidFill>
              </a:rPr>
              <a:t>Ap</a:t>
            </a:r>
            <a:r>
              <a:rPr lang="pt-BR" sz="2800" b="1" dirty="0">
                <a:solidFill>
                  <a:srgbClr val="002060"/>
                </a:solidFill>
              </a:rPr>
              <a:t> Silveira de Moraes</a:t>
            </a:r>
          </a:p>
          <a:p>
            <a:endParaRPr lang="pt-BR" dirty="0"/>
          </a:p>
          <a:p>
            <a:pPr algn="ctr"/>
            <a:r>
              <a:rPr lang="pt-BR" sz="24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Divulgação</a:t>
            </a:r>
          </a:p>
          <a:p>
            <a:r>
              <a:rPr lang="pt-BR" sz="2400" b="1" dirty="0">
                <a:solidFill>
                  <a:schemeClr val="bg1"/>
                </a:solidFill>
              </a:rPr>
              <a:t>Norma Silveira Experimentais poéticos</a:t>
            </a:r>
          </a:p>
          <a:p>
            <a:r>
              <a:rPr lang="pt-BR" sz="2400" b="1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www.normasilveiramoraes.recantodasletras.com.br</a:t>
            </a:r>
            <a:endParaRPr lang="pt-BR" sz="2400" b="1" dirty="0">
              <a:solidFill>
                <a:schemeClr val="bg1"/>
              </a:solidFill>
            </a:endParaRPr>
          </a:p>
          <a:p>
            <a:r>
              <a:rPr lang="pt-BR" sz="2400" b="1" dirty="0">
                <a:solidFill>
                  <a:schemeClr val="bg1"/>
                </a:solidFill>
              </a:rPr>
              <a:t>www.sergrasan.com</a:t>
            </a:r>
          </a:p>
          <a:p>
            <a:endParaRPr lang="pt-BR" b="1" dirty="0"/>
          </a:p>
          <a:p>
            <a:endParaRPr lang="pt-BR" b="1" dirty="0"/>
          </a:p>
          <a:p>
            <a:endParaRPr lang="pt-BR" b="1" dirty="0"/>
          </a:p>
          <a:p>
            <a:endParaRPr lang="pt-BR" dirty="0"/>
          </a:p>
        </p:txBody>
      </p:sp>
      <p:sp>
        <p:nvSpPr>
          <p:cNvPr id="5" name="Seta: para a Direita 4">
            <a:extLst>
              <a:ext uri="{FF2B5EF4-FFF2-40B4-BE49-F238E27FC236}">
                <a16:creationId xmlns:a16="http://schemas.microsoft.com/office/drawing/2014/main" id="{70D742BE-0489-482E-96D4-784BA6681230}"/>
              </a:ext>
            </a:extLst>
          </p:cNvPr>
          <p:cNvSpPr/>
          <p:nvPr/>
        </p:nvSpPr>
        <p:spPr>
          <a:xfrm>
            <a:off x="3713355" y="6315890"/>
            <a:ext cx="4984595" cy="47950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>
                <a:latin typeface="Aharoni" panose="02010803020104030203" pitchFamily="2" charset="-79"/>
                <a:cs typeface="Aharoni" panose="02010803020104030203" pitchFamily="2" charset="-79"/>
              </a:rPr>
              <a:t>PARA SEGUIR CLIQUE EM ENTER</a:t>
            </a:r>
          </a:p>
        </p:txBody>
      </p:sp>
    </p:spTree>
    <p:extLst>
      <p:ext uri="{BB962C8B-B14F-4D97-AF65-F5344CB8AC3E}">
        <p14:creationId xmlns:p14="http://schemas.microsoft.com/office/powerpoint/2010/main" val="2198034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  <p:sndAc>
          <p:stSnd loop="1">
            <p:snd r:embed="rId2" name="Francis Goya-Sleepy Shores.wav.wav"/>
          </p:stSnd>
        </p:sndAc>
      </p:transition>
    </mc:Choice>
    <mc:Fallback>
      <p:transition spd="slow">
        <p:push dir="u"/>
        <p:sndAc>
          <p:stSnd loop="1">
            <p:snd r:embed="rId2" name="Francis Goya-Sleepy Shores.wav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ulher com flor no jardim&#10;&#10;Descrição gerada automaticamente">
            <a:extLst>
              <a:ext uri="{FF2B5EF4-FFF2-40B4-BE49-F238E27FC236}">
                <a16:creationId xmlns:a16="http://schemas.microsoft.com/office/drawing/2014/main" id="{0F20495E-A0B5-454A-95DC-5AB15888C7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CDB0411-1869-4483-B5CA-C3F19F4B9B29}"/>
              </a:ext>
            </a:extLst>
          </p:cNvPr>
          <p:cNvSpPr txBox="1"/>
          <p:nvPr/>
        </p:nvSpPr>
        <p:spPr>
          <a:xfrm>
            <a:off x="1" y="-71307"/>
            <a:ext cx="448279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CC0099"/>
                </a:solidFill>
                <a:effectLst/>
                <a:latin typeface="Comic Sans MS" panose="030F0702030302020204" pitchFamily="66" charset="0"/>
              </a:rPr>
              <a:t> </a:t>
            </a:r>
            <a:r>
              <a:rPr lang="pt-BR" sz="200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EM ÊXTASE</a:t>
            </a:r>
          </a:p>
          <a:p>
            <a:br>
              <a:rPr lang="pt-BR" sz="200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00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200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O amor é mesmo comovente</a:t>
            </a:r>
          </a:p>
          <a:p>
            <a:r>
              <a:rPr lang="pt-BR" sz="200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 alma fica tão transparente</a:t>
            </a:r>
          </a:p>
          <a:p>
            <a:r>
              <a:rPr lang="pt-BR" sz="200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Um do outro fica tão dependente</a:t>
            </a:r>
          </a:p>
          <a:p>
            <a:br>
              <a:rPr lang="pt-BR" sz="200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00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200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Viver feliz e em doce sintonia</a:t>
            </a:r>
          </a:p>
          <a:p>
            <a:r>
              <a:rPr lang="pt-BR" sz="200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Noites de amor e belos dias</a:t>
            </a:r>
          </a:p>
          <a:p>
            <a:r>
              <a:rPr lang="pt-BR" sz="200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 vida tem motivação e alegria</a:t>
            </a:r>
          </a:p>
          <a:p>
            <a:br>
              <a:rPr lang="pt-BR" sz="200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00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200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Tudo é gozo, tudo é contemplação</a:t>
            </a:r>
          </a:p>
          <a:p>
            <a:r>
              <a:rPr lang="pt-BR" sz="200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Prazer de viver, batendo o coração</a:t>
            </a:r>
          </a:p>
          <a:p>
            <a:r>
              <a:rPr lang="pt-BR" sz="200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Sentir-se livre, e com tanta gratidão</a:t>
            </a:r>
          </a:p>
          <a:p>
            <a:br>
              <a:rPr lang="pt-BR" sz="200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00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200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Dois corações batendo felizes em harmonia</a:t>
            </a:r>
          </a:p>
          <a:p>
            <a:r>
              <a:rPr lang="pt-BR" sz="200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(Norma)</a:t>
            </a:r>
          </a:p>
        </p:txBody>
      </p:sp>
    </p:spTree>
    <p:extLst>
      <p:ext uri="{BB962C8B-B14F-4D97-AF65-F5344CB8AC3E}">
        <p14:creationId xmlns:p14="http://schemas.microsoft.com/office/powerpoint/2010/main" val="1715538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ulher com flor rosa&#10;&#10;Descrição gerada automaticamente">
            <a:extLst>
              <a:ext uri="{FF2B5EF4-FFF2-40B4-BE49-F238E27FC236}">
                <a16:creationId xmlns:a16="http://schemas.microsoft.com/office/drawing/2014/main" id="{DB099F2D-64D0-4106-B9C4-DBE544B14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E15E45D-69A1-4024-BB47-D5653CC1CF9B}"/>
              </a:ext>
            </a:extLst>
          </p:cNvPr>
          <p:cNvSpPr txBox="1"/>
          <p:nvPr/>
        </p:nvSpPr>
        <p:spPr>
          <a:xfrm>
            <a:off x="4873083" y="235012"/>
            <a:ext cx="4192857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ALMAS SINTONIZADAS</a:t>
            </a:r>
          </a:p>
          <a:p>
            <a:pPr algn="ctr"/>
            <a:b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000" b="1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ESSE AMOR EM SINTONIA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ALMAS EM PURA MAGIA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VIVENDO DE AMOR, ALEGRIA</a:t>
            </a:r>
          </a:p>
          <a:p>
            <a:pPr algn="ctr"/>
            <a:b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000" b="1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CORAÇÕES EM FESTANÇA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TANTO AMOR SEM COBRANÇAS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BONS MOMENTOS NAS LEMBRANÇAS</a:t>
            </a:r>
          </a:p>
          <a:p>
            <a:pPr algn="ctr"/>
            <a:b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000" b="1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O AMOR É TAMBÉM FELICIDADE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VENCENDO AS ADVERSIDADES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APOSTANDO NAS POSSIBILIDADES</a:t>
            </a:r>
          </a:p>
          <a:p>
            <a:pPr algn="ctr"/>
            <a:b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SEMPRE UNIDOS EM PARCERIA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(NORMA)</a:t>
            </a:r>
          </a:p>
        </p:txBody>
      </p:sp>
    </p:spTree>
    <p:extLst>
      <p:ext uri="{BB962C8B-B14F-4D97-AF65-F5344CB8AC3E}">
        <p14:creationId xmlns:p14="http://schemas.microsoft.com/office/powerpoint/2010/main" val="34254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essoa posando para foto&#10;&#10;Descrição gerada automaticamente">
            <a:extLst>
              <a:ext uri="{FF2B5EF4-FFF2-40B4-BE49-F238E27FC236}">
                <a16:creationId xmlns:a16="http://schemas.microsoft.com/office/drawing/2014/main" id="{68144702-3A7F-448B-96FA-96752D8CD7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23DC008-28A0-4483-8F8B-A8A400F1A0A5}"/>
              </a:ext>
            </a:extLst>
          </p:cNvPr>
          <p:cNvSpPr txBox="1"/>
          <p:nvPr/>
        </p:nvSpPr>
        <p:spPr>
          <a:xfrm>
            <a:off x="0" y="278780"/>
            <a:ext cx="5062653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rgbClr val="FF0099"/>
                </a:solidFill>
                <a:effectLst/>
                <a:latin typeface="Comic Sans MS" panose="030F0702030302020204" pitchFamily="66" charset="0"/>
              </a:rPr>
              <a:t>TEMPO DE CONFIAR E SEGUIR EM FRENTE</a:t>
            </a:r>
          </a:p>
          <a:p>
            <a:pPr algn="ctr"/>
            <a:endParaRPr lang="pt-BR" dirty="0">
              <a:solidFill>
                <a:srgbClr val="FF0099"/>
              </a:solidFill>
              <a:effectLst/>
              <a:latin typeface="Comic Sans MS" panose="030F0702030302020204" pitchFamily="66" charset="0"/>
            </a:endParaRPr>
          </a:p>
          <a:p>
            <a:pPr algn="ctr"/>
            <a:r>
              <a:rPr lang="pt-BR" sz="2400" dirty="0">
                <a:solidFill>
                  <a:srgbClr val="FF0099"/>
                </a:solidFill>
                <a:effectLst/>
                <a:latin typeface="Comic Sans MS" panose="030F0702030302020204" pitchFamily="66" charset="0"/>
              </a:rPr>
              <a:t>Enquanto vivemos há esperança</a:t>
            </a:r>
            <a:endParaRPr lang="pt-BR" sz="2400" dirty="0">
              <a:effectLst/>
            </a:endParaRPr>
          </a:p>
          <a:p>
            <a:pPr algn="ctr"/>
            <a:r>
              <a:rPr lang="pt-BR" sz="2400" dirty="0">
                <a:solidFill>
                  <a:srgbClr val="FF0099"/>
                </a:solidFill>
                <a:effectLst/>
                <a:latin typeface="Comic Sans MS" panose="030F0702030302020204" pitchFamily="66" charset="0"/>
              </a:rPr>
              <a:t>E na luta teremos toda confiança</a:t>
            </a:r>
            <a:endParaRPr lang="pt-BR" sz="2400" dirty="0">
              <a:effectLst/>
            </a:endParaRPr>
          </a:p>
          <a:p>
            <a:pPr algn="ctr"/>
            <a:r>
              <a:rPr lang="pt-BR" sz="2400" dirty="0">
                <a:solidFill>
                  <a:srgbClr val="FF0099"/>
                </a:solidFill>
                <a:effectLst/>
                <a:latin typeface="Comic Sans MS" panose="030F0702030302020204" pitchFamily="66" charset="0"/>
              </a:rPr>
              <a:t>Vivendo, buscando a temperança</a:t>
            </a:r>
            <a:endParaRPr lang="pt-BR" sz="2400" dirty="0">
              <a:effectLst/>
            </a:endParaRPr>
          </a:p>
          <a:p>
            <a:pPr algn="ctr"/>
            <a:endParaRPr lang="pt-BR" sz="2400" dirty="0">
              <a:effectLst/>
            </a:endParaRPr>
          </a:p>
          <a:p>
            <a:pPr algn="ctr"/>
            <a:r>
              <a:rPr lang="pt-BR" sz="2400" dirty="0">
                <a:solidFill>
                  <a:srgbClr val="FF0099"/>
                </a:solidFill>
                <a:effectLst/>
                <a:latin typeface="Comic Sans MS" panose="030F0702030302020204" pitchFamily="66" charset="0"/>
              </a:rPr>
              <a:t>A vida precisa ter qualidade</a:t>
            </a:r>
            <a:endParaRPr lang="pt-BR" sz="2400" dirty="0">
              <a:effectLst/>
            </a:endParaRPr>
          </a:p>
          <a:p>
            <a:pPr algn="ctr"/>
            <a:r>
              <a:rPr lang="pt-BR" sz="2400" dirty="0">
                <a:solidFill>
                  <a:srgbClr val="FF0099"/>
                </a:solidFill>
                <a:effectLst/>
                <a:latin typeface="Comic Sans MS" panose="030F0702030302020204" pitchFamily="66" charset="0"/>
              </a:rPr>
              <a:t>E temos com saúde capacidade</a:t>
            </a:r>
            <a:endParaRPr lang="pt-BR" sz="2400" dirty="0">
              <a:effectLst/>
            </a:endParaRPr>
          </a:p>
          <a:p>
            <a:pPr algn="ctr"/>
            <a:r>
              <a:rPr lang="pt-BR" sz="2400" dirty="0">
                <a:solidFill>
                  <a:srgbClr val="FF0099"/>
                </a:solidFill>
                <a:effectLst/>
                <a:latin typeface="Comic Sans MS" panose="030F0702030302020204" pitchFamily="66" charset="0"/>
              </a:rPr>
              <a:t>De aproveitar as possibilidades</a:t>
            </a:r>
            <a:endParaRPr lang="pt-BR" sz="2400" dirty="0">
              <a:effectLst/>
            </a:endParaRPr>
          </a:p>
          <a:p>
            <a:pPr algn="ctr"/>
            <a:br>
              <a:rPr lang="pt-BR" sz="2400" dirty="0">
                <a:effectLst/>
              </a:rPr>
            </a:br>
            <a:r>
              <a:rPr lang="pt-BR" sz="2400" dirty="0">
                <a:solidFill>
                  <a:srgbClr val="FF0099"/>
                </a:solidFill>
                <a:effectLst/>
                <a:latin typeface="Comic Sans MS" panose="030F0702030302020204" pitchFamily="66" charset="0"/>
              </a:rPr>
              <a:t>Seguindo com fé, luta, gratidão</a:t>
            </a:r>
            <a:endParaRPr lang="pt-BR" sz="2400" dirty="0">
              <a:effectLst/>
            </a:endParaRPr>
          </a:p>
          <a:p>
            <a:pPr algn="ctr"/>
            <a:r>
              <a:rPr lang="pt-BR" sz="2400" dirty="0">
                <a:solidFill>
                  <a:srgbClr val="FF0099"/>
                </a:solidFill>
                <a:effectLst/>
                <a:latin typeface="Comic Sans MS" panose="030F0702030302020204" pitchFamily="66" charset="0"/>
              </a:rPr>
              <a:t>Seguindo feliz e com emoção</a:t>
            </a:r>
            <a:endParaRPr lang="pt-BR" sz="2400" dirty="0">
              <a:effectLst/>
            </a:endParaRPr>
          </a:p>
          <a:p>
            <a:pPr algn="ctr"/>
            <a:r>
              <a:rPr lang="pt-BR" sz="2400" dirty="0">
                <a:solidFill>
                  <a:srgbClr val="FF0099"/>
                </a:solidFill>
                <a:effectLst/>
                <a:latin typeface="Comic Sans MS" panose="030F0702030302020204" pitchFamily="66" charset="0"/>
              </a:rPr>
              <a:t>Buscando boas energias no coração</a:t>
            </a:r>
            <a:endParaRPr lang="pt-BR" sz="2400" dirty="0">
              <a:effectLst/>
            </a:endParaRPr>
          </a:p>
          <a:p>
            <a:pPr algn="ctr"/>
            <a:br>
              <a:rPr lang="pt-BR" sz="2400" dirty="0">
                <a:effectLst/>
              </a:rPr>
            </a:br>
            <a:endParaRPr lang="pt-BR" sz="2400" dirty="0">
              <a:effectLst/>
            </a:endParaRPr>
          </a:p>
          <a:p>
            <a:pPr algn="ctr"/>
            <a:r>
              <a:rPr lang="pt-BR" sz="2400" dirty="0">
                <a:solidFill>
                  <a:srgbClr val="FF0099"/>
                </a:solidFill>
                <a:effectLst/>
                <a:latin typeface="Comic Sans MS" panose="030F0702030302020204" pitchFamily="66" charset="0"/>
              </a:rPr>
              <a:t>Seguir com fé, na luta da vida</a:t>
            </a:r>
            <a:endParaRPr lang="pt-BR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56750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34933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Planta com folhas verdes&#10;&#10;Descrição gerada automaticamente">
            <a:extLst>
              <a:ext uri="{FF2B5EF4-FFF2-40B4-BE49-F238E27FC236}">
                <a16:creationId xmlns:a16="http://schemas.microsoft.com/office/drawing/2014/main" id="{E51958CA-F4A2-4C15-B718-6A1FB1FB7F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0" r="2048" b="-2"/>
          <a:stretch/>
        </p:blipFill>
        <p:spPr>
          <a:xfrm rot="5400000">
            <a:off x="-962025" y="1470891"/>
            <a:ext cx="6258983" cy="391621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D2A61D2-F6A0-4803-83DD-3DDCF50CE6DD}"/>
              </a:ext>
            </a:extLst>
          </p:cNvPr>
          <p:cNvSpPr txBox="1"/>
          <p:nvPr/>
        </p:nvSpPr>
        <p:spPr>
          <a:xfrm>
            <a:off x="7248293" y="3619272"/>
            <a:ext cx="872185" cy="273707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>
              <a:solidFill>
                <a:schemeClr val="tx1">
                  <a:alpha val="80000"/>
                </a:schemeClr>
              </a:solidFill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89621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7E80A196-11D2-4501-9555-9A939CBC8220}"/>
              </a:ext>
            </a:extLst>
          </p:cNvPr>
          <p:cNvSpPr txBox="1"/>
          <p:nvPr/>
        </p:nvSpPr>
        <p:spPr>
          <a:xfrm>
            <a:off x="4334933" y="178420"/>
            <a:ext cx="4731007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C00CC"/>
                </a:solidFill>
                <a:effectLst/>
              </a:rPr>
              <a:t>FINAL DA GUERRA</a:t>
            </a:r>
            <a:endParaRPr lang="pt-BR" sz="2400" dirty="0">
              <a:effectLst/>
            </a:endParaRPr>
          </a:p>
          <a:p>
            <a:pPr algn="ctr"/>
            <a:br>
              <a:rPr lang="pt-BR" sz="2400" dirty="0">
                <a:effectLst/>
              </a:rPr>
            </a:br>
            <a:r>
              <a:rPr lang="pt-BR" sz="2400" b="1" dirty="0">
                <a:solidFill>
                  <a:srgbClr val="CC00CC"/>
                </a:solidFill>
                <a:effectLst/>
              </a:rPr>
              <a:t>Precisamos da paz mundial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00CC"/>
                </a:solidFill>
                <a:effectLst/>
              </a:rPr>
              <a:t>De amor e não a guerra global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00CC"/>
                </a:solidFill>
                <a:effectLst/>
              </a:rPr>
              <a:t>Vibrar energia positiva é especial</a:t>
            </a:r>
            <a:endParaRPr lang="pt-BR" sz="2400" dirty="0">
              <a:effectLst/>
            </a:endParaRPr>
          </a:p>
          <a:p>
            <a:pPr algn="ctr"/>
            <a:br>
              <a:rPr lang="pt-BR" sz="2400" dirty="0">
                <a:effectLst/>
              </a:rPr>
            </a:br>
            <a:r>
              <a:rPr lang="pt-BR" sz="2400" b="1" dirty="0">
                <a:solidFill>
                  <a:srgbClr val="CC00CC"/>
                </a:solidFill>
                <a:effectLst/>
              </a:rPr>
              <a:t>Que venha a luz tão vibrante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00CC"/>
                </a:solidFill>
                <a:effectLst/>
              </a:rPr>
              <a:t>Deixar o planeta todo brilhante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00CC"/>
                </a:solidFill>
                <a:effectLst/>
              </a:rPr>
              <a:t>O final da guerra é tão importante</a:t>
            </a:r>
            <a:endParaRPr lang="pt-BR" sz="2400" dirty="0">
              <a:effectLst/>
            </a:endParaRPr>
          </a:p>
          <a:p>
            <a:pPr algn="ctr"/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00CC"/>
                </a:solidFill>
                <a:effectLst/>
              </a:rPr>
              <a:t>Trocar as armas por belas flores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00CC"/>
                </a:solidFill>
                <a:effectLst/>
              </a:rPr>
              <a:t>Entoar orações para final das dores</a:t>
            </a: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00CC"/>
                </a:solidFill>
                <a:effectLst/>
              </a:rPr>
              <a:t>Que amor e paz sejam reais valores</a:t>
            </a:r>
            <a:endParaRPr lang="pt-BR" sz="2400" dirty="0">
              <a:effectLst/>
            </a:endParaRPr>
          </a:p>
          <a:p>
            <a:pPr algn="ctr"/>
            <a:br>
              <a:rPr lang="pt-BR" sz="2400" dirty="0">
                <a:effectLst/>
              </a:rPr>
            </a:br>
            <a:endParaRPr lang="pt-BR" sz="2400" dirty="0">
              <a:effectLst/>
            </a:endParaRPr>
          </a:p>
          <a:p>
            <a:pPr algn="ctr"/>
            <a:r>
              <a:rPr lang="pt-BR" sz="2400" b="1" dirty="0">
                <a:solidFill>
                  <a:srgbClr val="CC00CC"/>
                </a:solidFill>
                <a:effectLst/>
              </a:rPr>
              <a:t>Final da guerra, paz e luz para o mundo</a:t>
            </a:r>
          </a:p>
          <a:p>
            <a:pPr algn="ctr"/>
            <a:r>
              <a:rPr lang="pt-BR" b="1" dirty="0">
                <a:solidFill>
                  <a:srgbClr val="CC00CC"/>
                </a:solidFill>
              </a:rPr>
              <a:t>(Norma Silveira Moraes)</a:t>
            </a:r>
            <a:endParaRPr lang="pt-BR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51203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A86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Uma imagem contendo bolo, mesa, comida, verde&#10;&#10;Descrição gerada automaticamente">
            <a:extLst>
              <a:ext uri="{FF2B5EF4-FFF2-40B4-BE49-F238E27FC236}">
                <a16:creationId xmlns:a16="http://schemas.microsoft.com/office/drawing/2014/main" id="{31AFD41E-146B-4218-A84B-CDB2441541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50885" y="1862138"/>
            <a:ext cx="5571066" cy="3133724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B14A486-8D37-4DBF-8C91-4A10553B89EF}"/>
              </a:ext>
            </a:extLst>
          </p:cNvPr>
          <p:cNvSpPr txBox="1"/>
          <p:nvPr/>
        </p:nvSpPr>
        <p:spPr>
          <a:xfrm>
            <a:off x="0" y="657922"/>
            <a:ext cx="5274527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rgbClr val="9900CC"/>
                </a:solidFill>
                <a:effectLst/>
                <a:latin typeface="Verdana" panose="020B0604030504040204" pitchFamily="34" charset="0"/>
              </a:rPr>
              <a:t>Cristo Planetário</a:t>
            </a:r>
            <a:endParaRPr lang="pt-BR" dirty="0">
              <a:effectLst/>
            </a:endParaRPr>
          </a:p>
          <a:p>
            <a:pPr algn="ctr"/>
            <a:r>
              <a:rPr lang="pt-BR" b="1" dirty="0">
                <a:solidFill>
                  <a:srgbClr val="9900CC"/>
                </a:solidFill>
                <a:effectLst/>
                <a:latin typeface="Verdana" panose="020B0604030504040204" pitchFamily="34" charset="0"/>
              </a:rPr>
              <a:t>Que venha o Mestre Salvador</a:t>
            </a:r>
            <a:endParaRPr lang="pt-BR" dirty="0">
              <a:effectLst/>
            </a:endParaRPr>
          </a:p>
          <a:p>
            <a:pPr algn="ctr"/>
            <a:r>
              <a:rPr lang="pt-BR" b="1" dirty="0">
                <a:solidFill>
                  <a:srgbClr val="9900CC"/>
                </a:solidFill>
                <a:effectLst/>
                <a:latin typeface="Verdana" panose="020B0604030504040204" pitchFamily="34" charset="0"/>
              </a:rPr>
              <a:t>Aquele que pregou o amor</a:t>
            </a:r>
            <a:endParaRPr lang="pt-BR" dirty="0">
              <a:effectLst/>
            </a:endParaRPr>
          </a:p>
          <a:p>
            <a:pPr algn="ctr"/>
            <a:r>
              <a:rPr lang="pt-BR" b="1" dirty="0">
                <a:solidFill>
                  <a:srgbClr val="9900CC"/>
                </a:solidFill>
                <a:effectLst/>
                <a:latin typeface="Verdana" panose="020B0604030504040204" pitchFamily="34" charset="0"/>
              </a:rPr>
              <a:t>Que ensina curar toda a dor</a:t>
            </a:r>
            <a:endParaRPr lang="pt-BR" dirty="0">
              <a:effectLst/>
            </a:endParaRPr>
          </a:p>
          <a:p>
            <a:pPr algn="ctr"/>
            <a:br>
              <a:rPr lang="pt-BR" dirty="0">
                <a:effectLst/>
              </a:rPr>
            </a:br>
            <a:r>
              <a:rPr lang="pt-BR" b="1" dirty="0">
                <a:solidFill>
                  <a:srgbClr val="9900CC"/>
                </a:solidFill>
                <a:effectLst/>
                <a:latin typeface="Verdana" panose="020B0604030504040204" pitchFamily="34" charset="0"/>
              </a:rPr>
              <a:t>Que venha o Cristo amigo</a:t>
            </a:r>
            <a:endParaRPr lang="pt-BR" dirty="0">
              <a:effectLst/>
            </a:endParaRPr>
          </a:p>
          <a:p>
            <a:pPr algn="ctr"/>
            <a:r>
              <a:rPr lang="pt-BR" b="1" dirty="0">
                <a:solidFill>
                  <a:srgbClr val="9900CC"/>
                </a:solidFill>
                <a:effectLst/>
                <a:latin typeface="Verdana" panose="020B0604030504040204" pitchFamily="34" charset="0"/>
              </a:rPr>
              <a:t>Aquele que o sinto comigo</a:t>
            </a:r>
            <a:endParaRPr lang="pt-BR" dirty="0">
              <a:effectLst/>
            </a:endParaRPr>
          </a:p>
          <a:p>
            <a:pPr algn="ctr"/>
            <a:r>
              <a:rPr lang="pt-BR" b="1" dirty="0">
                <a:solidFill>
                  <a:srgbClr val="9900CC"/>
                </a:solidFill>
                <a:effectLst/>
                <a:latin typeface="Verdana" panose="020B0604030504040204" pitchFamily="34" charset="0"/>
              </a:rPr>
              <a:t>De bem, de amor, eu Sigo</a:t>
            </a:r>
            <a:endParaRPr lang="pt-BR" dirty="0">
              <a:effectLst/>
            </a:endParaRPr>
          </a:p>
          <a:p>
            <a:pPr algn="ctr"/>
            <a:br>
              <a:rPr lang="pt-BR" dirty="0">
                <a:effectLst/>
              </a:rPr>
            </a:br>
            <a:r>
              <a:rPr lang="pt-BR" b="1" dirty="0">
                <a:solidFill>
                  <a:srgbClr val="9900CC"/>
                </a:solidFill>
                <a:effectLst/>
                <a:latin typeface="Verdana" panose="020B0604030504040204" pitchFamily="34" charset="0"/>
              </a:rPr>
              <a:t>Que venha o Cristo Verdade</a:t>
            </a:r>
            <a:endParaRPr lang="pt-BR" dirty="0">
              <a:effectLst/>
            </a:endParaRPr>
          </a:p>
          <a:p>
            <a:pPr algn="ctr"/>
            <a:r>
              <a:rPr lang="pt-BR" b="1" dirty="0">
                <a:solidFill>
                  <a:srgbClr val="9900CC"/>
                </a:solidFill>
                <a:effectLst/>
                <a:latin typeface="Verdana" panose="020B0604030504040204" pitchFamily="34" charset="0"/>
              </a:rPr>
              <a:t>De amor é tanta quantidade</a:t>
            </a:r>
            <a:endParaRPr lang="pt-BR" dirty="0">
              <a:effectLst/>
            </a:endParaRPr>
          </a:p>
          <a:p>
            <a:pPr algn="ctr"/>
            <a:r>
              <a:rPr lang="pt-BR" b="1" dirty="0">
                <a:solidFill>
                  <a:srgbClr val="9900CC"/>
                </a:solidFill>
                <a:effectLst/>
                <a:latin typeface="Verdana" panose="020B0604030504040204" pitchFamily="34" charset="0"/>
              </a:rPr>
              <a:t>De realizações, possibilidade</a:t>
            </a:r>
            <a:endParaRPr lang="pt-BR" dirty="0">
              <a:effectLst/>
            </a:endParaRPr>
          </a:p>
          <a:p>
            <a:pPr algn="ctr"/>
            <a:br>
              <a:rPr lang="pt-BR" dirty="0">
                <a:effectLst/>
              </a:rPr>
            </a:br>
            <a:r>
              <a:rPr lang="pt-BR" b="1" dirty="0">
                <a:solidFill>
                  <a:srgbClr val="9900CC"/>
                </a:solidFill>
                <a:effectLst/>
                <a:latin typeface="Verdana" panose="020B0604030504040204" pitchFamily="34" charset="0"/>
              </a:rPr>
              <a:t>De amor e sintonia com Deus</a:t>
            </a:r>
            <a:endParaRPr lang="pt-BR" dirty="0">
              <a:effectLst/>
            </a:endParaRPr>
          </a:p>
          <a:p>
            <a:pPr algn="ctr"/>
            <a:r>
              <a:rPr lang="pt-BR" b="1" dirty="0">
                <a:solidFill>
                  <a:srgbClr val="9900CC"/>
                </a:solidFill>
                <a:effectLst/>
                <a:latin typeface="Verdana" panose="020B0604030504040204" pitchFamily="34" charset="0"/>
              </a:rPr>
              <a:t>(Norma Silveira Moraes)</a:t>
            </a:r>
            <a:endParaRPr lang="pt-BR" dirty="0"/>
          </a:p>
          <a:p>
            <a:r>
              <a:rPr lang="pt-BR" dirty="0"/>
              <a:t>_________________________________________</a:t>
            </a:r>
          </a:p>
          <a:p>
            <a:pPr algn="ctr"/>
            <a:r>
              <a:rPr lang="pt-BR" b="1" dirty="0"/>
              <a:t>DECANATO POETICO</a:t>
            </a:r>
          </a:p>
          <a:p>
            <a:pPr algn="ctr"/>
            <a:r>
              <a:rPr lang="pt-BR" b="1" dirty="0"/>
              <a:t>3 TERCETOS RIMADOS MAIS UM VERSO LIVRE</a:t>
            </a:r>
          </a:p>
          <a:p>
            <a:pPr algn="ctr"/>
            <a:r>
              <a:rPr lang="pt-BR" b="1" dirty="0"/>
              <a:t>CRIAÇÃO DE ESTILO NORMA SILVEIRA MORAES</a:t>
            </a:r>
          </a:p>
        </p:txBody>
      </p:sp>
    </p:spTree>
    <p:extLst>
      <p:ext uri="{BB962C8B-B14F-4D97-AF65-F5344CB8AC3E}">
        <p14:creationId xmlns:p14="http://schemas.microsoft.com/office/powerpoint/2010/main" val="407477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ulher com vestido verde&#10;&#10;Descrição gerada automaticamente">
            <a:extLst>
              <a:ext uri="{FF2B5EF4-FFF2-40B4-BE49-F238E27FC236}">
                <a16:creationId xmlns:a16="http://schemas.microsoft.com/office/drawing/2014/main" id="{4F07AD2F-2E9D-40A9-8573-3C420F4F32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1976B27-5245-4D95-98B8-669D3E2B4053}"/>
              </a:ext>
            </a:extLst>
          </p:cNvPr>
          <p:cNvSpPr txBox="1"/>
          <p:nvPr/>
        </p:nvSpPr>
        <p:spPr>
          <a:xfrm>
            <a:off x="0" y="356839"/>
            <a:ext cx="5865541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BATUQUES DO MEU CORAÇÃO</a:t>
            </a:r>
          </a:p>
          <a:p>
            <a:endParaRPr lang="pt-BR" sz="24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24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 batuque do meu coração</a:t>
            </a:r>
          </a:p>
          <a:p>
            <a:r>
              <a:rPr lang="pt-BR" sz="24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Há tanto tipo de emoção</a:t>
            </a:r>
          </a:p>
          <a:p>
            <a:r>
              <a:rPr lang="pt-BR" sz="24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 </a:t>
            </a:r>
            <a:r>
              <a:rPr lang="pt-BR" sz="24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Tic</a:t>
            </a:r>
            <a:r>
              <a:rPr lang="pt-BR" sz="24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pt-BR" sz="24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tac</a:t>
            </a:r>
            <a:r>
              <a:rPr lang="pt-BR" sz="24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vem a inspiração</a:t>
            </a:r>
          </a:p>
          <a:p>
            <a:br>
              <a:rPr lang="pt-BR" sz="24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4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24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Falar de amor, voa pensamento</a:t>
            </a:r>
          </a:p>
          <a:p>
            <a:r>
              <a:rPr lang="pt-BR" sz="24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Deixa aflorar todo sentimento</a:t>
            </a:r>
          </a:p>
          <a:p>
            <a:r>
              <a:rPr lang="pt-BR" sz="24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Fica alegre, alma sai do tormento</a:t>
            </a:r>
          </a:p>
          <a:p>
            <a:br>
              <a:rPr lang="pt-BR" sz="24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4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24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Busca na fé toda a profundidade</a:t>
            </a:r>
          </a:p>
          <a:p>
            <a:r>
              <a:rPr lang="pt-BR" sz="24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Em cada  canto está a possibilidade</a:t>
            </a:r>
          </a:p>
          <a:p>
            <a:r>
              <a:rPr lang="pt-BR" sz="24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Para reconstruir toda a felicidade</a:t>
            </a:r>
          </a:p>
          <a:p>
            <a:br>
              <a:rPr lang="pt-BR" sz="24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Acreditar que amanhã será bom</a:t>
            </a:r>
          </a:p>
        </p:txBody>
      </p:sp>
    </p:spTree>
    <p:extLst>
      <p:ext uri="{BB962C8B-B14F-4D97-AF65-F5344CB8AC3E}">
        <p14:creationId xmlns:p14="http://schemas.microsoft.com/office/powerpoint/2010/main" val="1468238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ulher com flor na grama&#10;&#10;Descrição gerada automaticamente">
            <a:extLst>
              <a:ext uri="{FF2B5EF4-FFF2-40B4-BE49-F238E27FC236}">
                <a16:creationId xmlns:a16="http://schemas.microsoft.com/office/drawing/2014/main" id="{2FC75422-0B0A-427F-BB0D-207C21054E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E553E91-666C-4A47-8EB3-C7D31004D2E9}"/>
              </a:ext>
            </a:extLst>
          </p:cNvPr>
          <p:cNvSpPr txBox="1"/>
          <p:nvPr/>
        </p:nvSpPr>
        <p:spPr>
          <a:xfrm>
            <a:off x="4572000" y="423746"/>
            <a:ext cx="440473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Sintonia de amor sincero</a:t>
            </a:r>
            <a:endParaRPr lang="pt-BR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br>
              <a:rPr lang="pt-BR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Meu coração bate com saudade</a:t>
            </a:r>
            <a:endParaRPr lang="pt-BR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Não sinto o que é a felicidade</a:t>
            </a:r>
            <a:endParaRPr lang="pt-BR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Sem você fica sem a possibilidade</a:t>
            </a:r>
            <a:endParaRPr lang="pt-BR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br>
              <a:rPr lang="pt-BR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Quando estamos juntos sou toda alegria</a:t>
            </a:r>
            <a:endParaRPr lang="pt-BR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Nosso amor bate na mesma sintonia</a:t>
            </a:r>
            <a:endParaRPr lang="pt-BR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Ficamos juntos felizes em euforia</a:t>
            </a:r>
            <a:endParaRPr lang="pt-BR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br>
              <a:rPr lang="pt-BR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Seu abraço me aquece também a alma</a:t>
            </a:r>
            <a:endParaRPr lang="pt-BR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Suas palavras doces me acalma</a:t>
            </a:r>
            <a:endParaRPr lang="pt-BR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Seus beijos de amor só me salva</a:t>
            </a:r>
            <a:endParaRPr lang="pt-BR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br>
              <a:rPr lang="pt-BR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De toda saudade e de toda </a:t>
            </a:r>
            <a:r>
              <a:rPr lang="pt-BR" b="1" dirty="0" err="1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trsiteza</a:t>
            </a:r>
            <a:endParaRPr lang="pt-BR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636236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essoa segurando flor&#10;&#10;Descrição gerada automaticamente">
            <a:extLst>
              <a:ext uri="{FF2B5EF4-FFF2-40B4-BE49-F238E27FC236}">
                <a16:creationId xmlns:a16="http://schemas.microsoft.com/office/drawing/2014/main" id="{B4CEE5FD-CD05-4172-9754-8CF51BE932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DCEAAD5-74F1-4C56-958F-A35786D3343B}"/>
              </a:ext>
            </a:extLst>
          </p:cNvPr>
          <p:cNvSpPr txBox="1"/>
          <p:nvPr/>
        </p:nvSpPr>
        <p:spPr>
          <a:xfrm>
            <a:off x="3490333" y="312234"/>
            <a:ext cx="544179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O Movimento do mundo</a:t>
            </a:r>
          </a:p>
          <a:p>
            <a:pPr algn="ctr"/>
            <a:b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000" b="1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O movimento do mundo é o capitalismo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Fica em segundo plano o humanismo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E em alguns países é só o comunismo</a:t>
            </a:r>
          </a:p>
          <a:p>
            <a:pPr algn="ctr"/>
            <a:b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000" b="1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Um mundo obscuro com disputas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E quanta gente sem ter a labuta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Para sobreviver sem uma culpa</a:t>
            </a:r>
          </a:p>
          <a:p>
            <a:pPr algn="ctr"/>
            <a:b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000" b="1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O mundo pertence a elite global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O resto é escravidão em geral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É pouca gente com salário especial</a:t>
            </a:r>
          </a:p>
          <a:p>
            <a:pPr algn="ctr"/>
            <a:b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000" b="1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Muita gente ganha o mínimo dos mínimos</a:t>
            </a:r>
          </a:p>
        </p:txBody>
      </p:sp>
    </p:spTree>
    <p:extLst>
      <p:ext uri="{BB962C8B-B14F-4D97-AF65-F5344CB8AC3E}">
        <p14:creationId xmlns:p14="http://schemas.microsoft.com/office/powerpoint/2010/main" val="2893107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ulher de óculos escuros sorrindo&#10;&#10;Descrição gerada automaticamente">
            <a:extLst>
              <a:ext uri="{FF2B5EF4-FFF2-40B4-BE49-F238E27FC236}">
                <a16:creationId xmlns:a16="http://schemas.microsoft.com/office/drawing/2014/main" id="{27DD9D03-C10A-488E-9135-926D8FF4F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" y="-20961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AE386BF9-622A-4CB9-A565-497D268FE2C5}"/>
              </a:ext>
            </a:extLst>
          </p:cNvPr>
          <p:cNvSpPr txBox="1"/>
          <p:nvPr/>
        </p:nvSpPr>
        <p:spPr>
          <a:xfrm>
            <a:off x="4594859" y="280122"/>
            <a:ext cx="4503422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Nível de Evolução da alma</a:t>
            </a:r>
          </a:p>
          <a:p>
            <a:r>
              <a:rPr lang="pt-BR" sz="20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Cada um precisa encontrar sua verdade</a:t>
            </a:r>
          </a:p>
          <a:p>
            <a:r>
              <a:rPr lang="pt-BR" sz="20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Praticar, evoluir buscar a felicidade</a:t>
            </a:r>
          </a:p>
          <a:p>
            <a:r>
              <a:rPr lang="pt-BR" sz="20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Para o bem de toda a humanidade</a:t>
            </a:r>
          </a:p>
          <a:p>
            <a:br>
              <a:rPr lang="pt-BR" sz="20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0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20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Todos sonhos podem se realizar</a:t>
            </a:r>
          </a:p>
          <a:p>
            <a:r>
              <a:rPr lang="pt-BR" sz="20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É SÓ com fé buscar e focar</a:t>
            </a:r>
          </a:p>
          <a:p>
            <a:r>
              <a:rPr lang="pt-BR" sz="20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Vencer momentos difíceis e superar</a:t>
            </a:r>
          </a:p>
          <a:p>
            <a:br>
              <a:rPr lang="pt-BR" sz="20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0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20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Alguns estão em níveis diferentes</a:t>
            </a:r>
          </a:p>
          <a:p>
            <a:r>
              <a:rPr lang="pt-BR" sz="20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Precisamos buscar sabedoria, estar cientes</a:t>
            </a:r>
          </a:p>
          <a:p>
            <a:r>
              <a:rPr lang="pt-BR" sz="20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Buscar e praticar os conhecimentos</a:t>
            </a:r>
          </a:p>
          <a:p>
            <a:br>
              <a:rPr lang="pt-BR" sz="20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0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20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 com fé seguir as verdades da vida</a:t>
            </a:r>
          </a:p>
        </p:txBody>
      </p:sp>
    </p:spTree>
    <p:extLst>
      <p:ext uri="{BB962C8B-B14F-4D97-AF65-F5344CB8AC3E}">
        <p14:creationId xmlns:p14="http://schemas.microsoft.com/office/powerpoint/2010/main" val="284462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essoa posando para foto&#10;&#10;Descrição gerada automaticamente">
            <a:extLst>
              <a:ext uri="{FF2B5EF4-FFF2-40B4-BE49-F238E27FC236}">
                <a16:creationId xmlns:a16="http://schemas.microsoft.com/office/drawing/2014/main" id="{63C75FF6-881F-4190-8C3B-356972E8F2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41D1409-0E72-478C-9B67-7438BE36AA96}"/>
              </a:ext>
            </a:extLst>
          </p:cNvPr>
          <p:cNvSpPr txBox="1"/>
          <p:nvPr/>
        </p:nvSpPr>
        <p:spPr>
          <a:xfrm>
            <a:off x="278780" y="379141"/>
            <a:ext cx="429322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CONTEMPLAÇÃO</a:t>
            </a:r>
            <a:endParaRPr lang="pt-BR" sz="2000" dirty="0">
              <a:solidFill>
                <a:srgbClr val="FFFF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br>
              <a:rPr lang="pt-BR" sz="2000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000" dirty="0">
              <a:solidFill>
                <a:srgbClr val="FFFF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000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 alma em contemplação</a:t>
            </a:r>
            <a:endParaRPr lang="pt-BR" sz="2000" dirty="0">
              <a:solidFill>
                <a:srgbClr val="FFFF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000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saudando tudo com emoção</a:t>
            </a:r>
            <a:endParaRPr lang="pt-BR" sz="2000" dirty="0">
              <a:solidFill>
                <a:srgbClr val="FFFF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000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acalentando o coração</a:t>
            </a:r>
            <a:endParaRPr lang="pt-BR" sz="2000" dirty="0">
              <a:solidFill>
                <a:srgbClr val="FFFF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br>
              <a:rPr lang="pt-BR" sz="2000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000" dirty="0">
              <a:solidFill>
                <a:srgbClr val="FFFF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000" b="1" dirty="0" err="1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VÔo</a:t>
            </a:r>
            <a:r>
              <a:rPr lang="pt-BR" sz="2000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 longe no pensamento</a:t>
            </a:r>
            <a:endParaRPr lang="pt-BR" sz="2000" dirty="0">
              <a:solidFill>
                <a:srgbClr val="FFFF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000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Levando embora o sofrimento</a:t>
            </a:r>
            <a:endParaRPr lang="pt-BR" sz="2000" dirty="0">
              <a:solidFill>
                <a:srgbClr val="FFFF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000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 paz dá lugar ao tormento</a:t>
            </a:r>
            <a:endParaRPr lang="pt-BR" sz="2000" dirty="0">
              <a:solidFill>
                <a:srgbClr val="FFFF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br>
              <a:rPr lang="pt-BR" sz="2000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000" dirty="0">
              <a:solidFill>
                <a:srgbClr val="FFFF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000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Assim vai voltando a alegria</a:t>
            </a:r>
            <a:endParaRPr lang="pt-BR" sz="2000" dirty="0">
              <a:solidFill>
                <a:srgbClr val="FFFF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000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Tudo se transforma em poesia</a:t>
            </a:r>
            <a:endParaRPr lang="pt-BR" sz="2000" dirty="0">
              <a:solidFill>
                <a:srgbClr val="FFFF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000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Trazendo para vida só harmonia</a:t>
            </a:r>
            <a:endParaRPr lang="pt-BR" sz="2000" dirty="0">
              <a:solidFill>
                <a:srgbClr val="FFFF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br>
              <a:rPr lang="pt-BR" sz="2000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000" dirty="0">
              <a:solidFill>
                <a:srgbClr val="FFFF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000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De encontros especiais com Deus</a:t>
            </a:r>
            <a:endParaRPr lang="pt-BR" sz="2000" dirty="0">
              <a:solidFill>
                <a:srgbClr val="FFFF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18020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ulher pousando para foto&#10;&#10;Descrição gerada automaticamente">
            <a:extLst>
              <a:ext uri="{FF2B5EF4-FFF2-40B4-BE49-F238E27FC236}">
                <a16:creationId xmlns:a16="http://schemas.microsoft.com/office/drawing/2014/main" id="{1AD03A17-EC33-468D-9553-F1A52B6CA4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86E8E5D-689B-4F5D-BB27-3241812BACE7}"/>
              </a:ext>
            </a:extLst>
          </p:cNvPr>
          <p:cNvSpPr txBox="1"/>
          <p:nvPr/>
        </p:nvSpPr>
        <p:spPr>
          <a:xfrm>
            <a:off x="4572000" y="289932"/>
            <a:ext cx="428206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ESTE AMOR </a:t>
            </a:r>
            <a:endParaRPr lang="pt-BR" sz="240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br>
              <a:rPr lang="pt-BR" sz="240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40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Corações em harmonia,/</a:t>
            </a:r>
            <a:endParaRPr lang="pt-BR" sz="240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misturando melodias,/</a:t>
            </a:r>
            <a:endParaRPr lang="pt-BR" sz="240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e compondo poesias.</a:t>
            </a:r>
            <a:endParaRPr lang="pt-BR" sz="240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//</a:t>
            </a:r>
            <a:endParaRPr lang="pt-BR" sz="240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Sou grata por este amor,/</a:t>
            </a:r>
            <a:endParaRPr lang="pt-BR" sz="240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que tem um cheiro de flor,/</a:t>
            </a:r>
            <a:endParaRPr lang="pt-BR" sz="240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e da rosa tem a cor.</a:t>
            </a:r>
            <a:endParaRPr lang="pt-BR" sz="240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//</a:t>
            </a:r>
            <a:endParaRPr lang="pt-BR" sz="240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Este amor é o meu norte,/</a:t>
            </a:r>
            <a:endParaRPr lang="pt-BR" sz="240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agradeço, tenho sorte,/</a:t>
            </a:r>
            <a:endParaRPr lang="pt-BR" sz="240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coração batendo forte.</a:t>
            </a:r>
            <a:endParaRPr lang="pt-BR" sz="240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//</a:t>
            </a:r>
            <a:endParaRPr lang="pt-BR" sz="240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Feliz estou e contente.</a:t>
            </a:r>
            <a:endParaRPr lang="pt-BR" sz="240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05428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grama, ao ar livre, banco, parque&#10;&#10;Descrição gerada automaticamente">
            <a:extLst>
              <a:ext uri="{FF2B5EF4-FFF2-40B4-BE49-F238E27FC236}">
                <a16:creationId xmlns:a16="http://schemas.microsoft.com/office/drawing/2014/main" id="{6F516867-79D1-4F00-B5B5-0B9A6E02B0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52C8480-A2DA-400D-A440-311AAD98EBB3}"/>
              </a:ext>
            </a:extLst>
          </p:cNvPr>
          <p:cNvSpPr txBox="1"/>
          <p:nvPr/>
        </p:nvSpPr>
        <p:spPr>
          <a:xfrm>
            <a:off x="501805" y="133815"/>
            <a:ext cx="7839307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002060"/>
                </a:solidFill>
              </a:rPr>
              <a:t>POESIAS E FORMATAÇÃO NORMA SILVEIRA</a:t>
            </a:r>
          </a:p>
          <a:p>
            <a:r>
              <a:rPr lang="pt-BR" sz="2400" b="1" dirty="0">
                <a:solidFill>
                  <a:srgbClr val="002060"/>
                </a:solidFill>
              </a:rPr>
              <a:t>Decanato poético</a:t>
            </a:r>
          </a:p>
          <a:p>
            <a:r>
              <a:rPr lang="pt-BR" sz="2000" b="1" dirty="0">
                <a:solidFill>
                  <a:srgbClr val="002060"/>
                </a:solidFill>
              </a:rPr>
              <a:t>3 tercetos rimados+ 1 verso livre</a:t>
            </a:r>
          </a:p>
          <a:p>
            <a:endParaRPr lang="pt-BR" sz="2000" b="1" dirty="0">
              <a:solidFill>
                <a:srgbClr val="002060"/>
              </a:solidFill>
            </a:endParaRPr>
          </a:p>
          <a:p>
            <a:r>
              <a:rPr lang="pt-BR" sz="2000" b="1" dirty="0">
                <a:solidFill>
                  <a:srgbClr val="002060"/>
                </a:solidFill>
              </a:rPr>
              <a:t>Criação de </a:t>
            </a:r>
          </a:p>
          <a:p>
            <a:r>
              <a:rPr lang="pt-BR" sz="2000" b="1" dirty="0">
                <a:solidFill>
                  <a:srgbClr val="002060"/>
                </a:solidFill>
              </a:rPr>
              <a:t>Norma </a:t>
            </a:r>
            <a:r>
              <a:rPr lang="pt-BR" sz="2000" b="1" dirty="0" err="1">
                <a:solidFill>
                  <a:srgbClr val="002060"/>
                </a:solidFill>
              </a:rPr>
              <a:t>Ap</a:t>
            </a:r>
            <a:r>
              <a:rPr lang="pt-BR" sz="2000" b="1" dirty="0">
                <a:solidFill>
                  <a:srgbClr val="002060"/>
                </a:solidFill>
              </a:rPr>
              <a:t> Silveira de Moraes</a:t>
            </a:r>
          </a:p>
          <a:p>
            <a:r>
              <a:rPr lang="pt-BR" sz="2000" b="1" dirty="0">
                <a:solidFill>
                  <a:srgbClr val="002060"/>
                </a:solidFill>
              </a:rPr>
              <a:t>IMAGENS DE FOTOS PESSOAIS</a:t>
            </a:r>
          </a:p>
          <a:p>
            <a:r>
              <a:rPr lang="pt-BR" sz="2000" b="1" dirty="0">
                <a:solidFill>
                  <a:srgbClr val="002060"/>
                </a:solidFill>
              </a:rPr>
              <a:t>MUSCICA FRANCIS GOYA SHEEPY SHERES</a:t>
            </a: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sz="1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Divulgação</a:t>
            </a:r>
          </a:p>
          <a:p>
            <a:r>
              <a:rPr lang="pt-BR" sz="2800" b="1" dirty="0">
                <a:solidFill>
                  <a:srgbClr val="002060"/>
                </a:solidFill>
              </a:rPr>
              <a:t>Norma Silveira Experimentais poéticos</a:t>
            </a:r>
          </a:p>
          <a:p>
            <a:r>
              <a:rPr lang="pt-BR" sz="2800" b="1" dirty="0">
                <a:solidFill>
                  <a:srgbClr val="00206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www.normasilveiramoraes.recantodasletras.com.br</a:t>
            </a:r>
            <a:endParaRPr lang="pt-BR" sz="2800" b="1" dirty="0">
              <a:solidFill>
                <a:srgbClr val="002060"/>
              </a:solidFill>
            </a:endParaRPr>
          </a:p>
          <a:p>
            <a:r>
              <a:rPr lang="pt-BR" sz="2800" b="1" dirty="0">
                <a:solidFill>
                  <a:srgbClr val="002060"/>
                </a:solidFill>
                <a:hlinkClick r:id="rId4"/>
              </a:rPr>
              <a:t>www.sergrasan.com</a:t>
            </a:r>
            <a:endParaRPr lang="pt-BR" sz="2800" b="1" dirty="0">
              <a:solidFill>
                <a:srgbClr val="002060"/>
              </a:solidFill>
            </a:endParaRPr>
          </a:p>
          <a:p>
            <a:r>
              <a:rPr lang="pt-BR" sz="2800" b="1" dirty="0">
                <a:solidFill>
                  <a:srgbClr val="002060"/>
                </a:solidFill>
              </a:rPr>
              <a:t>MARÇO 2022</a:t>
            </a:r>
          </a:p>
          <a:p>
            <a:endParaRPr lang="pt-BR" b="1" dirty="0"/>
          </a:p>
          <a:p>
            <a:endParaRPr lang="pt-BR" b="1" dirty="0"/>
          </a:p>
          <a:p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010488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:push dir="u"/>
      </p:transition>
    </mc:Choice>
    <mc:Fallback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371</TotalTime>
  <Words>809</Words>
  <Application>Microsoft Office PowerPoint</Application>
  <PresentationFormat>Apresentação na tela (4:3)</PresentationFormat>
  <Paragraphs>195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0" baseType="lpstr">
      <vt:lpstr>Aharoni</vt:lpstr>
      <vt:lpstr>Arial</vt:lpstr>
      <vt:lpstr>Calibri</vt:lpstr>
      <vt:lpstr>Calibri Light</vt:lpstr>
      <vt:lpstr>Comic Sans MS</vt:lpstr>
      <vt:lpstr>Verdana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</cp:revision>
  <dcterms:created xsi:type="dcterms:W3CDTF">2022-03-22T15:27:53Z</dcterms:created>
  <dcterms:modified xsi:type="dcterms:W3CDTF">2022-03-22T21:38:53Z</dcterms:modified>
</cp:coreProperties>
</file>