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embeddedFontLst>
    <p:embeddedFont>
      <p:font typeface="Algerian" panose="04020705040A02060702" pitchFamily="82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Edwardian Script ITC" panose="030303020407070D0804" pitchFamily="66" charset="0"/>
      <p:regular r:id="rId32"/>
    </p:embeddedFont>
    <p:embeddedFont>
      <p:font typeface="Monotype Corsiva" panose="03010101010201010101" pitchFamily="66" charset="0"/>
      <p:italic r:id="rId3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19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 varScale="1">
        <p:scale>
          <a:sx n="87" d="100"/>
          <a:sy n="87" d="100"/>
        </p:scale>
        <p:origin x="144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8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0545A-1D97-41F0-BE86-4EA47623FA9B}" type="datetimeFigureOut">
              <a:rPr lang="fr-BE" smtClean="0"/>
              <a:t>30/07/2018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4580-663D-4739-99B1-12F141E2354E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895387687"/>
      </p:ext>
    </p:extLst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0545A-1D97-41F0-BE86-4EA47623FA9B}" type="datetimeFigureOut">
              <a:rPr lang="fr-BE" smtClean="0"/>
              <a:t>30/07/2018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4580-663D-4739-99B1-12F141E2354E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858534080"/>
      </p:ext>
    </p:extLst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0545A-1D97-41F0-BE86-4EA47623FA9B}" type="datetimeFigureOut">
              <a:rPr lang="fr-BE" smtClean="0"/>
              <a:t>30/07/2018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4580-663D-4739-99B1-12F141E2354E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11926997"/>
      </p:ext>
    </p:extLst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0545A-1D97-41F0-BE86-4EA47623FA9B}" type="datetimeFigureOut">
              <a:rPr lang="fr-BE" smtClean="0"/>
              <a:t>30/07/2018</a:t>
            </a:fld>
            <a:endParaRPr lang="fr-B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4580-663D-4739-99B1-12F141E2354E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93679293"/>
      </p:ext>
    </p:extLst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0545A-1D97-41F0-BE86-4EA47623FA9B}" type="datetimeFigureOut">
              <a:rPr lang="fr-BE" smtClean="0"/>
              <a:t>30/07/2018</a:t>
            </a:fld>
            <a:endParaRPr lang="fr-B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4580-663D-4739-99B1-12F141E2354E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429353494"/>
      </p:ext>
    </p:extLst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0545A-1D97-41F0-BE86-4EA47623FA9B}" type="datetimeFigureOut">
              <a:rPr lang="fr-BE" smtClean="0"/>
              <a:t>30/07/2018</a:t>
            </a:fld>
            <a:endParaRPr lang="fr-B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4580-663D-4739-99B1-12F141E2354E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880696554"/>
      </p:ext>
    </p:extLst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0545A-1D97-41F0-BE86-4EA47623FA9B}" type="datetimeFigureOut">
              <a:rPr lang="fr-BE" smtClean="0"/>
              <a:t>30/07/2018</a:t>
            </a:fld>
            <a:endParaRPr lang="fr-B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4580-663D-4739-99B1-12F141E2354E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4199791174"/>
      </p:ext>
    </p:extLst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0545A-1D97-41F0-BE86-4EA47623FA9B}" type="datetimeFigureOut">
              <a:rPr lang="fr-BE" smtClean="0"/>
              <a:t>30/07/2018</a:t>
            </a:fld>
            <a:endParaRPr lang="fr-B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4580-663D-4739-99B1-12F141E2354E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562463570"/>
      </p:ext>
    </p:extLst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0545A-1D97-41F0-BE86-4EA47623FA9B}" type="datetimeFigureOut">
              <a:rPr lang="fr-BE" smtClean="0"/>
              <a:t>30/07/2018</a:t>
            </a:fld>
            <a:endParaRPr lang="fr-B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4580-663D-4739-99B1-12F141E2354E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339172988"/>
      </p:ext>
    </p:extLst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0545A-1D97-41F0-BE86-4EA47623FA9B}" type="datetimeFigureOut">
              <a:rPr lang="fr-BE" smtClean="0"/>
              <a:t>30/07/2018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4580-663D-4739-99B1-12F141E2354E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306407305"/>
      </p:ext>
    </p:extLst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0545A-1D97-41F0-BE86-4EA47623FA9B}" type="datetimeFigureOut">
              <a:rPr lang="fr-BE" smtClean="0"/>
              <a:t>30/07/2018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4580-663D-4739-99B1-12F141E2354E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884857071"/>
      </p:ext>
    </p:extLst>
  </p:cSld>
  <p:clrMapOvr>
    <a:masterClrMapping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0545A-1D97-41F0-BE86-4EA47623FA9B}" type="datetimeFigureOut">
              <a:rPr lang="fr-BE" smtClean="0"/>
              <a:t>30/07/2018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C4580-663D-4739-99B1-12F141E2354E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546758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755FC52-1044-4E13-82FA-032670F41A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2090737"/>
            <a:ext cx="3810000" cy="26765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EC334BB-63E3-42A3-9341-8E7C0DFDCD40}"/>
              </a:ext>
            </a:extLst>
          </p:cNvPr>
          <p:cNvSpPr txBox="1"/>
          <p:nvPr/>
        </p:nvSpPr>
        <p:spPr>
          <a:xfrm>
            <a:off x="1625717" y="374572"/>
            <a:ext cx="607730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8800" dirty="0">
                <a:latin typeface="Edwardian Script ITC" panose="030303020407070D0804" pitchFamily="66" charset="0"/>
              </a:rPr>
              <a:t>Edward Portielje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94E2B54-25DF-4011-A0F4-47E7794F0766}"/>
              </a:ext>
            </a:extLst>
          </p:cNvPr>
          <p:cNvSpPr txBox="1"/>
          <p:nvPr/>
        </p:nvSpPr>
        <p:spPr>
          <a:xfrm>
            <a:off x="2649235" y="5012675"/>
            <a:ext cx="403027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6000" u="sng" dirty="0">
                <a:latin typeface="Edwardian Script ITC" panose="030303020407070D0804" pitchFamily="66" charset="0"/>
              </a:rPr>
              <a:t>Peintre anversois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C5B8193-6947-4A3A-971B-C97AD2F19891}"/>
              </a:ext>
            </a:extLst>
          </p:cNvPr>
          <p:cNvSpPr txBox="1"/>
          <p:nvPr/>
        </p:nvSpPr>
        <p:spPr>
          <a:xfrm>
            <a:off x="7050795" y="6160262"/>
            <a:ext cx="1135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</a:rPr>
              <a:t>JMIBAE</a:t>
            </a:r>
          </a:p>
        </p:txBody>
      </p:sp>
    </p:spTree>
    <p:extLst>
      <p:ext uri="{BB962C8B-B14F-4D97-AF65-F5344CB8AC3E}">
        <p14:creationId xmlns:p14="http://schemas.microsoft.com/office/powerpoint/2010/main" val="224578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14:window dir="vert"/>
        <p:sndAc>
          <p:stSnd>
            <p:snd r:embed="rId2" name="GIOVANNI MARRADI - Poeme (romantic, relaxing music).wav"/>
          </p:stSnd>
        </p:sndAc>
      </p:transition>
    </mc:Choice>
    <mc:Fallback xmlns="">
      <p:transition spd="slow" advClick="0" advTm="4000">
        <p:fade/>
        <p:sndAc>
          <p:stSnd>
            <p:snd r:embed="rId4" name="GIOVANNI MARRADI - Poeme (romantic, relaxing music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73D6190-5A9C-4FD7-AAB0-D8EFAF4DD0C5}"/>
              </a:ext>
            </a:extLst>
          </p:cNvPr>
          <p:cNvSpPr txBox="1"/>
          <p:nvPr/>
        </p:nvSpPr>
        <p:spPr>
          <a:xfrm>
            <a:off x="3017923" y="407624"/>
            <a:ext cx="32928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4000" u="sng" dirty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Edward Portielje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03F1CAE-50BF-4A34-88E2-D2A24E234A51}"/>
              </a:ext>
            </a:extLst>
          </p:cNvPr>
          <p:cNvSpPr txBox="1"/>
          <p:nvPr/>
        </p:nvSpPr>
        <p:spPr>
          <a:xfrm>
            <a:off x="506776" y="1608463"/>
            <a:ext cx="52550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BE" sz="2800" dirty="0">
              <a:latin typeface="Monotype Corsiva" panose="03010101010201010101" pitchFamily="66" charset="0"/>
            </a:endParaRPr>
          </a:p>
          <a:p>
            <a:endParaRPr lang="fr-BE" sz="2800" dirty="0">
              <a:latin typeface="Monotype Corsiva" panose="03010101010201010101" pitchFamily="66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AB592ED-54BD-424E-926E-B2ED5844D903}"/>
              </a:ext>
            </a:extLst>
          </p:cNvPr>
          <p:cNvSpPr txBox="1"/>
          <p:nvPr/>
        </p:nvSpPr>
        <p:spPr>
          <a:xfrm>
            <a:off x="297453" y="2148289"/>
            <a:ext cx="858501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800" dirty="0">
                <a:latin typeface="Monotype Corsiva" panose="03010101010201010101" pitchFamily="66" charset="0"/>
              </a:rPr>
              <a:t>Anvers (8 fév.1861 – 18 déc.1949)</a:t>
            </a:r>
          </a:p>
          <a:p>
            <a:r>
              <a:rPr lang="fr-BE" sz="2800" dirty="0">
                <a:latin typeface="Monotype Corsiva" panose="03010101010201010101" pitchFamily="66" charset="0"/>
              </a:rPr>
              <a:t>Il reçoit sa première formation de peintre de son père, Jan Portielje,</a:t>
            </a:r>
          </a:p>
          <a:p>
            <a:r>
              <a:rPr lang="fr-BE" sz="2800" dirty="0">
                <a:latin typeface="Monotype Corsiva" panose="03010101010201010101" pitchFamily="66" charset="0"/>
              </a:rPr>
              <a:t> il fréquente une académie à temps plein, en dessin et en peinture.</a:t>
            </a:r>
          </a:p>
          <a:p>
            <a:r>
              <a:rPr lang="fr-BE" sz="2800" dirty="0">
                <a:latin typeface="Monotype Corsiva" panose="03010101010201010101" pitchFamily="66" charset="0"/>
              </a:rPr>
              <a:t>Il trouve son inspiration dans les environnements de pêcheurs de</a:t>
            </a:r>
          </a:p>
          <a:p>
            <a:r>
              <a:rPr lang="fr-BE" sz="2800" dirty="0">
                <a:latin typeface="Monotype Corsiva" panose="03010101010201010101" pitchFamily="66" charset="0"/>
              </a:rPr>
              <a:t>Zélande. </a:t>
            </a:r>
          </a:p>
          <a:p>
            <a:r>
              <a:rPr lang="fr-BE" sz="2800" dirty="0">
                <a:latin typeface="Monotype Corsiva" panose="03010101010201010101" pitchFamily="66" charset="0"/>
              </a:rPr>
              <a:t>Ce sont des scènes d’auberges ou de salons. Ce sont aussi des scènes </a:t>
            </a:r>
          </a:p>
          <a:p>
            <a:r>
              <a:rPr lang="fr-BE" sz="2800" dirty="0">
                <a:latin typeface="Monotype Corsiva" panose="03010101010201010101" pitchFamily="66" charset="0"/>
              </a:rPr>
              <a:t> domestiques.</a:t>
            </a:r>
          </a:p>
          <a:p>
            <a:r>
              <a:rPr lang="fr-BE" sz="2800" dirty="0">
                <a:latin typeface="Monotype Corsiva" panose="03010101010201010101" pitchFamily="66" charset="0"/>
              </a:rPr>
              <a:t>Il a également peint des marines.</a:t>
            </a:r>
          </a:p>
        </p:txBody>
      </p:sp>
    </p:spTree>
    <p:extLst>
      <p:ext uri="{BB962C8B-B14F-4D97-AF65-F5344CB8AC3E}">
        <p14:creationId xmlns:p14="http://schemas.microsoft.com/office/powerpoint/2010/main" val="2819945212"/>
      </p:ext>
    </p:extLst>
  </p:cSld>
  <p:clrMapOvr>
    <a:masterClrMapping/>
  </p:clrMapOvr>
  <p:transition spd="slow" advClick="0" advTm="15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3229B9-4A74-4267-A45B-C4B1AC177C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483" y="956379"/>
            <a:ext cx="7216049" cy="498171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C94EF1-936F-4E68-9390-FAAE698CCBC6}"/>
              </a:ext>
            </a:extLst>
          </p:cNvPr>
          <p:cNvSpPr txBox="1"/>
          <p:nvPr/>
        </p:nvSpPr>
        <p:spPr>
          <a:xfrm>
            <a:off x="2606755" y="33049"/>
            <a:ext cx="4115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5400" dirty="0">
                <a:latin typeface="Edwardian Script ITC" panose="030303020407070D0804" pitchFamily="66" charset="0"/>
              </a:rPr>
              <a:t>Giovanni Marradi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CD5BB84-143F-4966-8F8D-07943311F440}"/>
              </a:ext>
            </a:extLst>
          </p:cNvPr>
          <p:cNvSpPr txBox="1"/>
          <p:nvPr/>
        </p:nvSpPr>
        <p:spPr>
          <a:xfrm>
            <a:off x="2738201" y="5938092"/>
            <a:ext cx="38523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5400" dirty="0">
                <a:latin typeface="Edwardian Script ITC" panose="030303020407070D0804" pitchFamily="66" charset="0"/>
              </a:rPr>
              <a:t>Poème romantique</a:t>
            </a:r>
          </a:p>
        </p:txBody>
      </p:sp>
    </p:spTree>
    <p:extLst>
      <p:ext uri="{BB962C8B-B14F-4D97-AF65-F5344CB8AC3E}">
        <p14:creationId xmlns:p14="http://schemas.microsoft.com/office/powerpoint/2010/main" val="789216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4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BB4A6D-052A-4411-B777-F48877C72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8475"/>
            <a:ext cx="4329629" cy="599317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52B39AA7-A535-4076-B0CA-D32FE9DBFB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4742"/>
            <a:ext cx="4329629" cy="589402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41512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8520CD-988F-458A-A954-E86BAE6B2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6" y="0"/>
            <a:ext cx="8929688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214662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 invX="1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40000"/>
                <a:lumOff val="60000"/>
              </a:schemeClr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97341C-A73C-4C1B-B5A5-86AAA4AA5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8" y="242371"/>
            <a:ext cx="7943162" cy="641181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52981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40000"/>
                <a:lumOff val="60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5CC86D-3B22-4465-95F6-DD57E7A375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44" y="407623"/>
            <a:ext cx="7921127" cy="60813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34081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ageCurlDouble" invX="1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ACC456-2A87-497F-A11E-807555BDD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43" y="0"/>
            <a:ext cx="8275113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17111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ageCurlSingle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791693-5F83-481E-B8C1-C8F273E25C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376237"/>
            <a:ext cx="7620000" cy="61055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0534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ageCurlSingle" invX="1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EDFCD4-71D1-4114-AFAF-25CDFEFD7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12" y="585787"/>
            <a:ext cx="7343775" cy="56864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8861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14:switch dir="r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90000"/>
              </a:schemeClr>
            </a:gs>
            <a:gs pos="74000">
              <a:schemeClr val="accent3">
                <a:lumMod val="40000"/>
                <a:lumOff val="60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8FC10F-61B0-4874-9418-15AC45F8B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57200"/>
            <a:ext cx="7620000" cy="59436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7479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14:switch dir="l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90000"/>
              </a:schemeClr>
            </a:gs>
            <a:gs pos="74000">
              <a:schemeClr val="accent3">
                <a:lumMod val="40000"/>
                <a:lumOff val="60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49BA09-C7BC-4841-88B3-00ADB09DC3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EB1560D-885A-4F77-B8B4-34C4ADF454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8" y="0"/>
            <a:ext cx="4572001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3575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/>
      </p:transition>
    </mc:Choice>
    <mc:Fallback xmlns="">
      <p:transition spd="slow" advClick="0" advTm="5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3">
                <a:lumMod val="40000"/>
                <a:lumOff val="60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70C93D-8627-4445-98AF-8661557063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61962"/>
            <a:ext cx="7620000" cy="59340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9735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74000">
              <a:schemeClr val="accent3">
                <a:lumMod val="40000"/>
                <a:lumOff val="60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71908B-4CF2-4128-BE26-D76ADEC1FC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DF686AA-04B3-40D5-9188-1C484F7D6A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1"/>
            <a:ext cx="4572000" cy="68579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4084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 dir="r"/>
      </p:transition>
    </mc:Choice>
    <mc:Fallback xmlns="">
      <p:transition spd="slow" advClick="0" advTm="5000">
        <p:pull dir="r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74000">
              <a:schemeClr val="accent3">
                <a:lumMod val="40000"/>
                <a:lumOff val="60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63AC7B-6079-4CD3-B791-4CD36338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96" y="0"/>
            <a:ext cx="8565808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3160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ripple dir="ru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40000"/>
                <a:lumOff val="60000"/>
              </a:schemeClr>
            </a:gs>
            <a:gs pos="74000">
              <a:schemeClr val="accent3">
                <a:lumMod val="40000"/>
                <a:lumOff val="60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B396D8-E6E1-479E-BA4A-340F2EB4D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A43A1F0-5C56-49EA-8774-18A9E67B4D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8" y="0"/>
            <a:ext cx="4572001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8721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 dir="d"/>
      </p:transition>
    </mc:Choice>
    <mc:Fallback xmlns="">
      <p:transition spd="slow" advClick="0" advTm="5000">
        <p:pull dir="d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3000">
              <a:schemeClr val="accent1">
                <a:lumMod val="40000"/>
                <a:lumOff val="60000"/>
              </a:schemeClr>
            </a:gs>
            <a:gs pos="100000">
              <a:schemeClr val="accent3">
                <a:lumMod val="75000"/>
                <a:alpha val="71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183318-8796-4E99-80DA-36F785B33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11" y="396607"/>
            <a:ext cx="7943161" cy="609232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0544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ripple dir="lu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13000">
              <a:schemeClr val="accent6">
                <a:lumMod val="20000"/>
                <a:lumOff val="80000"/>
                <a:alpha val="79000"/>
              </a:schemeClr>
            </a:gs>
            <a:gs pos="100000">
              <a:schemeClr val="accent6">
                <a:lumMod val="45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884FB6-3E7E-4A1E-8B94-D81EFD780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07" y="374573"/>
            <a:ext cx="8317735" cy="618046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9535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ripple dir="ld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41902"/>
            </a:gs>
            <a:gs pos="13000">
              <a:schemeClr val="accent3">
                <a:lumMod val="40000"/>
                <a:lumOff val="60000"/>
              </a:schemeClr>
            </a:gs>
            <a:gs pos="100000">
              <a:schemeClr val="accent3">
                <a:lumMod val="75000"/>
                <a:alpha val="67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0761D8-B2EC-451D-ADE1-BD5E3D8CD0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95250"/>
            <a:ext cx="8737600" cy="6667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1388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ripple dir="rd"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rgbClr val="341902">
                <a:alpha val="64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0900D6-CE81-4912-80C3-B3A1FC7C84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41" y="396607"/>
            <a:ext cx="8317735" cy="611436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39541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gallery dir="r"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13000">
              <a:schemeClr val="accent6">
                <a:lumMod val="20000"/>
                <a:lumOff val="80000"/>
                <a:alpha val="79000"/>
              </a:schemeClr>
            </a:gs>
            <a:gs pos="100000">
              <a:schemeClr val="accent6">
                <a:lumMod val="45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0C4A2C-F1A9-4713-9965-D064A2ED2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1999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5420362-B899-4A6A-9AD1-405BDDFED0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8" y="68855"/>
            <a:ext cx="4572001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3531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 dir="u"/>
      </p:transition>
    </mc:Choice>
    <mc:Fallback xmlns="">
      <p:transition spd="slow" advClick="0" advTm="5000">
        <p:pull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  <a:alpha val="45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  <a:alpha val="57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DCD259-F607-443B-A4D9-0E02021946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447675"/>
            <a:ext cx="6858000" cy="59626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7797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gallery dir="l"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  <a:alpha val="45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  <a:alpha val="57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5D9181-021F-43DD-8F13-0F1852E17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1017"/>
            <a:ext cx="4572000" cy="692410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8D138C3-5ECD-42BE-9179-EC26829331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7" y="-11017"/>
            <a:ext cx="4572001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4011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ll dir="ld"/>
      </p:transition>
    </mc:Choice>
    <mc:Fallback xmlns="">
      <p:transition spd="slow" advClick="0" advTm="6000">
        <p:pull dir="ld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88</Words>
  <Application>Microsoft Office PowerPoint</Application>
  <PresentationFormat>Affichage à l'écran (4:3)</PresentationFormat>
  <Paragraphs>14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0" baseType="lpstr">
      <vt:lpstr>Monotype Corsiva</vt:lpstr>
      <vt:lpstr>Calibri Light</vt:lpstr>
      <vt:lpstr>Algerian</vt:lpstr>
      <vt:lpstr>Edwardian Script ITC</vt:lpstr>
      <vt:lpstr>Calibri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</dc:creator>
  <cp:lastModifiedBy>jean.baeten@teledisnet.be</cp:lastModifiedBy>
  <cp:revision>11</cp:revision>
  <dcterms:created xsi:type="dcterms:W3CDTF">2018-07-30T09:39:28Z</dcterms:created>
  <dcterms:modified xsi:type="dcterms:W3CDTF">2018-07-30T11:48:04Z</dcterms:modified>
</cp:coreProperties>
</file>